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4" r:id="rId1"/>
    <p:sldMasterId id="2147483844" r:id="rId2"/>
    <p:sldMasterId id="2147483846" r:id="rId3"/>
    <p:sldMasterId id="2147483856" r:id="rId4"/>
    <p:sldMasterId id="2147483866" r:id="rId5"/>
    <p:sldMasterId id="2147483868" r:id="rId6"/>
    <p:sldMasterId id="2147483870" r:id="rId7"/>
    <p:sldMasterId id="2147483872" r:id="rId8"/>
    <p:sldMasterId id="2147483874" r:id="rId9"/>
    <p:sldMasterId id="2147483876" r:id="rId10"/>
    <p:sldMasterId id="2147483880" r:id="rId11"/>
    <p:sldMasterId id="2147483884" r:id="rId12"/>
    <p:sldMasterId id="2147483886" r:id="rId13"/>
    <p:sldMasterId id="2147483888" r:id="rId14"/>
  </p:sldMasterIdLst>
  <p:notesMasterIdLst>
    <p:notesMasterId r:id="rId72"/>
  </p:notesMasterIdLst>
  <p:sldIdLst>
    <p:sldId id="435" r:id="rId15"/>
    <p:sldId id="366" r:id="rId16"/>
    <p:sldId id="463" r:id="rId17"/>
    <p:sldId id="316" r:id="rId18"/>
    <p:sldId id="317" r:id="rId19"/>
    <p:sldId id="318" r:id="rId20"/>
    <p:sldId id="436" r:id="rId21"/>
    <p:sldId id="320" r:id="rId22"/>
    <p:sldId id="437" r:id="rId23"/>
    <p:sldId id="438" r:id="rId24"/>
    <p:sldId id="323" r:id="rId25"/>
    <p:sldId id="324" r:id="rId26"/>
    <p:sldId id="325" r:id="rId27"/>
    <p:sldId id="370" r:id="rId28"/>
    <p:sldId id="349" r:id="rId29"/>
    <p:sldId id="443" r:id="rId30"/>
    <p:sldId id="327" r:id="rId31"/>
    <p:sldId id="448" r:id="rId32"/>
    <p:sldId id="449" r:id="rId33"/>
    <p:sldId id="422" r:id="rId34"/>
    <p:sldId id="330" r:id="rId35"/>
    <p:sldId id="331" r:id="rId36"/>
    <p:sldId id="332" r:id="rId37"/>
    <p:sldId id="450" r:id="rId38"/>
    <p:sldId id="335" r:id="rId39"/>
    <p:sldId id="336" r:id="rId40"/>
    <p:sldId id="337" r:id="rId41"/>
    <p:sldId id="338" r:id="rId42"/>
    <p:sldId id="388" r:id="rId43"/>
    <p:sldId id="417" r:id="rId44"/>
    <p:sldId id="451" r:id="rId45"/>
    <p:sldId id="390" r:id="rId46"/>
    <p:sldId id="452" r:id="rId47"/>
    <p:sldId id="453" r:id="rId48"/>
    <p:sldId id="393" r:id="rId49"/>
    <p:sldId id="394" r:id="rId50"/>
    <p:sldId id="395" r:id="rId51"/>
    <p:sldId id="396" r:id="rId52"/>
    <p:sldId id="397" r:id="rId53"/>
    <p:sldId id="454" r:id="rId54"/>
    <p:sldId id="423" r:id="rId55"/>
    <p:sldId id="401" r:id="rId56"/>
    <p:sldId id="424" r:id="rId57"/>
    <p:sldId id="457" r:id="rId58"/>
    <p:sldId id="402" r:id="rId59"/>
    <p:sldId id="403" r:id="rId60"/>
    <p:sldId id="405" r:id="rId61"/>
    <p:sldId id="407" r:id="rId62"/>
    <p:sldId id="409" r:id="rId63"/>
    <p:sldId id="459" r:id="rId64"/>
    <p:sldId id="460" r:id="rId65"/>
    <p:sldId id="406" r:id="rId66"/>
    <p:sldId id="411" r:id="rId67"/>
    <p:sldId id="412" r:id="rId68"/>
    <p:sldId id="432" r:id="rId69"/>
    <p:sldId id="461" r:id="rId70"/>
    <p:sldId id="415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1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-12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D6E6C6-1C13-4D1F-AD2D-BE46361F4DBB}" type="datetime1">
              <a:rPr lang="en-US" altLang="en-US"/>
              <a:pPr/>
              <a:t>10/16/2015</a:t>
            </a:fld>
            <a:endParaRPr lang="en-US" altLang="en-US"/>
          </a:p>
        </p:txBody>
      </p:sp>
      <p:sp>
        <p:nvSpPr>
          <p:cNvPr id="215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-12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4D6A97-7CB7-4E54-9C65-C6A15342C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303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6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68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6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43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57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66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70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0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01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50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79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83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42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45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26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26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41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0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9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4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9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4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8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0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aseline="0" dirty="0" err="1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580347" y="1219200"/>
            <a:ext cx="3402012" cy="2800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22</a:t>
            </a:r>
            <a:r>
              <a:rPr lang="en-US" sz="28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  Part B</a:t>
            </a:r>
          </a:p>
          <a:p>
            <a:pPr algn="ctr">
              <a:defRPr/>
            </a:pP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The Respiratory System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31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971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663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108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89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46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124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395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21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1751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58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031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475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22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992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699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7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204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98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391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93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450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7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8094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790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1098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767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059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554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6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147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3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780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7903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0396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687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qt4LjHnME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471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" y="207264"/>
            <a:ext cx="7540752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22.14 </a:t>
            </a:r>
            <a:r>
              <a:rPr lang="en-US" dirty="0"/>
              <a:t>Pneumothorax.</a:t>
            </a:r>
          </a:p>
        </p:txBody>
      </p:sp>
      <p:sp>
        <p:nvSpPr>
          <p:cNvPr id="3" name="Freeform 2"/>
          <p:cNvSpPr/>
          <p:nvPr/>
        </p:nvSpPr>
        <p:spPr>
          <a:xfrm>
            <a:off x="3078956" y="1333500"/>
            <a:ext cx="897732" cy="221456"/>
          </a:xfrm>
          <a:custGeom>
            <a:avLst/>
            <a:gdLst>
              <a:gd name="connsiteX0" fmla="*/ 0 w 897732"/>
              <a:gd name="connsiteY0" fmla="*/ 221456 h 221456"/>
              <a:gd name="connsiteX1" fmla="*/ 531019 w 897732"/>
              <a:gd name="connsiteY1" fmla="*/ 0 h 221456"/>
              <a:gd name="connsiteX2" fmla="*/ 897732 w 897732"/>
              <a:gd name="connsiteY2" fmla="*/ 2381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732" h="221456">
                <a:moveTo>
                  <a:pt x="0" y="221456"/>
                </a:moveTo>
                <a:lnTo>
                  <a:pt x="531019" y="0"/>
                </a:lnTo>
                <a:lnTo>
                  <a:pt x="897732" y="238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05150" y="1700213"/>
            <a:ext cx="864394" cy="214312"/>
          </a:xfrm>
          <a:custGeom>
            <a:avLst/>
            <a:gdLst>
              <a:gd name="connsiteX0" fmla="*/ 0 w 864394"/>
              <a:gd name="connsiteY0" fmla="*/ 214312 h 214312"/>
              <a:gd name="connsiteX1" fmla="*/ 502444 w 864394"/>
              <a:gd name="connsiteY1" fmla="*/ 0 h 214312"/>
              <a:gd name="connsiteX2" fmla="*/ 864394 w 864394"/>
              <a:gd name="connsiteY2" fmla="*/ 2381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394" h="214312">
                <a:moveTo>
                  <a:pt x="0" y="214312"/>
                </a:moveTo>
                <a:lnTo>
                  <a:pt x="502444" y="0"/>
                </a:lnTo>
                <a:lnTo>
                  <a:pt x="864394" y="238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05175" y="2074069"/>
            <a:ext cx="661988" cy="133350"/>
          </a:xfrm>
          <a:custGeom>
            <a:avLst/>
            <a:gdLst>
              <a:gd name="connsiteX0" fmla="*/ 0 w 661988"/>
              <a:gd name="connsiteY0" fmla="*/ 133350 h 133350"/>
              <a:gd name="connsiteX1" fmla="*/ 314325 w 661988"/>
              <a:gd name="connsiteY1" fmla="*/ 0 h 133350"/>
              <a:gd name="connsiteX2" fmla="*/ 661988 w 661988"/>
              <a:gd name="connsiteY2" fmla="*/ 7144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988" h="133350">
                <a:moveTo>
                  <a:pt x="0" y="133350"/>
                </a:moveTo>
                <a:lnTo>
                  <a:pt x="314325" y="0"/>
                </a:lnTo>
                <a:lnTo>
                  <a:pt x="661988" y="714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09925" y="2697956"/>
            <a:ext cx="692944" cy="104775"/>
          </a:xfrm>
          <a:custGeom>
            <a:avLst/>
            <a:gdLst>
              <a:gd name="connsiteX0" fmla="*/ 0 w 692944"/>
              <a:gd name="connsiteY0" fmla="*/ 0 h 104775"/>
              <a:gd name="connsiteX1" fmla="*/ 390525 w 692944"/>
              <a:gd name="connsiteY1" fmla="*/ 104775 h 104775"/>
              <a:gd name="connsiteX2" fmla="*/ 692944 w 692944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944" h="104775">
                <a:moveTo>
                  <a:pt x="0" y="0"/>
                </a:moveTo>
                <a:lnTo>
                  <a:pt x="390525" y="104775"/>
                </a:lnTo>
                <a:lnTo>
                  <a:pt x="692944" y="1047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273675" y="1333500"/>
            <a:ext cx="857250" cy="231775"/>
          </a:xfrm>
          <a:custGeom>
            <a:avLst/>
            <a:gdLst>
              <a:gd name="connsiteX0" fmla="*/ 0 w 857250"/>
              <a:gd name="connsiteY0" fmla="*/ 0 h 231775"/>
              <a:gd name="connsiteX1" fmla="*/ 342900 w 857250"/>
              <a:gd name="connsiteY1" fmla="*/ 0 h 231775"/>
              <a:gd name="connsiteX2" fmla="*/ 857250 w 857250"/>
              <a:gd name="connsiteY2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231775">
                <a:moveTo>
                  <a:pt x="0" y="0"/>
                </a:moveTo>
                <a:lnTo>
                  <a:pt x="342900" y="0"/>
                </a:lnTo>
                <a:lnTo>
                  <a:pt x="857250" y="2317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02250" y="1708150"/>
            <a:ext cx="806450" cy="190500"/>
          </a:xfrm>
          <a:custGeom>
            <a:avLst/>
            <a:gdLst>
              <a:gd name="connsiteX0" fmla="*/ 0 w 806450"/>
              <a:gd name="connsiteY0" fmla="*/ 0 h 190500"/>
              <a:gd name="connsiteX1" fmla="*/ 361950 w 806450"/>
              <a:gd name="connsiteY1" fmla="*/ 0 h 190500"/>
              <a:gd name="connsiteX2" fmla="*/ 806450 w 80645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450" h="190500">
                <a:moveTo>
                  <a:pt x="0" y="0"/>
                </a:moveTo>
                <a:lnTo>
                  <a:pt x="361950" y="0"/>
                </a:lnTo>
                <a:lnTo>
                  <a:pt x="80645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3000" y="666750"/>
            <a:ext cx="2089150" cy="0"/>
          </a:xfrm>
          <a:custGeom>
            <a:avLst/>
            <a:gdLst>
              <a:gd name="connsiteX0" fmla="*/ 0 w 2089150"/>
              <a:gd name="connsiteY0" fmla="*/ 0 h 0"/>
              <a:gd name="connsiteX1" fmla="*/ 2089150 w 2089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9150">
                <a:moveTo>
                  <a:pt x="0" y="0"/>
                </a:moveTo>
                <a:lnTo>
                  <a:pt x="2089150" y="0"/>
                </a:lnTo>
              </a:path>
            </a:pathLst>
          </a:custGeom>
          <a:ln>
            <a:solidFill>
              <a:srgbClr val="009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895975" y="669925"/>
            <a:ext cx="355600" cy="819150"/>
          </a:xfrm>
          <a:custGeom>
            <a:avLst/>
            <a:gdLst>
              <a:gd name="connsiteX0" fmla="*/ 0 w 355600"/>
              <a:gd name="connsiteY0" fmla="*/ 0 h 819150"/>
              <a:gd name="connsiteX1" fmla="*/ 355600 w 355600"/>
              <a:gd name="connsiteY1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5600" h="819150">
                <a:moveTo>
                  <a:pt x="0" y="0"/>
                </a:moveTo>
                <a:lnTo>
                  <a:pt x="355600" y="819150"/>
                </a:lnTo>
              </a:path>
            </a:pathLst>
          </a:custGeom>
          <a:ln>
            <a:solidFill>
              <a:srgbClr val="009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46225" y="669925"/>
            <a:ext cx="406400" cy="723900"/>
          </a:xfrm>
          <a:custGeom>
            <a:avLst/>
            <a:gdLst>
              <a:gd name="connsiteX0" fmla="*/ 0 w 406400"/>
              <a:gd name="connsiteY0" fmla="*/ 723900 h 723900"/>
              <a:gd name="connsiteX1" fmla="*/ 406400 w 406400"/>
              <a:gd name="connsiteY1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400" h="723900">
                <a:moveTo>
                  <a:pt x="0" y="723900"/>
                </a:moveTo>
                <a:lnTo>
                  <a:pt x="406400" y="0"/>
                </a:lnTo>
              </a:path>
            </a:pathLst>
          </a:custGeom>
          <a:ln>
            <a:solidFill>
              <a:srgbClr val="009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55675" y="666750"/>
            <a:ext cx="2149475" cy="0"/>
          </a:xfrm>
          <a:custGeom>
            <a:avLst/>
            <a:gdLst>
              <a:gd name="connsiteX0" fmla="*/ 0 w 2149475"/>
              <a:gd name="connsiteY0" fmla="*/ 0 h 0"/>
              <a:gd name="connsiteX1" fmla="*/ 2149475 w 21494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9475">
                <a:moveTo>
                  <a:pt x="0" y="0"/>
                </a:moveTo>
                <a:lnTo>
                  <a:pt x="2149475" y="0"/>
                </a:lnTo>
              </a:path>
            </a:pathLst>
          </a:custGeom>
          <a:ln>
            <a:solidFill>
              <a:srgbClr val="009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1600" y="2076450"/>
            <a:ext cx="771525" cy="133350"/>
          </a:xfrm>
          <a:custGeom>
            <a:avLst/>
            <a:gdLst>
              <a:gd name="connsiteX0" fmla="*/ 0 w 771525"/>
              <a:gd name="connsiteY0" fmla="*/ 0 h 133350"/>
              <a:gd name="connsiteX1" fmla="*/ 466725 w 771525"/>
              <a:gd name="connsiteY1" fmla="*/ 4763 h 133350"/>
              <a:gd name="connsiteX2" fmla="*/ 771525 w 77152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525" h="133350">
                <a:moveTo>
                  <a:pt x="0" y="0"/>
                </a:moveTo>
                <a:lnTo>
                  <a:pt x="466725" y="4763"/>
                </a:lnTo>
                <a:lnTo>
                  <a:pt x="771525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48275" y="2700338"/>
            <a:ext cx="752475" cy="104775"/>
          </a:xfrm>
          <a:custGeom>
            <a:avLst/>
            <a:gdLst>
              <a:gd name="connsiteX0" fmla="*/ 0 w 752475"/>
              <a:gd name="connsiteY0" fmla="*/ 104775 h 104775"/>
              <a:gd name="connsiteX1" fmla="*/ 419100 w 752475"/>
              <a:gd name="connsiteY1" fmla="*/ 100012 h 104775"/>
              <a:gd name="connsiteX2" fmla="*/ 752475 w 752475"/>
              <a:gd name="connsiteY2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475" h="104775">
                <a:moveTo>
                  <a:pt x="0" y="104775"/>
                </a:moveTo>
                <a:lnTo>
                  <a:pt x="419100" y="100012"/>
                </a:lnTo>
                <a:lnTo>
                  <a:pt x="7524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634038" y="5219700"/>
            <a:ext cx="507206" cy="166688"/>
          </a:xfrm>
          <a:custGeom>
            <a:avLst/>
            <a:gdLst>
              <a:gd name="connsiteX0" fmla="*/ 0 w 507206"/>
              <a:gd name="connsiteY0" fmla="*/ 166688 h 166688"/>
              <a:gd name="connsiteX1" fmla="*/ 261937 w 507206"/>
              <a:gd name="connsiteY1" fmla="*/ 0 h 166688"/>
              <a:gd name="connsiteX2" fmla="*/ 507206 w 507206"/>
              <a:gd name="connsiteY2" fmla="*/ 2381 h 1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206" h="166688">
                <a:moveTo>
                  <a:pt x="0" y="166688"/>
                </a:moveTo>
                <a:lnTo>
                  <a:pt x="261937" y="0"/>
                </a:lnTo>
                <a:lnTo>
                  <a:pt x="507206" y="238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557838" y="6031706"/>
            <a:ext cx="583406" cy="0"/>
          </a:xfrm>
          <a:custGeom>
            <a:avLst/>
            <a:gdLst>
              <a:gd name="connsiteX0" fmla="*/ 0 w 583406"/>
              <a:gd name="connsiteY0" fmla="*/ 0 h 0"/>
              <a:gd name="connsiteX1" fmla="*/ 583406 w 5834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3406">
                <a:moveTo>
                  <a:pt x="0" y="0"/>
                </a:moveTo>
                <a:lnTo>
                  <a:pt x="583406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005138" y="5855494"/>
            <a:ext cx="990600" cy="438150"/>
          </a:xfrm>
          <a:custGeom>
            <a:avLst/>
            <a:gdLst>
              <a:gd name="connsiteX0" fmla="*/ 990600 w 990600"/>
              <a:gd name="connsiteY0" fmla="*/ 0 h 438150"/>
              <a:gd name="connsiteX1" fmla="*/ 297656 w 990600"/>
              <a:gd name="connsiteY1" fmla="*/ 438150 h 438150"/>
              <a:gd name="connsiteX2" fmla="*/ 0 w 990600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438150">
                <a:moveTo>
                  <a:pt x="990600" y="0"/>
                </a:moveTo>
                <a:lnTo>
                  <a:pt x="297656" y="438150"/>
                </a:lnTo>
                <a:lnTo>
                  <a:pt x="0" y="4381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026569" y="4948238"/>
            <a:ext cx="0" cy="923925"/>
          </a:xfrm>
          <a:custGeom>
            <a:avLst/>
            <a:gdLst>
              <a:gd name="connsiteX0" fmla="*/ 0 w 0"/>
              <a:gd name="connsiteY0" fmla="*/ 0 h 923925"/>
              <a:gd name="connsiteX1" fmla="*/ 0 w 0"/>
              <a:gd name="connsiteY1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23925">
                <a:moveTo>
                  <a:pt x="0" y="0"/>
                </a:moveTo>
                <a:lnTo>
                  <a:pt x="0" y="923925"/>
                </a:lnTo>
              </a:path>
            </a:pathLst>
          </a:custGeom>
          <a:ln>
            <a:solidFill>
              <a:srgbClr val="009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028950" y="5410200"/>
            <a:ext cx="576263" cy="319088"/>
          </a:xfrm>
          <a:custGeom>
            <a:avLst/>
            <a:gdLst>
              <a:gd name="connsiteX0" fmla="*/ 0 w 576263"/>
              <a:gd name="connsiteY0" fmla="*/ 0 h 319088"/>
              <a:gd name="connsiteX1" fmla="*/ 576263 w 576263"/>
              <a:gd name="connsiteY1" fmla="*/ 319088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6263" h="319088">
                <a:moveTo>
                  <a:pt x="0" y="0"/>
                </a:moveTo>
                <a:lnTo>
                  <a:pt x="576263" y="319088"/>
                </a:lnTo>
              </a:path>
            </a:pathLst>
          </a:custGeom>
          <a:ln>
            <a:solidFill>
              <a:srgbClr val="009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7158" y="1174951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Parietal pleura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3234" y="1536388"/>
            <a:ext cx="1455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Visceral pleura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59961" y="1916167"/>
            <a:ext cx="2024913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Pleural cavity</a:t>
            </a:r>
          </a:p>
          <a:p>
            <a:pPr algn="ctr"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(Intrapleural pressure</a:t>
            </a:r>
          </a:p>
          <a:p>
            <a:pPr algn="ctr"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 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 mm Hg)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9747" y="2650685"/>
            <a:ext cx="18678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Intrapulmonary</a:t>
            </a:r>
          </a:p>
          <a:p>
            <a:pPr algn="ctr"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pressure (0 mm Hg)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99364" y="3367707"/>
            <a:ext cx="20858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Atmospheric pressure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 mm Hg (760 mm Hg)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392" y="181864"/>
            <a:ext cx="23423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Punctured parietal pleura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(e.g., knife wound)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53025" y="174244"/>
            <a:ext cx="22829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Ruptured visceral pleura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(often spontaneous)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9929" y="4881528"/>
            <a:ext cx="2055371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92C8"/>
                </a:solidFill>
                <a:latin typeface="Arial Black" pitchFamily="34" charset="0"/>
                <a:ea typeface="+mn-ea"/>
                <a:cs typeface="Arial" pitchFamily="34" charset="0"/>
              </a:rPr>
              <a:t>Pneumothorax</a:t>
            </a:r>
            <a:r>
              <a:rPr lang="en-US" sz="140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(air 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 pleural cavity):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intrapleural</a:t>
            </a:r>
            <a:r>
              <a:rPr lang="en-US" sz="140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pressure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becomes equal to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atmospheric pressure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2825" y="5082197"/>
            <a:ext cx="1250663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Intrapleural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pressure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140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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 mm Hg)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3619" y="5872163"/>
            <a:ext cx="18678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Intrapulmonary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pressure (0 mm Hg)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28381" y="6140399"/>
            <a:ext cx="16339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Collapsed lung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(atelectasis)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6809" y="2528083"/>
            <a:ext cx="258404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62689" y="2653502"/>
            <a:ext cx="330540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27710" y="2834235"/>
            <a:ext cx="330540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30885" y="2533830"/>
            <a:ext cx="258404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48689" y="2450293"/>
            <a:ext cx="258404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2819" y="2653807"/>
            <a:ext cx="330540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77040" y="2834540"/>
            <a:ext cx="330540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80215" y="2534135"/>
            <a:ext cx="258404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5908" y="5416556"/>
            <a:ext cx="258404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49650" y="5599299"/>
            <a:ext cx="258404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02685" y="5900507"/>
            <a:ext cx="258404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74103" y="6130267"/>
            <a:ext cx="330540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3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0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21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Pulmonary Ventilation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Consists of </a:t>
            </a:r>
            <a:r>
              <a:rPr lang="en-US" altLang="en-US" b="1" dirty="0" smtClean="0"/>
              <a:t>inspiration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expiration</a:t>
            </a:r>
          </a:p>
          <a:p>
            <a:r>
              <a:rPr lang="en-US" altLang="en-US" dirty="0" smtClean="0"/>
              <a:t>Mechanical process that depends on volume changes in thoracic cavity</a:t>
            </a:r>
          </a:p>
          <a:p>
            <a:pPr lvl="1"/>
            <a:r>
              <a:rPr lang="en-US" altLang="en-US" dirty="0" smtClean="0"/>
              <a:t>Volume changes </a:t>
            </a:r>
            <a:r>
              <a:rPr lang="en-US" altLang="en-US" dirty="0" smtClean="0">
                <a:sym typeface="Symbol" panose="05050102010706020507" pitchFamily="18" charset="2"/>
              </a:rPr>
              <a:t>lead to</a:t>
            </a:r>
            <a:r>
              <a:rPr lang="en-US" altLang="en-US" dirty="0" smtClean="0"/>
              <a:t> pressure changes</a:t>
            </a:r>
          </a:p>
          <a:p>
            <a:pPr lvl="1"/>
            <a:r>
              <a:rPr lang="en-US" altLang="en-US" dirty="0" smtClean="0"/>
              <a:t>Pressure changes </a:t>
            </a:r>
            <a:r>
              <a:rPr lang="en-US" altLang="en-US" dirty="0" smtClean="0">
                <a:sym typeface="Symbol" panose="05050102010706020507" pitchFamily="18" charset="2"/>
              </a:rPr>
              <a:t>lead to</a:t>
            </a:r>
            <a:r>
              <a:rPr lang="en-US" altLang="en-US" dirty="0" smtClean="0"/>
              <a:t> flow of gases to equalize pressure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Pulmonary </a:t>
            </a:r>
            <a:r>
              <a:rPr lang="en-US" altLang="en-US" dirty="0" smtClean="0"/>
              <a:t>Ventilation (cont.)</a:t>
            </a:r>
            <a:endParaRPr lang="en-US" dirty="0"/>
          </a:p>
        </p:txBody>
      </p:sp>
      <p:sp>
        <p:nvSpPr>
          <p:cNvPr id="3993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Boyle’s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law</a:t>
            </a:r>
            <a:r>
              <a:rPr lang="en-US" altLang="en-US" dirty="0" smtClean="0"/>
              <a:t>: relationship between pressure and volume of a gas</a:t>
            </a:r>
          </a:p>
          <a:p>
            <a:pPr lvl="1"/>
            <a:r>
              <a:rPr lang="en-US" altLang="en-US" dirty="0" smtClean="0"/>
              <a:t>Gases always fill the container they are in</a:t>
            </a:r>
          </a:p>
          <a:p>
            <a:pPr lvl="2"/>
            <a:r>
              <a:rPr lang="en-US" altLang="en-US" dirty="0" smtClean="0"/>
              <a:t>If amount of gas is the same and container size is reduced, pressure will</a:t>
            </a:r>
            <a:r>
              <a:rPr lang="en-US" altLang="en-US" dirty="0" smtClean="0">
                <a:sym typeface="Wingdings" panose="05000000000000000000" pitchFamily="2" charset="2"/>
              </a:rPr>
              <a:t> increase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So pressure (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) varies inversely with volume (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Mathematically:</a:t>
            </a:r>
          </a:p>
          <a:p>
            <a:pPr lvl="2"/>
            <a:r>
              <a:rPr lang="en-US" altLang="en-US" dirty="0" smtClean="0"/>
              <a:t>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1</a:t>
            </a:r>
            <a:r>
              <a:rPr lang="en-US" altLang="en-US" i="1" dirty="0" smtClean="0"/>
              <a:t>V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2</a:t>
            </a:r>
            <a:r>
              <a:rPr lang="en-US" altLang="en-US" i="1" dirty="0" smtClean="0"/>
              <a:t>V</a:t>
            </a:r>
            <a:r>
              <a:rPr lang="en-US" altLang="en-US" i="1" baseline="-25000" dirty="0" smtClean="0"/>
              <a:t>2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Pulmonary Ventilation (cont.)</a:t>
            </a:r>
            <a:endParaRPr lang="en-US" dirty="0"/>
          </a:p>
        </p:txBody>
      </p:sp>
      <p:sp>
        <p:nvSpPr>
          <p:cNvPr id="4198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Inspiration</a:t>
            </a:r>
          </a:p>
          <a:p>
            <a:pPr lvl="1"/>
            <a:r>
              <a:rPr lang="en-US" altLang="en-US" dirty="0" smtClean="0"/>
              <a:t>Active process involving </a:t>
            </a:r>
            <a:r>
              <a:rPr lang="en-US" altLang="en-US" b="1" dirty="0" smtClean="0"/>
              <a:t>inspiratory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muscles</a:t>
            </a:r>
            <a:r>
              <a:rPr lang="en-US" altLang="en-US" dirty="0" smtClean="0"/>
              <a:t> (diaphragm and external </a:t>
            </a:r>
            <a:r>
              <a:rPr lang="en-US" altLang="en-US" dirty="0" err="1" smtClean="0"/>
              <a:t>intercostals</a:t>
            </a:r>
            <a:r>
              <a:rPr lang="en-US" altLang="en-US" dirty="0" smtClean="0"/>
              <a:t>)  </a:t>
            </a:r>
          </a:p>
          <a:p>
            <a:pPr lvl="2"/>
            <a:r>
              <a:rPr lang="en-US" altLang="en-US" b="1" dirty="0" smtClean="0"/>
              <a:t>Action of the diaphragm</a:t>
            </a:r>
            <a:r>
              <a:rPr lang="en-US" altLang="en-US" dirty="0" smtClean="0"/>
              <a:t>: when dome-shaped diaphragm contracts, it moves inferiorly and flattens out</a:t>
            </a:r>
          </a:p>
          <a:p>
            <a:pPr lvl="3"/>
            <a:r>
              <a:rPr lang="en-US" altLang="en-US" dirty="0" smtClean="0"/>
              <a:t>Results in increase in thoracic volume</a:t>
            </a:r>
          </a:p>
          <a:p>
            <a:pPr lvl="2"/>
            <a:r>
              <a:rPr lang="en-US" altLang="en-US" b="1" dirty="0" smtClean="0"/>
              <a:t>Action of intercostal muscles</a:t>
            </a:r>
            <a:r>
              <a:rPr lang="en-US" altLang="en-US" dirty="0" smtClean="0"/>
              <a:t>: when external </a:t>
            </a:r>
            <a:r>
              <a:rPr lang="en-US" altLang="en-US" dirty="0" err="1" smtClean="0"/>
              <a:t>intercostals</a:t>
            </a:r>
            <a:r>
              <a:rPr lang="en-US" altLang="en-US" dirty="0" smtClean="0"/>
              <a:t> contract, rib cage is lifted up and out</a:t>
            </a:r>
          </a:p>
          <a:p>
            <a:pPr lvl="3"/>
            <a:r>
              <a:rPr lang="en-US" altLang="en-US" dirty="0" smtClean="0"/>
              <a:t>Results in increase in thoracic volume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Pulmonary Ventilation (cont.)</a:t>
            </a:r>
            <a:endParaRPr lang="en-US" dirty="0"/>
          </a:p>
        </p:txBody>
      </p:sp>
      <p:sp>
        <p:nvSpPr>
          <p:cNvPr id="440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sym typeface="Wingdings" panose="05000000000000000000" pitchFamily="2" charset="2"/>
              </a:rPr>
              <a:t>Inspiration (cont.)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As thoracic cavity volume increases, lungs are stretched as they are pulled out with thoracic cage</a:t>
            </a:r>
          </a:p>
          <a:p>
            <a:pPr lvl="2"/>
            <a:r>
              <a:rPr lang="en-US" altLang="en-US" dirty="0" smtClean="0"/>
              <a:t>Because </a:t>
            </a:r>
            <a:r>
              <a:rPr lang="en-US" altLang="en-US" dirty="0" smtClean="0"/>
              <a:t>of difference between atmospheric and intrapulmonary pressure, air flows into lungs, down its pressure gradient, until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pul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atm</a:t>
            </a:r>
            <a:endParaRPr lang="en-US" altLang="en-US" baseline="-25000" dirty="0" smtClean="0"/>
          </a:p>
          <a:p>
            <a:pPr lvl="1"/>
            <a:r>
              <a:rPr lang="en-US" altLang="en-US" dirty="0" smtClean="0"/>
              <a:t>During same period, P</a:t>
            </a:r>
            <a:r>
              <a:rPr lang="en-US" altLang="en-US" baseline="-25000" dirty="0" smtClean="0"/>
              <a:t>ip</a:t>
            </a:r>
            <a:r>
              <a:rPr lang="en-US" altLang="en-US" dirty="0" smtClean="0"/>
              <a:t> lowers to about </a:t>
            </a:r>
            <a:br>
              <a:rPr lang="en-US" altLang="en-US" dirty="0" smtClean="0"/>
            </a:br>
            <a:r>
              <a:rPr lang="en-US" altLang="en-US" dirty="0" smtClean="0"/>
              <a:t>6 mm Hg less than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atm</a:t>
            </a:r>
            <a:endParaRPr lang="en-US" altLang="en-US" baseline="-25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Pulmonary Ventilation (cont.)</a:t>
            </a:r>
            <a:endParaRPr lang="en-US" dirty="0"/>
          </a:p>
        </p:txBody>
      </p:sp>
      <p:sp>
        <p:nvSpPr>
          <p:cNvPr id="450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ym typeface="Wingdings" panose="05000000000000000000" pitchFamily="2" charset="2"/>
              </a:rPr>
              <a:t>Inspiration (cont.)</a:t>
            </a:r>
          </a:p>
          <a:p>
            <a:pPr lvl="1"/>
            <a:r>
              <a:rPr lang="en-US" altLang="en-US" i="1" dirty="0" smtClean="0"/>
              <a:t>Forced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deep</a:t>
            </a:r>
            <a:r>
              <a:rPr lang="en-US" altLang="en-US" dirty="0" smtClean="0"/>
              <a:t>) </a:t>
            </a:r>
            <a:r>
              <a:rPr lang="en-US" altLang="en-US" i="1" dirty="0" smtClean="0"/>
              <a:t>inspirations</a:t>
            </a:r>
            <a:r>
              <a:rPr lang="en-US" altLang="en-US" dirty="0" smtClean="0"/>
              <a:t> can occur during vigorous exercise or in people with COPD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Accessory muscles are also activated</a:t>
            </a:r>
          </a:p>
          <a:p>
            <a:pPr lvl="2"/>
            <a:r>
              <a:rPr lang="en-US" altLang="en-US" dirty="0" smtClean="0">
                <a:sym typeface="Wingdings" panose="05000000000000000000" pitchFamily="2" charset="2"/>
              </a:rPr>
              <a:t>Act to further increase thoracic cage size, creating a larger pressure gradient so more air is drawn in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22_15_0_slide6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212364"/>
            <a:ext cx="6900672" cy="65836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22.15 </a:t>
            </a:r>
            <a:r>
              <a:rPr lang="en-US" dirty="0"/>
              <a:t>Changes in </a:t>
            </a:r>
            <a:r>
              <a:rPr lang="en-US" dirty="0" smtClean="0"/>
              <a:t>thoracic volume </a:t>
            </a:r>
            <a:r>
              <a:rPr lang="en-US" dirty="0"/>
              <a:t>and sequence of events </a:t>
            </a:r>
            <a:r>
              <a:rPr lang="en-US" dirty="0" smtClean="0"/>
              <a:t>during inspiration </a:t>
            </a:r>
            <a:r>
              <a:rPr lang="en-US" dirty="0"/>
              <a:t>and expiration.</a:t>
            </a:r>
          </a:p>
        </p:txBody>
      </p:sp>
      <p:sp>
        <p:nvSpPr>
          <p:cNvPr id="3" name="Freeform 2"/>
          <p:cNvSpPr/>
          <p:nvPr/>
        </p:nvSpPr>
        <p:spPr>
          <a:xfrm>
            <a:off x="4510088" y="2961269"/>
            <a:ext cx="295275" cy="183356"/>
          </a:xfrm>
          <a:custGeom>
            <a:avLst/>
            <a:gdLst>
              <a:gd name="connsiteX0" fmla="*/ 0 w 295275"/>
              <a:gd name="connsiteY0" fmla="*/ 0 h 183356"/>
              <a:gd name="connsiteX1" fmla="*/ 169068 w 295275"/>
              <a:gd name="connsiteY1" fmla="*/ 183356 h 183356"/>
              <a:gd name="connsiteX2" fmla="*/ 295275 w 295275"/>
              <a:gd name="connsiteY2" fmla="*/ 183356 h 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3356">
                <a:moveTo>
                  <a:pt x="0" y="0"/>
                </a:moveTo>
                <a:lnTo>
                  <a:pt x="169068" y="183356"/>
                </a:lnTo>
                <a:lnTo>
                  <a:pt x="295275" y="183356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4048" y="389513"/>
            <a:ext cx="1269899" cy="2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Sequence of events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7127" y="338843"/>
            <a:ext cx="2034531" cy="333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Changes in anterior-posterior and</a:t>
            </a:r>
          </a:p>
          <a:p>
            <a:pPr algn="ctr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superior-inferior dimensions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5989" y="329318"/>
            <a:ext cx="18485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Changes in lateral dimensions</a:t>
            </a:r>
          </a:p>
          <a:p>
            <a:pPr algn="ctr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(superior view)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08680" y="2069214"/>
            <a:ext cx="777777" cy="2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Inspiration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2222" y="1154520"/>
            <a:ext cx="8755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Ribs are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elevated and 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sternum flares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as external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intercostals</a:t>
            </a:r>
            <a:endParaRPr lang="en-US" sz="7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contract.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1383" y="2123643"/>
            <a:ext cx="74732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External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intercostals</a:t>
            </a:r>
            <a:endParaRPr lang="en-US" sz="7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contract.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6314" y="3040491"/>
            <a:ext cx="105349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Diaphragm moves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inferiorly during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contraction.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9700" y="766924"/>
            <a:ext cx="175400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Inspiratory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muscles 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contract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diaphragm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descends; 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rib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cage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rises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lang="en-US" sz="784" b="1" dirty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9979" y="751609"/>
            <a:ext cx="255198" cy="220510"/>
            <a:chOff x="1619979" y="740709"/>
            <a:chExt cx="255198" cy="220510"/>
          </a:xfrm>
        </p:grpSpPr>
        <p:sp>
          <p:nvSpPr>
            <p:cNvPr id="20" name="Oval 19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1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89026" y="1373992"/>
            <a:ext cx="15231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Thoracic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cavity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volume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increases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784" b="1" dirty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19979" y="1375420"/>
            <a:ext cx="255198" cy="220510"/>
            <a:chOff x="1619979" y="740709"/>
            <a:chExt cx="255198" cy="220510"/>
          </a:xfrm>
        </p:grpSpPr>
        <p:sp>
          <p:nvSpPr>
            <p:cNvPr id="25" name="Oval 24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2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89026" y="1924678"/>
            <a:ext cx="18085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Lungs are stretched;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intrapulmonary volume increases.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19979" y="1911820"/>
            <a:ext cx="255198" cy="220510"/>
            <a:chOff x="1619979" y="740709"/>
            <a:chExt cx="255198" cy="220510"/>
          </a:xfrm>
        </p:grpSpPr>
        <p:sp>
          <p:nvSpPr>
            <p:cNvPr id="29" name="Oval 28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3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98551" y="2463193"/>
            <a:ext cx="15359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Intrapulmonary pressure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drops (to</a:t>
            </a:r>
            <a:r>
              <a:rPr lang="en-US" sz="784" b="1" dirty="0">
                <a:solidFill>
                  <a:srgbClr val="0092C8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</a:t>
            </a: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1 mm Hg).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619979" y="2447954"/>
            <a:ext cx="255198" cy="220510"/>
            <a:chOff x="1619979" y="740709"/>
            <a:chExt cx="255198" cy="220510"/>
          </a:xfrm>
        </p:grpSpPr>
        <p:sp>
          <p:nvSpPr>
            <p:cNvPr id="33" name="Oval 32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4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89026" y="3027091"/>
            <a:ext cx="17363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Air (gases) flows into lungs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down its pressure gradient until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intrapulmonary pressure is 0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(equal to atmospheric pressure).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619979" y="3011852"/>
            <a:ext cx="255198" cy="220510"/>
            <a:chOff x="1619979" y="740709"/>
            <a:chExt cx="255198" cy="220510"/>
          </a:xfrm>
        </p:grpSpPr>
        <p:sp>
          <p:nvSpPr>
            <p:cNvPr id="37" name="Oval 36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5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6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11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Pulmonary Ventilation (cont.)</a:t>
            </a:r>
            <a:endParaRPr lang="en-US" dirty="0"/>
          </a:p>
        </p:txBody>
      </p:sp>
      <p:sp>
        <p:nvSpPr>
          <p:cNvPr id="5222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Expiration</a:t>
            </a:r>
          </a:p>
          <a:p>
            <a:pPr lvl="1"/>
            <a:r>
              <a:rPr lang="en-US" altLang="en-US" dirty="0" smtClean="0"/>
              <a:t>Quiet expiration normally is passive process</a:t>
            </a:r>
          </a:p>
          <a:p>
            <a:pPr lvl="2"/>
            <a:r>
              <a:rPr lang="en-US" altLang="en-US" dirty="0" smtClean="0"/>
              <a:t>Inspiratory muscles relax, thoracic cavity volume decreases, and lungs recoil</a:t>
            </a:r>
          </a:p>
          <a:p>
            <a:pPr lvl="2"/>
            <a:r>
              <a:rPr lang="en-US" altLang="en-US" dirty="0" smtClean="0"/>
              <a:t>Volume decrease </a:t>
            </a:r>
            <a:r>
              <a:rPr lang="en-US" altLang="en-US" dirty="0" smtClean="0">
                <a:sym typeface="Wingdings" panose="05000000000000000000" pitchFamily="2" charset="2"/>
              </a:rPr>
              <a:t>causes intrapulmonary pressure (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pul</a:t>
            </a:r>
            <a:r>
              <a:rPr lang="en-US" altLang="en-US" dirty="0" smtClean="0"/>
              <a:t>) </a:t>
            </a:r>
            <a:r>
              <a:rPr lang="en-US" altLang="en-US" dirty="0" smtClean="0">
                <a:sym typeface="Wingdings" panose="05000000000000000000" pitchFamily="2" charset="2"/>
              </a:rPr>
              <a:t>to increase </a:t>
            </a:r>
            <a:r>
              <a:rPr lang="en-US" altLang="en-US" dirty="0" smtClean="0"/>
              <a:t>by +1 mm Hg</a:t>
            </a:r>
          </a:p>
          <a:p>
            <a:pPr lvl="2"/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pul</a:t>
            </a:r>
            <a:r>
              <a:rPr lang="en-US" altLang="en-US" dirty="0" smtClean="0"/>
              <a:t> &gt; </a:t>
            </a:r>
            <a:r>
              <a:rPr lang="en-US" altLang="en-US" dirty="0" err="1" smtClean="0"/>
              <a:t>Patm</a:t>
            </a:r>
            <a:r>
              <a:rPr lang="en-US" altLang="en-US" dirty="0" smtClean="0"/>
              <a:t> so air flows out of lungs down its pressure gradient until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pul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atm</a:t>
            </a:r>
            <a:endParaRPr lang="en-US" altLang="en-US" baseline="-25000" dirty="0" smtClean="0"/>
          </a:p>
          <a:p>
            <a:pPr lvl="1"/>
            <a:r>
              <a:rPr lang="en-US" altLang="en-US" dirty="0" smtClean="0"/>
              <a:t>Forced expiration is an active process that uses oblique and transverse abdominal muscles, as well as internal intercostal muscles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22_15_0_slide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212364"/>
            <a:ext cx="6900672" cy="65836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22.15 </a:t>
            </a:r>
            <a:r>
              <a:rPr lang="en-US" dirty="0"/>
              <a:t>Changes in </a:t>
            </a:r>
            <a:r>
              <a:rPr lang="en-US" dirty="0" smtClean="0"/>
              <a:t>thoracic volume </a:t>
            </a:r>
            <a:r>
              <a:rPr lang="en-US" dirty="0"/>
              <a:t>and sequence of events </a:t>
            </a:r>
            <a:r>
              <a:rPr lang="en-US" dirty="0" smtClean="0"/>
              <a:t>during inspiration </a:t>
            </a:r>
            <a:r>
              <a:rPr lang="en-US" dirty="0"/>
              <a:t>and expiration.</a:t>
            </a:r>
          </a:p>
        </p:txBody>
      </p:sp>
      <p:sp>
        <p:nvSpPr>
          <p:cNvPr id="3" name="Freeform 2"/>
          <p:cNvSpPr/>
          <p:nvPr/>
        </p:nvSpPr>
        <p:spPr>
          <a:xfrm>
            <a:off x="4510088" y="2961269"/>
            <a:ext cx="295275" cy="183356"/>
          </a:xfrm>
          <a:custGeom>
            <a:avLst/>
            <a:gdLst>
              <a:gd name="connsiteX0" fmla="*/ 0 w 295275"/>
              <a:gd name="connsiteY0" fmla="*/ 0 h 183356"/>
              <a:gd name="connsiteX1" fmla="*/ 169068 w 295275"/>
              <a:gd name="connsiteY1" fmla="*/ 183356 h 183356"/>
              <a:gd name="connsiteX2" fmla="*/ 295275 w 295275"/>
              <a:gd name="connsiteY2" fmla="*/ 183356 h 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3356">
                <a:moveTo>
                  <a:pt x="0" y="0"/>
                </a:moveTo>
                <a:lnTo>
                  <a:pt x="169068" y="183356"/>
                </a:lnTo>
                <a:lnTo>
                  <a:pt x="295275" y="183356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86250" y="5914019"/>
            <a:ext cx="390525" cy="209550"/>
          </a:xfrm>
          <a:custGeom>
            <a:avLst/>
            <a:gdLst>
              <a:gd name="connsiteX0" fmla="*/ 0 w 390525"/>
              <a:gd name="connsiteY0" fmla="*/ 0 h 209550"/>
              <a:gd name="connsiteX1" fmla="*/ 321469 w 390525"/>
              <a:gd name="connsiteY1" fmla="*/ 209550 h 209550"/>
              <a:gd name="connsiteX2" fmla="*/ 390525 w 390525"/>
              <a:gd name="connsiteY2" fmla="*/ 207169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209550">
                <a:moveTo>
                  <a:pt x="0" y="0"/>
                </a:moveTo>
                <a:lnTo>
                  <a:pt x="321469" y="209550"/>
                </a:lnTo>
                <a:lnTo>
                  <a:pt x="390525" y="20716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4048" y="389513"/>
            <a:ext cx="1269899" cy="2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Sequence of events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7127" y="338843"/>
            <a:ext cx="2034531" cy="333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Changes in anterior-posterior and</a:t>
            </a:r>
          </a:p>
          <a:p>
            <a:pPr algn="ctr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superior-inferior dimensions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5989" y="329318"/>
            <a:ext cx="18485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Changes in lateral dimensions</a:t>
            </a:r>
          </a:p>
          <a:p>
            <a:pPr algn="ctr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(superior view)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08680" y="2069214"/>
            <a:ext cx="777777" cy="2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Inspiration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005505" y="5009325"/>
            <a:ext cx="777777" cy="2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Expiration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2222" y="1154520"/>
            <a:ext cx="8755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Ribs are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elevated and 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sternum flares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as external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intercostals</a:t>
            </a:r>
            <a:endParaRPr lang="en-US" sz="7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contract.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1383" y="2123643"/>
            <a:ext cx="74732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External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intercostals</a:t>
            </a:r>
            <a:endParaRPr lang="en-US" sz="7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contract.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6314" y="3040491"/>
            <a:ext cx="105349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Diaphragm moves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inferiorly during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contraction.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5145" y="4233775"/>
            <a:ext cx="8258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Ribs and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sternum are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depressed as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external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intercostals</a:t>
            </a:r>
            <a:endParaRPr lang="en-US" sz="7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relax.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1240" y="5096778"/>
            <a:ext cx="74732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External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intercostals</a:t>
            </a:r>
            <a:endParaRPr lang="en-US" sz="7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relax.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3235" y="6020025"/>
            <a:ext cx="7857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Diaphragm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moves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superiorly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as it relaxes.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9700" y="766924"/>
            <a:ext cx="175400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Inspiratory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muscles 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contract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diaphragm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descends; 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rib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cage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rises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lang="en-US" sz="784" b="1" dirty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9979" y="751609"/>
            <a:ext cx="255198" cy="220510"/>
            <a:chOff x="1619979" y="740709"/>
            <a:chExt cx="255198" cy="220510"/>
          </a:xfrm>
        </p:grpSpPr>
        <p:sp>
          <p:nvSpPr>
            <p:cNvPr id="20" name="Oval 19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1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89026" y="1373992"/>
            <a:ext cx="15231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Thoracic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cavity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volume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784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increases</a:t>
            </a:r>
            <a:r>
              <a:rPr lang="fr-FR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784" b="1" dirty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19979" y="1375420"/>
            <a:ext cx="255198" cy="220510"/>
            <a:chOff x="1619979" y="740709"/>
            <a:chExt cx="255198" cy="220510"/>
          </a:xfrm>
        </p:grpSpPr>
        <p:sp>
          <p:nvSpPr>
            <p:cNvPr id="25" name="Oval 24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2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89026" y="1924678"/>
            <a:ext cx="18085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Lungs are stretched;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intrapulmonary volume increases.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19979" y="1911820"/>
            <a:ext cx="255198" cy="220510"/>
            <a:chOff x="1619979" y="740709"/>
            <a:chExt cx="255198" cy="220510"/>
          </a:xfrm>
        </p:grpSpPr>
        <p:sp>
          <p:nvSpPr>
            <p:cNvPr id="29" name="Oval 28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3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98551" y="2463193"/>
            <a:ext cx="15359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Intrapulmonary pressure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drops (to</a:t>
            </a:r>
            <a:r>
              <a:rPr lang="en-US" sz="784" b="1" dirty="0">
                <a:solidFill>
                  <a:srgbClr val="0092C8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</a:t>
            </a: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1 mm Hg).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619979" y="2447954"/>
            <a:ext cx="255198" cy="220510"/>
            <a:chOff x="1619979" y="740709"/>
            <a:chExt cx="255198" cy="220510"/>
          </a:xfrm>
        </p:grpSpPr>
        <p:sp>
          <p:nvSpPr>
            <p:cNvPr id="33" name="Oval 32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4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89026" y="3027091"/>
            <a:ext cx="17363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Air (gases) flows into lungs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down its pressure gradient until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intrapulmonary pressure is 0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(equal to atmospheric pressure).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619979" y="3011852"/>
            <a:ext cx="255198" cy="220510"/>
            <a:chOff x="1619979" y="740709"/>
            <a:chExt cx="255198" cy="220510"/>
          </a:xfrm>
        </p:grpSpPr>
        <p:sp>
          <p:nvSpPr>
            <p:cNvPr id="37" name="Oval 36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5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589026" y="3764909"/>
            <a:ext cx="17075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Inspiratory muscles relax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(diaphragm rises; rib cage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descends due to recoil of costal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cartilages).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619979" y="3749670"/>
            <a:ext cx="255198" cy="220510"/>
            <a:chOff x="1619979" y="740709"/>
            <a:chExt cx="255198" cy="220510"/>
          </a:xfrm>
        </p:grpSpPr>
        <p:sp>
          <p:nvSpPr>
            <p:cNvPr id="41" name="Oval 40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1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589026" y="4490525"/>
            <a:ext cx="1465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Thoracic cavity volume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decreases.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619979" y="4475286"/>
            <a:ext cx="255198" cy="220510"/>
            <a:chOff x="1619979" y="740709"/>
            <a:chExt cx="255198" cy="220510"/>
          </a:xfrm>
        </p:grpSpPr>
        <p:sp>
          <p:nvSpPr>
            <p:cNvPr id="45" name="Oval 44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2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89026" y="4986372"/>
            <a:ext cx="142539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Elastic lungs recoil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passively; intrapulmonary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volume decreases.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619979" y="4971133"/>
            <a:ext cx="255198" cy="220510"/>
            <a:chOff x="1619979" y="740709"/>
            <a:chExt cx="255198" cy="220510"/>
          </a:xfrm>
        </p:grpSpPr>
        <p:sp>
          <p:nvSpPr>
            <p:cNvPr id="49" name="Oval 48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3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592201" y="5580835"/>
            <a:ext cx="17972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Intrapulmonary pressure rises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(to</a:t>
            </a: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</a:t>
            </a:r>
            <a:r>
              <a:rPr lang="en-US" sz="784" b="1" dirty="0">
                <a:solidFill>
                  <a:srgbClr val="0092C8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</a:t>
            </a: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1 mm Hg).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619979" y="5578296"/>
            <a:ext cx="255198" cy="220510"/>
            <a:chOff x="1619979" y="740709"/>
            <a:chExt cx="255198" cy="220510"/>
          </a:xfrm>
        </p:grpSpPr>
        <p:sp>
          <p:nvSpPr>
            <p:cNvPr id="53" name="Oval 52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4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92201" y="6093844"/>
            <a:ext cx="182133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Air (gases) flows out of lungs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down its pressure gradient</a:t>
            </a:r>
          </a:p>
          <a:p>
            <a:pPr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78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until intrapulmonary pressure is 0.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619979" y="6081781"/>
            <a:ext cx="255198" cy="220510"/>
            <a:chOff x="1619979" y="740709"/>
            <a:chExt cx="255198" cy="220510"/>
          </a:xfrm>
        </p:grpSpPr>
        <p:sp>
          <p:nvSpPr>
            <p:cNvPr id="57" name="Oval 56"/>
            <p:cNvSpPr/>
            <p:nvPr/>
          </p:nvSpPr>
          <p:spPr>
            <a:xfrm>
              <a:off x="1681163" y="781049"/>
              <a:ext cx="130969" cy="130969"/>
            </a:xfrm>
            <a:prstGeom prst="ellipse">
              <a:avLst/>
            </a:prstGeom>
            <a:ln w="12700">
              <a:solidFill>
                <a:srgbClr val="0092C8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9979" y="740709"/>
              <a:ext cx="255198" cy="220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833" b="1" dirty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5</a:t>
              </a:r>
              <a:endParaRPr lang="en-US" sz="833" dirty="0">
                <a:solidFill>
                  <a:prstClr val="black"/>
                </a:solidFill>
                <a:latin typeface="Arial Black" pitchFamily="34" charset="0"/>
                <a:ea typeface="+mn-ea"/>
              </a:endParaRPr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11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91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22960"/>
            <a:ext cx="8546592" cy="52120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22.16 </a:t>
            </a:r>
            <a:r>
              <a:rPr lang="en-US" dirty="0"/>
              <a:t>Changes in intrapulmonary and </a:t>
            </a:r>
            <a:r>
              <a:rPr lang="en-US" dirty="0" err="1"/>
              <a:t>intrapleural</a:t>
            </a:r>
            <a:r>
              <a:rPr lang="en-US" dirty="0"/>
              <a:t> pressures </a:t>
            </a:r>
            <a:r>
              <a:rPr lang="en-US" dirty="0" smtClean="0"/>
              <a:t>during inspiration </a:t>
            </a:r>
            <a:r>
              <a:rPr lang="en-US" dirty="0"/>
              <a:t>and expiration.</a:t>
            </a:r>
          </a:p>
        </p:txBody>
      </p:sp>
      <p:sp>
        <p:nvSpPr>
          <p:cNvPr id="7" name="Freeform 6"/>
          <p:cNvSpPr/>
          <p:nvPr/>
        </p:nvSpPr>
        <p:spPr>
          <a:xfrm>
            <a:off x="5311775" y="1384300"/>
            <a:ext cx="396875" cy="485775"/>
          </a:xfrm>
          <a:custGeom>
            <a:avLst/>
            <a:gdLst>
              <a:gd name="connsiteX0" fmla="*/ 0 w 396875"/>
              <a:gd name="connsiteY0" fmla="*/ 485775 h 485775"/>
              <a:gd name="connsiteX1" fmla="*/ 263525 w 396875"/>
              <a:gd name="connsiteY1" fmla="*/ 0 h 485775"/>
              <a:gd name="connsiteX2" fmla="*/ 396875 w 396875"/>
              <a:gd name="connsiteY2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75" h="485775">
                <a:moveTo>
                  <a:pt x="0" y="485775"/>
                </a:moveTo>
                <a:lnTo>
                  <a:pt x="263525" y="0"/>
                </a:lnTo>
                <a:lnTo>
                  <a:pt x="3968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134225" y="1409700"/>
            <a:ext cx="590550" cy="612775"/>
          </a:xfrm>
          <a:custGeom>
            <a:avLst/>
            <a:gdLst>
              <a:gd name="connsiteX0" fmla="*/ 0 w 590550"/>
              <a:gd name="connsiteY0" fmla="*/ 0 h 612775"/>
              <a:gd name="connsiteX1" fmla="*/ 193675 w 590550"/>
              <a:gd name="connsiteY1" fmla="*/ 0 h 612775"/>
              <a:gd name="connsiteX2" fmla="*/ 590550 w 590550"/>
              <a:gd name="connsiteY2" fmla="*/ 612775 h 61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612775">
                <a:moveTo>
                  <a:pt x="0" y="0"/>
                </a:moveTo>
                <a:lnTo>
                  <a:pt x="193675" y="0"/>
                </a:lnTo>
                <a:lnTo>
                  <a:pt x="590550" y="6127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556250" y="2355850"/>
            <a:ext cx="161925" cy="0"/>
          </a:xfrm>
          <a:custGeom>
            <a:avLst/>
            <a:gdLst>
              <a:gd name="connsiteX0" fmla="*/ 0 w 161925"/>
              <a:gd name="connsiteY0" fmla="*/ 0 h 0"/>
              <a:gd name="connsiteX1" fmla="*/ 0 w 161925"/>
              <a:gd name="connsiteY1" fmla="*/ 0 h 0"/>
              <a:gd name="connsiteX2" fmla="*/ 161925 w 16192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>
                <a:moveTo>
                  <a:pt x="0" y="0"/>
                </a:moveTo>
                <a:lnTo>
                  <a:pt x="0" y="0"/>
                </a:lnTo>
                <a:lnTo>
                  <a:pt x="1619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378575" y="236537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81750" y="2362200"/>
            <a:ext cx="923925" cy="473075"/>
          </a:xfrm>
          <a:custGeom>
            <a:avLst/>
            <a:gdLst>
              <a:gd name="connsiteX0" fmla="*/ 0 w 923925"/>
              <a:gd name="connsiteY0" fmla="*/ 0 h 473075"/>
              <a:gd name="connsiteX1" fmla="*/ 342900 w 923925"/>
              <a:gd name="connsiteY1" fmla="*/ 0 h 473075"/>
              <a:gd name="connsiteX2" fmla="*/ 923925 w 923925"/>
              <a:gd name="connsiteY2" fmla="*/ 473075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473075">
                <a:moveTo>
                  <a:pt x="0" y="0"/>
                </a:moveTo>
                <a:lnTo>
                  <a:pt x="342900" y="0"/>
                </a:lnTo>
                <a:lnTo>
                  <a:pt x="923925" y="4730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207250" y="2835275"/>
            <a:ext cx="177800" cy="136525"/>
          </a:xfrm>
          <a:custGeom>
            <a:avLst/>
            <a:gdLst>
              <a:gd name="connsiteX0" fmla="*/ 0 w 177800"/>
              <a:gd name="connsiteY0" fmla="*/ 133350 h 136525"/>
              <a:gd name="connsiteX1" fmla="*/ 0 w 177800"/>
              <a:gd name="connsiteY1" fmla="*/ 0 h 136525"/>
              <a:gd name="connsiteX2" fmla="*/ 177800 w 177800"/>
              <a:gd name="connsiteY2" fmla="*/ 0 h 136525"/>
              <a:gd name="connsiteX3" fmla="*/ 177800 w 177800"/>
              <a:gd name="connsiteY3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136525">
                <a:moveTo>
                  <a:pt x="0" y="133350"/>
                </a:moveTo>
                <a:lnTo>
                  <a:pt x="0" y="0"/>
                </a:lnTo>
                <a:lnTo>
                  <a:pt x="177800" y="0"/>
                </a:lnTo>
                <a:lnTo>
                  <a:pt x="177800" y="1365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191125" y="3295650"/>
            <a:ext cx="523875" cy="158750"/>
          </a:xfrm>
          <a:custGeom>
            <a:avLst/>
            <a:gdLst>
              <a:gd name="connsiteX0" fmla="*/ 0 w 523875"/>
              <a:gd name="connsiteY0" fmla="*/ 0 h 158750"/>
              <a:gd name="connsiteX1" fmla="*/ 196850 w 523875"/>
              <a:gd name="connsiteY1" fmla="*/ 158750 h 158750"/>
              <a:gd name="connsiteX2" fmla="*/ 523875 w 523875"/>
              <a:gd name="connsiteY2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158750">
                <a:moveTo>
                  <a:pt x="0" y="0"/>
                </a:moveTo>
                <a:lnTo>
                  <a:pt x="196850" y="158750"/>
                </a:lnTo>
                <a:lnTo>
                  <a:pt x="523875" y="1587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94500" y="3460750"/>
            <a:ext cx="381000" cy="0"/>
          </a:xfrm>
          <a:custGeom>
            <a:avLst/>
            <a:gdLst>
              <a:gd name="connsiteX0" fmla="*/ 0 w 381000"/>
              <a:gd name="connsiteY0" fmla="*/ 0 h 0"/>
              <a:gd name="connsiteX1" fmla="*/ 381000 w 38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334" y="1215159"/>
            <a:ext cx="26420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Intrapulmonary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pressure.</a:t>
            </a: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Pressure inside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lung decreases as lung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volume increases during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inspiration; pressure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increases during expiration.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190" y="2670050"/>
            <a:ext cx="26805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Intrapleural pressure.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Pleural cavity pressure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becomes more negative as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chest wall expands during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inspiration. Returns to initial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value as chest wall recoils.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540" y="4308905"/>
            <a:ext cx="2658100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Volume of breath. </a:t>
            </a: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During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each breath, the pressure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gradients move 0.5 liter of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air into and out of the lungs.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819760" y="4763112"/>
            <a:ext cx="1255793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Volume (L)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17911" y="5728676"/>
            <a:ext cx="2045945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5 seconds elapsed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9772" y="4289855"/>
            <a:ext cx="1673022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Volume of breath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6582" y="4521184"/>
            <a:ext cx="441146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332" y="5066940"/>
            <a:ext cx="287258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8906" y="3618890"/>
            <a:ext cx="388248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spc="10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432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2081" y="3179090"/>
            <a:ext cx="388248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spc="10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432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2081" y="2745945"/>
            <a:ext cx="388248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spc="10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432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5256" y="2300100"/>
            <a:ext cx="388248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spc="10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432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73206" y="1863780"/>
            <a:ext cx="288541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spc="1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65256" y="1423980"/>
            <a:ext cx="388248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spc="10">
                <a:solidFill>
                  <a:prstClr val="black"/>
                </a:solidFill>
                <a:latin typeface="Symbol"/>
                <a:ea typeface="+mn-ea"/>
                <a:cs typeface="Arial" pitchFamily="34" charset="0"/>
                <a:sym typeface="Symbol"/>
              </a:rPr>
              <a:t>+</a:t>
            </a:r>
            <a:r>
              <a:rPr lang="en-US" sz="1432" b="1" spc="1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432" b="1" spc="1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6876" y="907896"/>
            <a:ext cx="1125629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1836" y="909588"/>
            <a:ext cx="1125629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Expiration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59927" y="1238702"/>
            <a:ext cx="152477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Intrapulmonary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pressure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67558" y="2204841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Trans-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pressure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0329" y="3297343"/>
            <a:ext cx="118814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Intrapleural</a:t>
            </a:r>
          </a:p>
          <a:p>
            <a:pPr eaLnBrk="1" fontAlgn="auto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2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pressure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714304" y="2093667"/>
            <a:ext cx="3284425" cy="533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Pressure relative 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2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atmospheric pressure (mm Hg)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73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575047"/>
            <a:ext cx="9144000" cy="482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dirty="0" smtClean="0"/>
              <a:t>Part 2 </a:t>
            </a:r>
            <a:r>
              <a:rPr lang="en-US" dirty="0"/>
              <a:t>–</a:t>
            </a:r>
            <a:r>
              <a:rPr lang="en-US" dirty="0" smtClean="0"/>
              <a:t> Respiratory Physiology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Pulmonary ventilation consists of two phases</a:t>
            </a:r>
          </a:p>
          <a:p>
            <a:pPr lvl="1"/>
            <a:r>
              <a:rPr lang="en-US" altLang="en-US" b="1" dirty="0" smtClean="0"/>
              <a:t>Inspiration</a:t>
            </a:r>
            <a:r>
              <a:rPr lang="en-US" altLang="en-US" dirty="0" smtClean="0"/>
              <a:t>: gases flow into lungs</a:t>
            </a:r>
          </a:p>
          <a:p>
            <a:pPr lvl="1"/>
            <a:r>
              <a:rPr lang="en-US" altLang="en-US" b="1" dirty="0" smtClean="0"/>
              <a:t>Expiration</a:t>
            </a:r>
            <a:r>
              <a:rPr lang="en-US" altLang="en-US" dirty="0" smtClean="0"/>
              <a:t>: gases exit lungs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064" y="542244"/>
            <a:ext cx="5828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+mj-lt"/>
              </a:rPr>
              <a:t>22.4  Mechanics of Breathing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Pulmonary Ventilation (cont.)</a:t>
            </a:r>
            <a:endParaRPr lang="en-US" dirty="0"/>
          </a:p>
        </p:txBody>
      </p:sp>
      <p:sp>
        <p:nvSpPr>
          <p:cNvPr id="6041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 smtClean="0"/>
              <a:t>Nonrespiratory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air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movements</a:t>
            </a:r>
          </a:p>
          <a:p>
            <a:pPr lvl="1"/>
            <a:r>
              <a:rPr lang="en-US" altLang="en-US" dirty="0" smtClean="0"/>
              <a:t>Many processes can move air into or out of lungs besides breathing</a:t>
            </a:r>
          </a:p>
          <a:p>
            <a:pPr lvl="1"/>
            <a:r>
              <a:rPr lang="en-US" altLang="en-US" dirty="0" smtClean="0"/>
              <a:t>May modify normal respiratory rhythm</a:t>
            </a:r>
          </a:p>
          <a:p>
            <a:pPr lvl="1"/>
            <a:r>
              <a:rPr lang="en-US" altLang="en-US" dirty="0" smtClean="0"/>
              <a:t>Most result from reflex action, although some are voluntary</a:t>
            </a:r>
          </a:p>
          <a:p>
            <a:pPr lvl="1"/>
            <a:r>
              <a:rPr lang="en-US" altLang="en-US" dirty="0" smtClean="0"/>
              <a:t>Examples: coughing, sneezing, crying, laughing, hiccups, and yawns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Physical Factors Influencing Pulmonary Ventilation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physical factors influence the ease of air passage and the amount of energy required for ventilation</a:t>
            </a:r>
          </a:p>
          <a:p>
            <a:pPr lvl="1"/>
            <a:r>
              <a:rPr lang="en-US" altLang="en-US" b="1" dirty="0" smtClean="0"/>
              <a:t>Airway resistance</a:t>
            </a:r>
          </a:p>
          <a:p>
            <a:pPr lvl="1"/>
            <a:r>
              <a:rPr lang="en-US" altLang="en-US" b="1" dirty="0" smtClean="0"/>
              <a:t>Alveolar surface tension</a:t>
            </a:r>
          </a:p>
          <a:p>
            <a:pPr lvl="1"/>
            <a:r>
              <a:rPr lang="en-US" altLang="en-US" b="1" dirty="0" smtClean="0"/>
              <a:t>Lung compliance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Physical Factors Influencing Pulmonary Ventilation</a:t>
            </a:r>
            <a:endParaRPr lang="en-US" dirty="0"/>
          </a:p>
        </p:txBody>
      </p:sp>
      <p:sp>
        <p:nvSpPr>
          <p:cNvPr id="634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Airway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resistance</a:t>
            </a:r>
          </a:p>
          <a:p>
            <a:pPr lvl="1"/>
            <a:r>
              <a:rPr lang="en-US" altLang="en-US" dirty="0" smtClean="0"/>
              <a:t>Friction: major </a:t>
            </a:r>
            <a:r>
              <a:rPr lang="en-US" altLang="en-US" i="1" dirty="0" err="1" smtClean="0"/>
              <a:t>nonelastic</a:t>
            </a:r>
            <a:r>
              <a:rPr lang="en-US" altLang="en-US" dirty="0" smtClean="0"/>
              <a:t> source of resistance to gas flow; occurs in airways</a:t>
            </a:r>
          </a:p>
          <a:p>
            <a:pPr lvl="1"/>
            <a:r>
              <a:rPr lang="en-US" altLang="en-US" dirty="0" smtClean="0"/>
              <a:t>Relationship between flow (F), pressure (P), and resistance (R):</a:t>
            </a:r>
          </a:p>
          <a:p>
            <a:pPr marL="914400" lvl="2" indent="0">
              <a:buNone/>
            </a:pPr>
            <a:r>
              <a:rPr lang="en-US" altLang="en-US" dirty="0" smtClean="0"/>
              <a:t>	</a:t>
            </a:r>
          </a:p>
          <a:p>
            <a:pPr marL="914400" lvl="2" indent="0">
              <a:buNone/>
            </a:pPr>
            <a:endParaRPr lang="en-US" altLang="en-US" dirty="0" smtClean="0"/>
          </a:p>
          <a:p>
            <a:pPr lvl="2"/>
            <a:r>
              <a:rPr lang="en-US" altLang="en-US" dirty="0" smtClean="0"/>
              <a:t>∆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– pressure gradient between atmosphere and alveoli (2 mm Hg or less during normal quiet breathing)</a:t>
            </a:r>
          </a:p>
          <a:p>
            <a:pPr lvl="3"/>
            <a:r>
              <a:rPr lang="en-US" altLang="en-US" dirty="0" smtClean="0"/>
              <a:t>2 mm Hg difference sufficient to move 500 ml of air</a:t>
            </a:r>
          </a:p>
          <a:p>
            <a:pPr lvl="2"/>
            <a:r>
              <a:rPr lang="en-US" altLang="en-US" dirty="0" smtClean="0"/>
              <a:t>Gas flow changes inversely with resistance</a:t>
            </a:r>
          </a:p>
        </p:txBody>
      </p:sp>
      <p:pic>
        <p:nvPicPr>
          <p:cNvPr id="63491" name="Picture 6" descr="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3447256"/>
            <a:ext cx="1222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Physical Factors Influencing Pulmonary </a:t>
            </a:r>
            <a:r>
              <a:rPr lang="en-US" altLang="en-US" dirty="0" smtClean="0"/>
              <a:t>Ventilation (cont.)</a:t>
            </a:r>
            <a:endParaRPr lang="en-US" dirty="0"/>
          </a:p>
        </p:txBody>
      </p:sp>
      <p:sp>
        <p:nvSpPr>
          <p:cNvPr id="6553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Airway</a:t>
            </a:r>
            <a:r>
              <a:rPr lang="en-US" altLang="en-US" dirty="0"/>
              <a:t> </a:t>
            </a:r>
            <a:r>
              <a:rPr lang="en-US" altLang="en-US" b="1" dirty="0" smtClean="0"/>
              <a:t>resistance (cont.)</a:t>
            </a:r>
            <a:endParaRPr lang="en-US" altLang="en-US" b="1" dirty="0"/>
          </a:p>
          <a:p>
            <a:pPr lvl="1"/>
            <a:r>
              <a:rPr lang="en-US" altLang="en-US" dirty="0" smtClean="0"/>
              <a:t>Resistance in respiratory tree is usually insignificant for two reasons: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Diameters of airways in first part of conducting zone are huge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Progressive branching of airways as they get smaller leads to an increase in total cross-sectional area</a:t>
            </a:r>
          </a:p>
          <a:p>
            <a:pPr lvl="1"/>
            <a:r>
              <a:rPr lang="en-US" altLang="en-US" dirty="0" smtClean="0"/>
              <a:t>Any resistance usually occurs in medium-sized bronchi</a:t>
            </a:r>
          </a:p>
          <a:p>
            <a:pPr lvl="1"/>
            <a:r>
              <a:rPr lang="en-US" altLang="en-US" dirty="0" smtClean="0"/>
              <a:t>Resistance disappears at terminal bronchioles, where diffusion is what drives gas movement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16" y="207264"/>
            <a:ext cx="4925568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22.17 </a:t>
            </a:r>
            <a:r>
              <a:rPr lang="en-US" dirty="0"/>
              <a:t>Resistance in respiratory passageways.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8868" y="169164"/>
            <a:ext cx="147989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Conducting</a:t>
            </a:r>
          </a:p>
          <a:p>
            <a:pPr algn="ctr"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zone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1960" y="169164"/>
            <a:ext cx="147989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Respiratory</a:t>
            </a:r>
          </a:p>
          <a:p>
            <a:pPr algn="ctr"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zone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5410" y="902545"/>
            <a:ext cx="172515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Medium-sized</a:t>
            </a:r>
          </a:p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bronchi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710" y="4263845"/>
            <a:ext cx="1507144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Terminal</a:t>
            </a:r>
          </a:p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bronchioles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7109" y="6065890"/>
            <a:ext cx="276518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Airway generation</a:t>
            </a:r>
          </a:p>
          <a:p>
            <a:pPr algn="ctr"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(stage of branching)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59582" y="3647459"/>
            <a:ext cx="160236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Resistance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0407" y="5769459"/>
            <a:ext cx="31451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7680" y="5769459"/>
            <a:ext cx="31451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5347" y="5776292"/>
            <a:ext cx="44435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6293" y="5776292"/>
            <a:ext cx="44435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1635" y="5776292"/>
            <a:ext cx="44435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9430" y="5776292"/>
            <a:ext cx="44435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1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7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Physical Factors Influencing Pulmonary Ventilation (cont.)</a:t>
            </a:r>
            <a:endParaRPr lang="en-US" dirty="0"/>
          </a:p>
        </p:txBody>
      </p:sp>
      <p:sp>
        <p:nvSpPr>
          <p:cNvPr id="6963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Alveolar surface tension</a:t>
            </a:r>
          </a:p>
          <a:p>
            <a:pPr lvl="1"/>
            <a:r>
              <a:rPr lang="en-US" altLang="en-US" b="1" dirty="0" smtClean="0"/>
              <a:t>Surface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tension</a:t>
            </a:r>
            <a:r>
              <a:rPr lang="en-US" altLang="en-US" dirty="0" smtClean="0"/>
              <a:t>: the attraction of liquid molecules to one another at a gas-liquid interface</a:t>
            </a:r>
          </a:p>
          <a:p>
            <a:pPr lvl="2"/>
            <a:r>
              <a:rPr lang="en-US" altLang="en-US" dirty="0" smtClean="0"/>
              <a:t>Tends to draw liquid molecules closer together and reduce contact with dissimilar gas molecules</a:t>
            </a:r>
          </a:p>
          <a:p>
            <a:pPr lvl="2"/>
            <a:r>
              <a:rPr lang="en-US" altLang="en-US" dirty="0" smtClean="0"/>
              <a:t>Resists any force that tends to increase surface area of liquid</a:t>
            </a:r>
          </a:p>
          <a:p>
            <a:pPr lvl="2"/>
            <a:r>
              <a:rPr lang="en-US" altLang="en-US" dirty="0" smtClean="0"/>
              <a:t>Water, which has very high surface tension, coats alveolar walls in a thin film</a:t>
            </a:r>
          </a:p>
          <a:p>
            <a:pPr lvl="3"/>
            <a:r>
              <a:rPr lang="en-US" dirty="0"/>
              <a:t>Tends to cause alveoli to shrink to smallest size—that is, collapse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Physical Factors Influencing Pulmonary Ventilation (cont.)</a:t>
            </a:r>
            <a:endParaRPr lang="en-US" dirty="0"/>
          </a:p>
        </p:txBody>
      </p:sp>
      <p:sp>
        <p:nvSpPr>
          <p:cNvPr id="7168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Alveolar surface </a:t>
            </a:r>
            <a:r>
              <a:rPr lang="en-US" altLang="en-US" b="1" dirty="0" smtClean="0"/>
              <a:t>tension (cont.)</a:t>
            </a:r>
            <a:endParaRPr lang="en-US" altLang="en-US" b="1" dirty="0"/>
          </a:p>
          <a:p>
            <a:pPr lvl="1"/>
            <a:r>
              <a:rPr lang="en-US" altLang="en-US" b="1" dirty="0" smtClean="0"/>
              <a:t>Surfactant</a:t>
            </a:r>
            <a:r>
              <a:rPr lang="en-US" altLang="en-US" dirty="0" smtClean="0"/>
              <a:t> is body</a:t>
            </a:r>
            <a:r>
              <a:rPr lang="en-US" altLang="ja-JP" dirty="0"/>
              <a:t>’</a:t>
            </a:r>
            <a:r>
              <a:rPr lang="en-US" altLang="ja-JP" dirty="0" smtClean="0"/>
              <a:t>s detergent-like lipid and protein complex that helps reduce surface tension of alveolar fluid</a:t>
            </a:r>
          </a:p>
          <a:p>
            <a:pPr lvl="2"/>
            <a:r>
              <a:rPr lang="en-US" altLang="en-US" dirty="0" smtClean="0"/>
              <a:t>Prevents alveolar collapse</a:t>
            </a:r>
          </a:p>
          <a:p>
            <a:pPr lvl="2"/>
            <a:r>
              <a:rPr lang="en-US" altLang="en-US" dirty="0" smtClean="0"/>
              <a:t>Produced by type II alveolar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Physical Factors Influencing Pulmonary Ventilation (cont.)</a:t>
            </a:r>
            <a:endParaRPr lang="en-US" dirty="0"/>
          </a:p>
        </p:txBody>
      </p:sp>
      <p:sp>
        <p:nvSpPr>
          <p:cNvPr id="7475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Lung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compliance</a:t>
            </a:r>
          </a:p>
          <a:p>
            <a:pPr lvl="1"/>
            <a:r>
              <a:rPr lang="en-US" altLang="en-US" b="1" dirty="0" smtClean="0"/>
              <a:t>Lung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compliance</a:t>
            </a:r>
            <a:r>
              <a:rPr lang="en-US" altLang="en-US" dirty="0" smtClean="0"/>
              <a:t>: measure of change in lung volume that occurs with given change in </a:t>
            </a:r>
            <a:r>
              <a:rPr lang="en-US" altLang="en-US" dirty="0" err="1" smtClean="0"/>
              <a:t>transpulmonary</a:t>
            </a:r>
            <a:r>
              <a:rPr lang="en-US" altLang="en-US" dirty="0" smtClean="0"/>
              <a:t> pressure</a:t>
            </a:r>
          </a:p>
          <a:p>
            <a:pPr lvl="2"/>
            <a:r>
              <a:rPr lang="en-US" altLang="en-US" dirty="0" smtClean="0"/>
              <a:t>Measure of how much </a:t>
            </a:r>
            <a:r>
              <a:rPr lang="en-US" altLang="ja-JP" dirty="0" smtClean="0">
                <a:latin typeface="+mj-lt"/>
              </a:rPr>
              <a:t>“</a:t>
            </a:r>
            <a:r>
              <a:rPr lang="en-US" altLang="ja-JP" dirty="0" smtClean="0"/>
              <a:t>stretch</a:t>
            </a:r>
            <a:r>
              <a:rPr lang="en-US" altLang="ja-JP" dirty="0" smtClean="0">
                <a:latin typeface="+mj-lt"/>
              </a:rPr>
              <a:t>”</a:t>
            </a:r>
            <a:r>
              <a:rPr lang="en-US" altLang="ja-JP" dirty="0" smtClean="0"/>
              <a:t> the lung has</a:t>
            </a:r>
          </a:p>
          <a:p>
            <a:pPr lvl="1"/>
            <a:r>
              <a:rPr lang="en-US" altLang="en-US" dirty="0" smtClean="0"/>
              <a:t>Normally high because of</a:t>
            </a:r>
          </a:p>
          <a:p>
            <a:pPr lvl="2"/>
            <a:r>
              <a:rPr lang="en-US" altLang="en-US" dirty="0" err="1" smtClean="0"/>
              <a:t>Distensibility</a:t>
            </a:r>
            <a:r>
              <a:rPr lang="en-US" altLang="en-US" dirty="0" smtClean="0"/>
              <a:t> of lung tissue </a:t>
            </a:r>
          </a:p>
          <a:p>
            <a:pPr lvl="2"/>
            <a:r>
              <a:rPr lang="en-US" altLang="en-US" dirty="0" smtClean="0"/>
              <a:t>Surfactant, which decreases alveolar surface tension </a:t>
            </a:r>
          </a:p>
          <a:p>
            <a:pPr lvl="1"/>
            <a:r>
              <a:rPr lang="en-US" altLang="en-US" dirty="0" smtClean="0"/>
              <a:t>Higher lung compliance </a:t>
            </a:r>
            <a:r>
              <a:rPr lang="en-US" altLang="en-US" dirty="0" smtClean="0">
                <a:sym typeface="Wingdings" panose="05000000000000000000" pitchFamily="2" charset="2"/>
              </a:rPr>
              <a:t>means it is easier to expand lungs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Group 7"/>
          <p:cNvGrpSpPr>
            <a:grpSpLocks/>
          </p:cNvGrpSpPr>
          <p:nvPr/>
        </p:nvGrpSpPr>
        <p:grpSpPr bwMode="auto">
          <a:xfrm>
            <a:off x="2781300" y="2215008"/>
            <a:ext cx="3581400" cy="1570038"/>
            <a:chOff x="2057400" y="762000"/>
            <a:chExt cx="3581400" cy="1569660"/>
          </a:xfrm>
        </p:grpSpPr>
        <p:grpSp>
          <p:nvGrpSpPr>
            <p:cNvPr id="76804" name="Group 6"/>
            <p:cNvGrpSpPr>
              <a:grpSpLocks/>
            </p:cNvGrpSpPr>
            <p:nvPr/>
          </p:nvGrpSpPr>
          <p:grpSpPr bwMode="auto">
            <a:xfrm>
              <a:off x="2057400" y="762000"/>
              <a:ext cx="3581400" cy="1569660"/>
              <a:chOff x="2057400" y="762000"/>
              <a:chExt cx="3581400" cy="1569660"/>
            </a:xfrm>
          </p:grpSpPr>
          <p:sp>
            <p:nvSpPr>
              <p:cNvPr id="76806" name="TextBox 10"/>
              <p:cNvSpPr txBox="1">
                <a:spLocks noChangeArrowheads="1"/>
              </p:cNvSpPr>
              <p:nvPr/>
            </p:nvSpPr>
            <p:spPr bwMode="auto">
              <a:xfrm>
                <a:off x="2057400" y="762000"/>
                <a:ext cx="3581400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dirty="0"/>
                  <a:t>                  </a:t>
                </a:r>
                <a:r>
                  <a:rPr lang="el-GR" altLang="en-US" dirty="0"/>
                  <a:t>Δ</a:t>
                </a:r>
                <a:r>
                  <a:rPr lang="en-US" altLang="en-US" dirty="0"/>
                  <a:t>V</a:t>
                </a:r>
                <a:r>
                  <a:rPr lang="en-US" altLang="en-US" baseline="-25000" dirty="0"/>
                  <a:t>L</a:t>
                </a:r>
                <a:endParaRPr lang="en-US" altLang="en-US" dirty="0"/>
              </a:p>
              <a:p>
                <a:r>
                  <a:rPr lang="en-US" altLang="en-US" dirty="0"/>
                  <a:t>C</a:t>
                </a:r>
                <a:r>
                  <a:rPr lang="en-US" altLang="en-US" baseline="-25000" dirty="0"/>
                  <a:t>L</a:t>
                </a:r>
                <a:r>
                  <a:rPr lang="en-US" altLang="en-US" dirty="0"/>
                  <a:t>   =</a:t>
                </a:r>
              </a:p>
              <a:p>
                <a:r>
                  <a:rPr lang="en-US" altLang="en-US" dirty="0"/>
                  <a:t>	   </a:t>
                </a:r>
              </a:p>
              <a:p>
                <a:endParaRPr lang="en-US" altLang="en-US" dirty="0"/>
              </a:p>
            </p:txBody>
          </p:sp>
          <p:cxnSp>
            <p:nvCxnSpPr>
              <p:cNvPr id="76807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2971800" y="14478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05" name="Rectangle 9"/>
            <p:cNvSpPr>
              <a:spLocks noChangeArrowheads="1"/>
            </p:cNvSpPr>
            <p:nvPr/>
          </p:nvSpPr>
          <p:spPr bwMode="auto">
            <a:xfrm>
              <a:off x="3048000" y="1524000"/>
              <a:ext cx="16097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l-GR" altLang="en-US"/>
                <a:t>Δ</a:t>
              </a:r>
              <a:r>
                <a:rPr lang="en-US" altLang="en-US"/>
                <a:t>(P</a:t>
              </a:r>
              <a:r>
                <a:rPr lang="en-US" altLang="en-US" baseline="-25000"/>
                <a:t>pul</a:t>
              </a:r>
              <a:r>
                <a:rPr lang="en-US" altLang="en-US"/>
                <a:t> - P</a:t>
              </a:r>
              <a:r>
                <a:rPr lang="en-US" altLang="en-US" baseline="-25000"/>
                <a:t>ip</a:t>
              </a:r>
              <a:r>
                <a:rPr lang="en-US" altLang="en-US"/>
                <a:t>)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Physical Factors Influencing Pulmonary Ventilation (cont.)</a:t>
            </a:r>
            <a:endParaRPr lang="en-US" dirty="0"/>
          </a:p>
        </p:txBody>
      </p:sp>
      <p:sp>
        <p:nvSpPr>
          <p:cNvPr id="768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Lung</a:t>
            </a:r>
            <a:r>
              <a:rPr lang="en-US" altLang="en-US" dirty="0"/>
              <a:t> </a:t>
            </a:r>
            <a:r>
              <a:rPr lang="en-US" altLang="en-US" b="1" dirty="0" smtClean="0"/>
              <a:t>compliance (cont.)</a:t>
            </a:r>
            <a:endParaRPr lang="en-US" altLang="en-US" b="1" dirty="0"/>
          </a:p>
          <a:p>
            <a:pPr lvl="1"/>
            <a:r>
              <a:rPr lang="en-US" altLang="en-US" dirty="0" smtClean="0"/>
              <a:t>Can be written mathematically as: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sz="1200" dirty="0" smtClean="0"/>
          </a:p>
          <a:p>
            <a:pPr lvl="1"/>
            <a:r>
              <a:rPr lang="en-US" altLang="en-US" dirty="0" smtClean="0"/>
              <a:t>Where C</a:t>
            </a:r>
            <a:r>
              <a:rPr lang="en-US" altLang="en-US" baseline="-25000" dirty="0" smtClean="0"/>
              <a:t>L</a:t>
            </a:r>
            <a:r>
              <a:rPr lang="en-US" altLang="en-US" dirty="0" smtClean="0"/>
              <a:t> equals compliance, </a:t>
            </a:r>
            <a:r>
              <a:rPr lang="el-GR" altLang="en-US" dirty="0" smtClean="0">
                <a:sym typeface="Symbol" panose="05050102010706020507" pitchFamily="18" charset="2"/>
              </a:rPr>
              <a:t></a:t>
            </a:r>
            <a:r>
              <a:rPr lang="en-US" altLang="en-US" dirty="0" smtClean="0"/>
              <a:t>V</a:t>
            </a:r>
            <a:r>
              <a:rPr lang="en-US" altLang="en-US" baseline="-25000" dirty="0" smtClean="0"/>
              <a:t>L</a:t>
            </a:r>
            <a:r>
              <a:rPr lang="en-US" altLang="en-US" dirty="0" smtClean="0"/>
              <a:t> equals change in lung volume, and </a:t>
            </a:r>
            <a:r>
              <a:rPr lang="el-GR" altLang="en-US" dirty="0" smtClean="0">
                <a:sym typeface="Symbol" panose="05050102010706020507" pitchFamily="18" charset="2"/>
              </a:rPr>
              <a:t>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pul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P</a:t>
            </a:r>
            <a:r>
              <a:rPr lang="en-US" altLang="en-US" baseline="-25000" dirty="0" smtClean="0"/>
              <a:t>ip</a:t>
            </a:r>
            <a:r>
              <a:rPr lang="en-US" altLang="en-US" dirty="0" smtClean="0"/>
              <a:t>)  equals change in </a:t>
            </a:r>
            <a:r>
              <a:rPr lang="en-US" altLang="en-US" dirty="0" err="1" smtClean="0"/>
              <a:t>transpulmonary</a:t>
            </a:r>
            <a:r>
              <a:rPr lang="en-US" altLang="en-US" dirty="0" smtClean="0"/>
              <a:t> pressure</a:t>
            </a:r>
          </a:p>
          <a:p>
            <a:pPr lvl="1"/>
            <a:r>
              <a:rPr lang="en-US" altLang="en-US" dirty="0" smtClean="0"/>
              <a:t>Compliance can be diminished by:</a:t>
            </a:r>
          </a:p>
          <a:p>
            <a:pPr lvl="2"/>
            <a:r>
              <a:rPr lang="en-US" altLang="en-US" dirty="0" err="1" smtClean="0"/>
              <a:t>Nonelastic</a:t>
            </a:r>
            <a:r>
              <a:rPr lang="en-US" altLang="en-US" dirty="0" smtClean="0"/>
              <a:t> scar tissue replacing lung tissue (fibrosis) </a:t>
            </a:r>
          </a:p>
          <a:p>
            <a:pPr lvl="2"/>
            <a:r>
              <a:rPr lang="en-US" altLang="en-US" dirty="0" smtClean="0"/>
              <a:t>Reduced production of surfactant</a:t>
            </a:r>
          </a:p>
          <a:p>
            <a:pPr lvl="2"/>
            <a:r>
              <a:rPr lang="en-US" altLang="en-US" dirty="0" smtClean="0"/>
              <a:t>Decreased flexibility of thoracic cage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22.5  Assessing Ventilation</a:t>
            </a:r>
            <a:endParaRPr lang="en-US" dirty="0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Several </a:t>
            </a:r>
            <a:r>
              <a:rPr lang="en-US" altLang="en-US" b="1" dirty="0" smtClean="0"/>
              <a:t>respiratory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volumes</a:t>
            </a:r>
            <a:r>
              <a:rPr lang="en-US" altLang="en-US" dirty="0" smtClean="0"/>
              <a:t> can be used to assess respiratory status</a:t>
            </a:r>
          </a:p>
          <a:p>
            <a:r>
              <a:rPr lang="en-US" altLang="en-US" dirty="0" smtClean="0"/>
              <a:t>Respiratory volumes can be combined to calculate </a:t>
            </a:r>
            <a:r>
              <a:rPr lang="en-US" altLang="en-US" b="1" dirty="0" smtClean="0"/>
              <a:t>respiratory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capacities</a:t>
            </a:r>
            <a:r>
              <a:rPr lang="en-US" altLang="en-US" dirty="0" smtClean="0"/>
              <a:t>, which can give information on a person’</a:t>
            </a:r>
            <a:r>
              <a:rPr lang="en-US" altLang="ja-JP" dirty="0" smtClean="0">
                <a:latin typeface="+mj-lt"/>
              </a:rPr>
              <a:t>s</a:t>
            </a:r>
            <a:r>
              <a:rPr lang="en-US" altLang="ja-JP" dirty="0" smtClean="0"/>
              <a:t> respiratory status</a:t>
            </a:r>
          </a:p>
          <a:p>
            <a:r>
              <a:rPr lang="en-US" altLang="en-US" dirty="0" smtClean="0"/>
              <a:t>Respiratory volumes and capacities are usually abnormal in people with pulmonary disorders</a:t>
            </a:r>
          </a:p>
          <a:p>
            <a:r>
              <a:rPr lang="en-US" altLang="en-US" dirty="0" smtClean="0"/>
              <a:t>Spirometer: original, cumbersome clinical tool used to measure patient’</a:t>
            </a:r>
            <a:r>
              <a:rPr lang="en-US" altLang="ja-JP" dirty="0" smtClean="0"/>
              <a:t>s respiratory volumes</a:t>
            </a:r>
          </a:p>
          <a:p>
            <a:pPr lvl="1"/>
            <a:r>
              <a:rPr lang="en-US" altLang="en-US" dirty="0" smtClean="0"/>
              <a:t>Electronic measuring devices used today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www.youtube.com/watch?v=Cqt4LjHnMEA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87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Respiratory Volumes (cont.)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Tidal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volume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TV</a:t>
            </a:r>
            <a:r>
              <a:rPr lang="en-US" altLang="en-US" dirty="0" smtClean="0"/>
              <a:t>): amount of air moved into and out of lung with each breath</a:t>
            </a:r>
          </a:p>
          <a:p>
            <a:pPr lvl="1"/>
            <a:r>
              <a:rPr lang="en-US" altLang="en-US" dirty="0" smtClean="0"/>
              <a:t>Averages ~500ml   </a:t>
            </a:r>
          </a:p>
          <a:p>
            <a:r>
              <a:rPr lang="en-US" altLang="en-US" b="1" dirty="0" smtClean="0"/>
              <a:t>Inspiratory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reserve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volume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IRV</a:t>
            </a:r>
            <a:r>
              <a:rPr lang="en-US" altLang="en-US" dirty="0" smtClean="0"/>
              <a:t>): amount of air that can be inspired forcibly beyond the tidal volume (2100–3200 ml)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Respiratory Volumes (cont.)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Expiratory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reserve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volume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ERV</a:t>
            </a:r>
            <a:r>
              <a:rPr lang="en-US" altLang="en-US" dirty="0" smtClean="0"/>
              <a:t>): amount of air that can be forcibly expelled from lungs (1000–1200 ml) </a:t>
            </a:r>
          </a:p>
          <a:p>
            <a:r>
              <a:rPr lang="en-US" altLang="en-US" b="1" dirty="0" smtClean="0"/>
              <a:t>Residual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volume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RV</a:t>
            </a:r>
            <a:r>
              <a:rPr lang="en-US" altLang="en-US" dirty="0" smtClean="0"/>
              <a:t>): amount of air that always remains in lungs</a:t>
            </a:r>
          </a:p>
          <a:p>
            <a:pPr lvl="1"/>
            <a:r>
              <a:rPr lang="en-US" altLang="en-US" dirty="0" smtClean="0"/>
              <a:t>Needed to keep alveoli open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5263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Respiratory Capacities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Combinations of two or more respiratory volumes</a:t>
            </a:r>
          </a:p>
          <a:p>
            <a:pPr lvl="1"/>
            <a:r>
              <a:rPr lang="en-US" altLang="en-US" b="1" dirty="0" smtClean="0"/>
              <a:t>Inspiratory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capacity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IC</a:t>
            </a:r>
            <a:r>
              <a:rPr lang="en-US" altLang="en-US" dirty="0" smtClean="0"/>
              <a:t>): sum of TV + IRV</a:t>
            </a:r>
          </a:p>
          <a:p>
            <a:pPr lvl="1"/>
            <a:r>
              <a:rPr lang="en-US" altLang="en-US" b="1" dirty="0" smtClean="0"/>
              <a:t>Functional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residual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capacity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FRC</a:t>
            </a:r>
            <a:r>
              <a:rPr lang="en-US" altLang="en-US" dirty="0" smtClean="0"/>
              <a:t>): sum of RV + ERV</a:t>
            </a:r>
          </a:p>
          <a:p>
            <a:pPr lvl="1"/>
            <a:r>
              <a:rPr lang="en-US" altLang="en-US" b="1" dirty="0" smtClean="0"/>
              <a:t>Vital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capacity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VC</a:t>
            </a:r>
            <a:r>
              <a:rPr lang="en-US" altLang="en-US" dirty="0" smtClean="0"/>
              <a:t>): sum of TV + IRV + ERV</a:t>
            </a:r>
          </a:p>
          <a:p>
            <a:pPr lvl="1"/>
            <a:r>
              <a:rPr lang="en-US" altLang="en-US" b="1" dirty="0" smtClean="0"/>
              <a:t>Total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lung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capacity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TLC</a:t>
            </a:r>
            <a:r>
              <a:rPr lang="en-US" altLang="en-US" dirty="0" smtClean="0"/>
              <a:t>): sum of all lung volumes (TV + IRV+ ERV + RV)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45336"/>
            <a:ext cx="8546592" cy="37673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22.18a </a:t>
            </a:r>
            <a:r>
              <a:rPr lang="en-US" dirty="0"/>
              <a:t>Respiratory volumes and capacities.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348" y="1500101"/>
            <a:ext cx="518091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6000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998" y="2062890"/>
            <a:ext cx="518091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998" y="2606855"/>
            <a:ext cx="518091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998" y="3165897"/>
            <a:ext cx="518091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997" y="3714442"/>
            <a:ext cx="518091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385" y="4268912"/>
            <a:ext cx="518091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182" y="4830035"/>
            <a:ext cx="268022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51747" y="3071290"/>
            <a:ext cx="1308371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Milliliters (ml)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33536" y="2157229"/>
            <a:ext cx="1281120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Inspiratory</a:t>
            </a:r>
          </a:p>
          <a:p>
            <a:pPr algn="ctr"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reserve volume</a:t>
            </a:r>
          </a:p>
          <a:p>
            <a:pPr algn="ctr"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3100 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1632" y="3348788"/>
            <a:ext cx="1604928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Tidal volume 500 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9247" y="3661761"/>
            <a:ext cx="1281120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Expiratory</a:t>
            </a:r>
          </a:p>
          <a:p>
            <a:pPr algn="ctr"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reserve volume</a:t>
            </a:r>
          </a:p>
          <a:p>
            <a:pPr algn="ctr"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1200 ml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6261" y="4425924"/>
            <a:ext cx="1372492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Residual volume</a:t>
            </a:r>
          </a:p>
          <a:p>
            <a:pPr algn="ctr"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1200 ml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633" y="3915735"/>
            <a:ext cx="941283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Functional</a:t>
            </a:r>
          </a:p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residual</a:t>
            </a:r>
          </a:p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capacity</a:t>
            </a:r>
          </a:p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2400 ml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7240" y="2341100"/>
            <a:ext cx="957313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Inspiratory</a:t>
            </a:r>
          </a:p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capacity</a:t>
            </a:r>
          </a:p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3600 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6165" y="2684985"/>
            <a:ext cx="784189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Vital</a:t>
            </a:r>
          </a:p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capacity</a:t>
            </a:r>
          </a:p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4800 ml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184" y="2693725"/>
            <a:ext cx="899605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Total lung</a:t>
            </a:r>
          </a:p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capacity</a:t>
            </a:r>
          </a:p>
          <a:p>
            <a:pPr eaLnBrk="1" fontAlgn="auto" hangingPunct="1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6000 ml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9183" y="5046320"/>
            <a:ext cx="2666114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8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Spirographic</a:t>
            </a:r>
            <a:r>
              <a:rPr lang="en-US" sz="115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record for a male</a:t>
            </a:r>
          </a:p>
        </p:txBody>
      </p:sp>
      <p:sp>
        <p:nvSpPr>
          <p:cNvPr id="24" name="Freeform 23"/>
          <p:cNvSpPr/>
          <p:nvPr/>
        </p:nvSpPr>
        <p:spPr>
          <a:xfrm>
            <a:off x="4819650" y="1628775"/>
            <a:ext cx="128588" cy="1952625"/>
          </a:xfrm>
          <a:custGeom>
            <a:avLst/>
            <a:gdLst>
              <a:gd name="connsiteX0" fmla="*/ 0 w 128588"/>
              <a:gd name="connsiteY0" fmla="*/ 0 h 1952625"/>
              <a:gd name="connsiteX1" fmla="*/ 128588 w 128588"/>
              <a:gd name="connsiteY1" fmla="*/ 0 h 1952625"/>
              <a:gd name="connsiteX2" fmla="*/ 128588 w 128588"/>
              <a:gd name="connsiteY2" fmla="*/ 1952625 h 1952625"/>
              <a:gd name="connsiteX3" fmla="*/ 0 w 128588"/>
              <a:gd name="connsiteY3" fmla="*/ 1952625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88" h="1952625">
                <a:moveTo>
                  <a:pt x="0" y="0"/>
                </a:moveTo>
                <a:lnTo>
                  <a:pt x="128588" y="0"/>
                </a:lnTo>
                <a:lnTo>
                  <a:pt x="128588" y="1952625"/>
                </a:lnTo>
                <a:lnTo>
                  <a:pt x="0" y="19526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945856" y="2619375"/>
            <a:ext cx="121444" cy="0"/>
          </a:xfrm>
          <a:custGeom>
            <a:avLst/>
            <a:gdLst>
              <a:gd name="connsiteX0" fmla="*/ 0 w 121444"/>
              <a:gd name="connsiteY0" fmla="*/ 0 h 0"/>
              <a:gd name="connsiteX1" fmla="*/ 121444 w 1214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44">
                <a:moveTo>
                  <a:pt x="0" y="0"/>
                </a:moveTo>
                <a:lnTo>
                  <a:pt x="121444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19650" y="3619311"/>
            <a:ext cx="128588" cy="1345985"/>
          </a:xfrm>
          <a:custGeom>
            <a:avLst/>
            <a:gdLst>
              <a:gd name="connsiteX0" fmla="*/ 0 w 128588"/>
              <a:gd name="connsiteY0" fmla="*/ 0 h 1952625"/>
              <a:gd name="connsiteX1" fmla="*/ 128588 w 128588"/>
              <a:gd name="connsiteY1" fmla="*/ 0 h 1952625"/>
              <a:gd name="connsiteX2" fmla="*/ 128588 w 128588"/>
              <a:gd name="connsiteY2" fmla="*/ 1952625 h 1952625"/>
              <a:gd name="connsiteX3" fmla="*/ 0 w 128588"/>
              <a:gd name="connsiteY3" fmla="*/ 1952625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88" h="1952625">
                <a:moveTo>
                  <a:pt x="0" y="0"/>
                </a:moveTo>
                <a:lnTo>
                  <a:pt x="128588" y="0"/>
                </a:lnTo>
                <a:lnTo>
                  <a:pt x="128588" y="1952625"/>
                </a:lnTo>
                <a:lnTo>
                  <a:pt x="0" y="19526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945856" y="4295326"/>
            <a:ext cx="121444" cy="0"/>
          </a:xfrm>
          <a:custGeom>
            <a:avLst/>
            <a:gdLst>
              <a:gd name="connsiteX0" fmla="*/ 0 w 121444"/>
              <a:gd name="connsiteY0" fmla="*/ 0 h 0"/>
              <a:gd name="connsiteX1" fmla="*/ 121444 w 1214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44">
                <a:moveTo>
                  <a:pt x="0" y="0"/>
                </a:moveTo>
                <a:lnTo>
                  <a:pt x="121444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149920" y="1639270"/>
            <a:ext cx="128588" cy="2638745"/>
          </a:xfrm>
          <a:custGeom>
            <a:avLst/>
            <a:gdLst>
              <a:gd name="connsiteX0" fmla="*/ 0 w 128588"/>
              <a:gd name="connsiteY0" fmla="*/ 0 h 1952625"/>
              <a:gd name="connsiteX1" fmla="*/ 128588 w 128588"/>
              <a:gd name="connsiteY1" fmla="*/ 0 h 1952625"/>
              <a:gd name="connsiteX2" fmla="*/ 128588 w 128588"/>
              <a:gd name="connsiteY2" fmla="*/ 1952625 h 1952625"/>
              <a:gd name="connsiteX3" fmla="*/ 0 w 128588"/>
              <a:gd name="connsiteY3" fmla="*/ 1952625 h 1952625"/>
              <a:gd name="connsiteX0" fmla="*/ 0 w 128588"/>
              <a:gd name="connsiteY0" fmla="*/ 0 h 1952625"/>
              <a:gd name="connsiteX1" fmla="*/ 128588 w 128588"/>
              <a:gd name="connsiteY1" fmla="*/ 0 h 1952625"/>
              <a:gd name="connsiteX2" fmla="*/ 128588 w 128588"/>
              <a:gd name="connsiteY2" fmla="*/ 1942110 h 1952625"/>
              <a:gd name="connsiteX3" fmla="*/ 0 w 128588"/>
              <a:gd name="connsiteY3" fmla="*/ 1952625 h 1952625"/>
              <a:gd name="connsiteX0" fmla="*/ 0 w 128588"/>
              <a:gd name="connsiteY0" fmla="*/ 0 h 1942110"/>
              <a:gd name="connsiteX1" fmla="*/ 128588 w 128588"/>
              <a:gd name="connsiteY1" fmla="*/ 0 h 1942110"/>
              <a:gd name="connsiteX2" fmla="*/ 128588 w 128588"/>
              <a:gd name="connsiteY2" fmla="*/ 1942110 h 1942110"/>
              <a:gd name="connsiteX3" fmla="*/ 0 w 128588"/>
              <a:gd name="connsiteY3" fmla="*/ 1942109 h 19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88" h="1942110">
                <a:moveTo>
                  <a:pt x="0" y="0"/>
                </a:moveTo>
                <a:lnTo>
                  <a:pt x="128588" y="0"/>
                </a:lnTo>
                <a:lnTo>
                  <a:pt x="128588" y="1942110"/>
                </a:lnTo>
                <a:lnTo>
                  <a:pt x="0" y="194210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279356" y="2971800"/>
            <a:ext cx="119063" cy="0"/>
          </a:xfrm>
          <a:custGeom>
            <a:avLst/>
            <a:gdLst>
              <a:gd name="connsiteX0" fmla="*/ 0 w 119063"/>
              <a:gd name="connsiteY0" fmla="*/ 0 h 0"/>
              <a:gd name="connsiteX1" fmla="*/ 119063 w 1190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3">
                <a:moveTo>
                  <a:pt x="0" y="0"/>
                </a:moveTo>
                <a:lnTo>
                  <a:pt x="11906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615238" y="2974181"/>
            <a:ext cx="111918" cy="0"/>
          </a:xfrm>
          <a:custGeom>
            <a:avLst/>
            <a:gdLst>
              <a:gd name="connsiteX0" fmla="*/ 0 w 111918"/>
              <a:gd name="connsiteY0" fmla="*/ 0 h 0"/>
              <a:gd name="connsiteX1" fmla="*/ 111918 w 11191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918">
                <a:moveTo>
                  <a:pt x="0" y="0"/>
                </a:moveTo>
                <a:lnTo>
                  <a:pt x="11191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468394" y="1631950"/>
            <a:ext cx="142875" cy="3324225"/>
          </a:xfrm>
          <a:custGeom>
            <a:avLst/>
            <a:gdLst>
              <a:gd name="connsiteX0" fmla="*/ 0 w 142875"/>
              <a:gd name="connsiteY0" fmla="*/ 0 h 3324225"/>
              <a:gd name="connsiteX1" fmla="*/ 142875 w 142875"/>
              <a:gd name="connsiteY1" fmla="*/ 0 h 3324225"/>
              <a:gd name="connsiteX2" fmla="*/ 142875 w 142875"/>
              <a:gd name="connsiteY2" fmla="*/ 3314700 h 3324225"/>
              <a:gd name="connsiteX3" fmla="*/ 47625 w 142875"/>
              <a:gd name="connsiteY3" fmla="*/ 3314700 h 3324225"/>
              <a:gd name="connsiteX4" fmla="*/ 9525 w 142875"/>
              <a:gd name="connsiteY4" fmla="*/ 3324225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3324225">
                <a:moveTo>
                  <a:pt x="0" y="0"/>
                </a:moveTo>
                <a:lnTo>
                  <a:pt x="142875" y="0"/>
                </a:lnTo>
                <a:lnTo>
                  <a:pt x="142875" y="3314700"/>
                </a:lnTo>
                <a:lnTo>
                  <a:pt x="47625" y="3314700"/>
                </a:lnTo>
                <a:lnTo>
                  <a:pt x="9525" y="33242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19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61160"/>
            <a:ext cx="8546592" cy="35356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18" dirty="0">
                <a:cs typeface="Arial" pitchFamily="34" charset="0"/>
              </a:rPr>
              <a:t>Figure </a:t>
            </a:r>
            <a:r>
              <a:rPr lang="en-US" sz="918" dirty="0" smtClean="0">
                <a:cs typeface="Arial" pitchFamily="34" charset="0"/>
              </a:rPr>
              <a:t>22.18b </a:t>
            </a:r>
            <a:r>
              <a:rPr lang="en-US" sz="918" dirty="0"/>
              <a:t>Respiratory volumes and capacities.</a:t>
            </a:r>
          </a:p>
        </p:txBody>
      </p:sp>
      <p:sp>
        <p:nvSpPr>
          <p:cNvPr id="5" name="Freeform 4"/>
          <p:cNvSpPr/>
          <p:nvPr/>
        </p:nvSpPr>
        <p:spPr>
          <a:xfrm>
            <a:off x="1279525" y="1965325"/>
            <a:ext cx="101600" cy="1380947"/>
          </a:xfrm>
          <a:custGeom>
            <a:avLst/>
            <a:gdLst>
              <a:gd name="connsiteX0" fmla="*/ 95250 w 101600"/>
              <a:gd name="connsiteY0" fmla="*/ 0 h 1333500"/>
              <a:gd name="connsiteX1" fmla="*/ 0 w 101600"/>
              <a:gd name="connsiteY1" fmla="*/ 0 h 1333500"/>
              <a:gd name="connsiteX2" fmla="*/ 0 w 101600"/>
              <a:gd name="connsiteY2" fmla="*/ 1333500 h 1333500"/>
              <a:gd name="connsiteX3" fmla="*/ 101600 w 101600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333500">
                <a:moveTo>
                  <a:pt x="95250" y="0"/>
                </a:moveTo>
                <a:lnTo>
                  <a:pt x="0" y="0"/>
                </a:lnTo>
                <a:lnTo>
                  <a:pt x="0" y="1333500"/>
                </a:lnTo>
                <a:lnTo>
                  <a:pt x="101600" y="13335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18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22363" y="2652535"/>
            <a:ext cx="152400" cy="0"/>
          </a:xfrm>
          <a:custGeom>
            <a:avLst/>
            <a:gdLst>
              <a:gd name="connsiteX0" fmla="*/ 0 w 152400"/>
              <a:gd name="connsiteY0" fmla="*/ 0 h 0"/>
              <a:gd name="connsiteX1" fmla="*/ 0 w 152400"/>
              <a:gd name="connsiteY1" fmla="*/ 0 h 0"/>
              <a:gd name="connsiteX2" fmla="*/ 152400 w 1524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>
                <a:moveTo>
                  <a:pt x="0" y="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18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279525" y="3517980"/>
            <a:ext cx="101600" cy="1382759"/>
          </a:xfrm>
          <a:custGeom>
            <a:avLst/>
            <a:gdLst>
              <a:gd name="connsiteX0" fmla="*/ 95250 w 101600"/>
              <a:gd name="connsiteY0" fmla="*/ 0 h 1333500"/>
              <a:gd name="connsiteX1" fmla="*/ 0 w 101600"/>
              <a:gd name="connsiteY1" fmla="*/ 0 h 1333500"/>
              <a:gd name="connsiteX2" fmla="*/ 0 w 101600"/>
              <a:gd name="connsiteY2" fmla="*/ 1333500 h 1333500"/>
              <a:gd name="connsiteX3" fmla="*/ 101600 w 101600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333500">
                <a:moveTo>
                  <a:pt x="95250" y="0"/>
                </a:moveTo>
                <a:lnTo>
                  <a:pt x="0" y="0"/>
                </a:lnTo>
                <a:lnTo>
                  <a:pt x="0" y="1333500"/>
                </a:lnTo>
                <a:lnTo>
                  <a:pt x="101600" y="13335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18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639" y="2546907"/>
            <a:ext cx="93166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Respiratory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volumes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057" y="4089699"/>
            <a:ext cx="93166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Respiratory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capacities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220" y="4980597"/>
            <a:ext cx="471795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Summary of respiratory volumes and capacities for males and females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155" y="1773316"/>
            <a:ext cx="1061509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Measurement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5694" y="1645076"/>
            <a:ext cx="108715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Adult male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average value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1241" y="1645076"/>
            <a:ext cx="108715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Adult female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average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2472" y="1773316"/>
            <a:ext cx="923651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1596" y="2035139"/>
            <a:ext cx="119455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Tidal volume (TV)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0175" y="2315350"/>
            <a:ext cx="124745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Inspiratory reserve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volume (IRV)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0175" y="2663772"/>
            <a:ext cx="1221809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Expiratory reserve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volume (ERV)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0175" y="3081347"/>
            <a:ext cx="142378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Residual volume (RV)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3350" y="3593562"/>
            <a:ext cx="1587294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Total lung capacity (TLC)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3350" y="3941592"/>
            <a:ext cx="1207382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Vital capacity (VC)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2850" y="4273747"/>
            <a:ext cx="1523174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Inspiratory capacity (IC)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02850" y="4551927"/>
            <a:ext cx="126348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Functional residual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capacity (FRC)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7487" y="2014669"/>
            <a:ext cx="550151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500 ml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4417" y="2014669"/>
            <a:ext cx="550151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500 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58600" y="2374171"/>
            <a:ext cx="64793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3100 ml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4721" y="2374171"/>
            <a:ext cx="64793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1900 ml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3837" y="2715852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1200 ml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97896" y="2715852"/>
            <a:ext cx="550151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700 ml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68126" y="3062296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1200 ml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89653" y="3062296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1100 ml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58593" y="3584037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6000 ml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84880" y="3584037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4200 ml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58593" y="3919062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4800 ml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84880" y="3919062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3100 ml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58593" y="4267092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3600 ml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84880" y="4267092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2400 ml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47445" y="4605597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2400 ml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85185" y="4605597"/>
            <a:ext cx="615874" cy="23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1800 ml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15129" y="1976698"/>
            <a:ext cx="375936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Amount of air inhaled or exhaled with each breath under resting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6528" y="2309693"/>
            <a:ext cx="368722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Amount of air that can be forcefully inhaled after a normal tidal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volume inspiration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16528" y="2654246"/>
            <a:ext cx="371447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Amount of air that can be forcefully exhaled after a normal tidal</a:t>
            </a:r>
          </a:p>
          <a:p>
            <a:pPr eaLnBrk="1" fontAlgn="auto" hangingPunct="1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volume expiration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1291" y="3080065"/>
            <a:ext cx="3605474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Amount of air remaining in the lungs after a forced expiration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11750" y="3524017"/>
            <a:ext cx="353814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Maximum amount of air contained in lungs after a maximum</a:t>
            </a:r>
          </a:p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inspiratory effort: 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TLC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=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TV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IRV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8" b="1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</a:rPr>
              <a:t> 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ERV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8" b="1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</a:rPr>
              <a:t> </a:t>
            </a: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RV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11750" y="3865392"/>
            <a:ext cx="357181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Maximum amount of air that can be expired after a maximum</a:t>
            </a:r>
          </a:p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inspiratory effort: 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VC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=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TV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IRV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8" b="1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</a:rPr>
              <a:t> </a:t>
            </a: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ERV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11750" y="4210247"/>
            <a:ext cx="372730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Maximum amount of air that can be inspired after a normal tidal</a:t>
            </a:r>
          </a:p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volume expiration: 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IC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=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TV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8" b="1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</a:rPr>
              <a:t> </a:t>
            </a: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IRV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13377" y="4554475"/>
            <a:ext cx="374012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Volume of air remaining in the lungs after a normal tidal volume</a:t>
            </a:r>
          </a:p>
          <a:p>
            <a:pPr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expiration: 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FRC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=</a:t>
            </a:r>
            <a:r>
              <a:rPr lang="en-US" sz="91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ERV </a:t>
            </a:r>
            <a:r>
              <a:rPr lang="en-US" sz="918" b="1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8" b="1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</a:rPr>
              <a:t> </a:t>
            </a:r>
            <a:r>
              <a:rPr lang="en-US" sz="91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RV</a:t>
            </a:r>
          </a:p>
        </p:txBody>
      </p:sp>
      <p:sp>
        <p:nvSpPr>
          <p:cNvPr id="3" name="Freeform 2"/>
          <p:cNvSpPr/>
          <p:nvPr/>
        </p:nvSpPr>
        <p:spPr>
          <a:xfrm>
            <a:off x="1114425" y="4203700"/>
            <a:ext cx="168275" cy="0"/>
          </a:xfrm>
          <a:custGeom>
            <a:avLst/>
            <a:gdLst>
              <a:gd name="connsiteX0" fmla="*/ 0 w 168275"/>
              <a:gd name="connsiteY0" fmla="*/ 0 h 0"/>
              <a:gd name="connsiteX1" fmla="*/ 168275 w 1682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275">
                <a:moveTo>
                  <a:pt x="0" y="0"/>
                </a:moveTo>
                <a:lnTo>
                  <a:pt x="1682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3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Dead Space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Anatomical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dead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space</a:t>
            </a:r>
            <a:r>
              <a:rPr lang="en-US" altLang="en-US" dirty="0" smtClean="0"/>
              <a:t>: does not contribute to gas exchange</a:t>
            </a:r>
          </a:p>
          <a:p>
            <a:pPr lvl="1"/>
            <a:r>
              <a:rPr lang="en-US" altLang="en-US" dirty="0" smtClean="0"/>
              <a:t>Consists of air that remains in passageways</a:t>
            </a:r>
          </a:p>
          <a:p>
            <a:pPr lvl="2"/>
            <a:r>
              <a:rPr lang="en-US" altLang="en-US" dirty="0" smtClean="0"/>
              <a:t>~150 ml out of 500 ml TV</a:t>
            </a:r>
          </a:p>
          <a:p>
            <a:r>
              <a:rPr lang="en-US" altLang="en-US" b="1" dirty="0" smtClean="0"/>
              <a:t>Alveolar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dead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space</a:t>
            </a:r>
            <a:r>
              <a:rPr lang="en-US" altLang="en-US" dirty="0" smtClean="0"/>
              <a:t>: space occupied by nonfunctional alveoli </a:t>
            </a:r>
          </a:p>
          <a:p>
            <a:pPr lvl="1"/>
            <a:r>
              <a:rPr lang="en-US" altLang="en-US" dirty="0" smtClean="0"/>
              <a:t>Can be due to collapse or obstruction</a:t>
            </a:r>
          </a:p>
          <a:p>
            <a:r>
              <a:rPr lang="en-US" altLang="en-US" b="1" dirty="0" smtClean="0"/>
              <a:t>Total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dead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space</a:t>
            </a:r>
            <a:r>
              <a:rPr lang="en-US" altLang="en-US" dirty="0" smtClean="0"/>
              <a:t>: sum of anatomical and alveolar dead space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Pulmonary Function Tests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Spirometry can distinguish between:</a:t>
            </a:r>
          </a:p>
          <a:p>
            <a:pPr lvl="1"/>
            <a:r>
              <a:rPr lang="en-US" altLang="en-US" b="1" dirty="0" smtClean="0"/>
              <a:t>Obstructive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pulmonary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disease</a:t>
            </a:r>
            <a:r>
              <a:rPr lang="en-US" altLang="en-US" dirty="0" smtClean="0"/>
              <a:t>: increased airway resistance (example: bronchitis)</a:t>
            </a:r>
          </a:p>
          <a:p>
            <a:pPr lvl="2"/>
            <a:r>
              <a:rPr lang="en-US" altLang="en-US" dirty="0" smtClean="0"/>
              <a:t>TLC, FRC, RV may increase because of hyperinflation of lungs</a:t>
            </a:r>
          </a:p>
          <a:p>
            <a:pPr lvl="1"/>
            <a:r>
              <a:rPr lang="en-US" altLang="en-US" b="1" dirty="0" smtClean="0"/>
              <a:t>Restrictive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disease</a:t>
            </a:r>
            <a:r>
              <a:rPr lang="en-US" altLang="en-US" dirty="0" smtClean="0"/>
              <a:t>: reduced TLC due to disease (example: tuberculosis) or exposure to environmental agents (example: fibrosis)</a:t>
            </a:r>
          </a:p>
          <a:p>
            <a:pPr lvl="2"/>
            <a:r>
              <a:rPr lang="en-US" altLang="en-US" dirty="0" smtClean="0"/>
              <a:t>VC, TLC, FRC, RV decline because lung expansion is compromised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Pulmonary Function </a:t>
            </a:r>
            <a:r>
              <a:rPr lang="en-US" altLang="en-US" dirty="0" smtClean="0"/>
              <a:t>Tests (cont.)</a:t>
            </a:r>
            <a:endParaRPr lang="en-US" dirty="0"/>
          </a:p>
        </p:txBody>
      </p:sp>
      <p:sp>
        <p:nvSpPr>
          <p:cNvPr id="8806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Pulmonary functions tests can measure </a:t>
            </a:r>
            <a:r>
              <a:rPr lang="en-US" altLang="en-US" i="1" dirty="0" smtClean="0"/>
              <a:t>rate</a:t>
            </a:r>
            <a:r>
              <a:rPr lang="en-US" altLang="en-US" dirty="0" smtClean="0"/>
              <a:t> of gas movement</a:t>
            </a:r>
          </a:p>
          <a:p>
            <a:pPr lvl="1"/>
            <a:r>
              <a:rPr lang="en-US" altLang="en-US" b="1" dirty="0" smtClean="0"/>
              <a:t>Forced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vital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capacity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FVC</a:t>
            </a:r>
            <a:r>
              <a:rPr lang="en-US" altLang="en-US" dirty="0" smtClean="0"/>
              <a:t>): amount of gas forcibly expelled after taking deep breath</a:t>
            </a:r>
          </a:p>
          <a:p>
            <a:pPr lvl="1"/>
            <a:r>
              <a:rPr lang="en-US" altLang="en-US" b="1" dirty="0" smtClean="0"/>
              <a:t>Forced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expiratory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volume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FEV</a:t>
            </a:r>
            <a:r>
              <a:rPr lang="en-US" altLang="en-US" dirty="0" smtClean="0"/>
              <a:t>): amount of gas expelled during specific time interval of FVC</a:t>
            </a:r>
          </a:p>
          <a:p>
            <a:pPr lvl="2"/>
            <a:r>
              <a:rPr lang="en-US" altLang="en-US" dirty="0" smtClean="0"/>
              <a:t>FEV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: amount of air expelled in 1st second</a:t>
            </a:r>
          </a:p>
          <a:p>
            <a:pPr lvl="3"/>
            <a:r>
              <a:rPr lang="en-US" altLang="en-US" dirty="0" smtClean="0"/>
              <a:t>Healthy individuals can expel 80% of FVC in 1st second</a:t>
            </a:r>
          </a:p>
          <a:p>
            <a:pPr lvl="3"/>
            <a:r>
              <a:rPr lang="en-US" altLang="en-US" dirty="0" smtClean="0"/>
              <a:t>Patients with obstructive disease exhale less than 80% in 1st second, whereas those with restrictive disease exhale 80% or more even with reduced FVC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Alveolar Ventilation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Minute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ventilation</a:t>
            </a:r>
            <a:r>
              <a:rPr lang="en-US" altLang="en-US" dirty="0" smtClean="0"/>
              <a:t>: total amount of gas that flows into or out of respiratory tract in 1 minute</a:t>
            </a:r>
          </a:p>
          <a:p>
            <a:pPr lvl="1"/>
            <a:r>
              <a:rPr lang="en-US" altLang="en-US" dirty="0" smtClean="0"/>
              <a:t>Normal at rest = ~ 6 L/min</a:t>
            </a:r>
          </a:p>
          <a:p>
            <a:pPr lvl="1"/>
            <a:r>
              <a:rPr lang="en-US" altLang="en-US" dirty="0" smtClean="0"/>
              <a:t>Normal with exercise = up to 200 L/min </a:t>
            </a:r>
          </a:p>
          <a:p>
            <a:pPr lvl="1"/>
            <a:r>
              <a:rPr lang="en-US" altLang="en-US" dirty="0" smtClean="0"/>
              <a:t>Only rough estimate of respiratory efficiency</a:t>
            </a:r>
          </a:p>
          <a:p>
            <a:r>
              <a:rPr lang="en-US" altLang="en-US" b="1" dirty="0" smtClean="0"/>
              <a:t>Alveolar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ventilation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rate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AVR</a:t>
            </a:r>
            <a:r>
              <a:rPr lang="en-US" altLang="en-US" dirty="0" smtClean="0"/>
              <a:t>): flow of gases into and out of alveoli during a particular time</a:t>
            </a:r>
          </a:p>
          <a:p>
            <a:pPr lvl="1"/>
            <a:r>
              <a:rPr lang="en-US" altLang="en-US" dirty="0" smtClean="0"/>
              <a:t>Better indicator of effective ventilation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Alveolar </a:t>
            </a:r>
            <a:r>
              <a:rPr lang="en-US" altLang="en-US" dirty="0" smtClean="0"/>
              <a:t>Ventilation (cont.)</a:t>
            </a:r>
            <a:endParaRPr lang="en-US" dirty="0"/>
          </a:p>
        </p:txBody>
      </p:sp>
      <p:sp>
        <p:nvSpPr>
          <p:cNvPr id="90134" name="Rectangle 2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AVR takes into account amount of dead space, </a:t>
            </a:r>
            <a:r>
              <a:rPr lang="en-US" sz="2800" dirty="0" smtClean="0">
                <a:ea typeface="ＭＳ Ｐゴシック" pitchFamily="34" charset="-128"/>
              </a:rPr>
              <a:t>TV, </a:t>
            </a:r>
            <a:r>
              <a:rPr lang="en-US" sz="2800" dirty="0">
                <a:ea typeface="ＭＳ Ｐゴシック" pitchFamily="34" charset="-128"/>
              </a:rPr>
              <a:t>and rate of breathing </a:t>
            </a:r>
          </a:p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Can be calculated by following equation:</a:t>
            </a:r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r>
              <a:rPr lang="en-US" altLang="en-US" sz="2800" dirty="0" smtClean="0"/>
              <a:t>Because dead space in an individual is normally constant, AVR is affected by TV and frequency</a:t>
            </a:r>
          </a:p>
          <a:p>
            <a:r>
              <a:rPr lang="en-US" altLang="en-US" sz="2800" dirty="0" smtClean="0"/>
              <a:t>Significant increases in AVR are brought about by increasing TV rather than frequency</a:t>
            </a:r>
          </a:p>
          <a:p>
            <a:r>
              <a:rPr lang="en-US" altLang="en-US" sz="2800" dirty="0" smtClean="0"/>
              <a:t>Rapid, shallow breathing can actually decrease AVR</a:t>
            </a:r>
          </a:p>
        </p:txBody>
      </p:sp>
      <p:graphicFrame>
        <p:nvGraphicFramePr>
          <p:cNvPr id="3586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64115"/>
              </p:ext>
            </p:extLst>
          </p:nvPr>
        </p:nvGraphicFramePr>
        <p:xfrm>
          <a:off x="457200" y="2667000"/>
          <a:ext cx="8153400" cy="909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0200"/>
                <a:gridCol w="533400"/>
                <a:gridCol w="2133600"/>
                <a:gridCol w="685800"/>
                <a:gridCol w="3200400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AVR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anose="05050102010706020507" pitchFamily="18" charset="2"/>
                        </a:rPr>
                        <a:t>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frequency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(TV: dead space)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(ml/min)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(breaths/min)	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46075" indent="1111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6075" marR="0" lvl="1" indent="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(ml/breath)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81839"/>
            <a:ext cx="5194242" cy="3913971"/>
          </a:xfrm>
          <a:prstGeom prst="rect">
            <a:avLst/>
          </a:prstGeom>
        </p:spPr>
      </p:pic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Pressure Relationships in the Thoracic Cavity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724400" cy="535146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 smtClean="0"/>
              <a:t>Atmospheric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pressure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P</a:t>
            </a:r>
            <a:r>
              <a:rPr lang="en-US" altLang="en-US" b="1" baseline="-25000" dirty="0" err="1" smtClean="0"/>
              <a:t>atm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Pressure exerted by air surrounding the body </a:t>
            </a:r>
          </a:p>
          <a:p>
            <a:pPr lvl="1"/>
            <a:r>
              <a:rPr lang="en-US" altLang="en-US" dirty="0" smtClean="0"/>
              <a:t>760 mm Hg at sea level = 1 atmosphere</a:t>
            </a:r>
          </a:p>
          <a:p>
            <a:r>
              <a:rPr lang="en-US" altLang="en-US" dirty="0" smtClean="0"/>
              <a:t>Respiratory pressures described relative to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atm</a:t>
            </a:r>
            <a:endParaRPr lang="en-US" altLang="en-US" baseline="-25000" dirty="0" smtClean="0"/>
          </a:p>
          <a:p>
            <a:pPr lvl="1"/>
            <a:r>
              <a:rPr lang="en-US" altLang="en-US" dirty="0" smtClean="0"/>
              <a:t>Negative respiratory pressure: less than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atm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Positive respiratory pressure: greater than 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atm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Zero respiratory pressure: equal to 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atm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22.3 </a:t>
            </a:r>
            <a:r>
              <a:rPr lang="en-US" dirty="0" smtClean="0"/>
              <a:t>Effects </a:t>
            </a:r>
            <a:r>
              <a:rPr lang="en-US" dirty="0"/>
              <a:t>of Breathing Rate and Depth on Alveolar Ventilation of Three Hypothetical Patients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29256"/>
            <a:ext cx="8546592" cy="19994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58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22.6  Gas Exchange </a:t>
            </a:r>
            <a:endParaRPr lang="en-US" dirty="0"/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Gas exchange occurs between lungs and blood as well as blood and tissues</a:t>
            </a:r>
          </a:p>
          <a:p>
            <a:r>
              <a:rPr lang="en-US" altLang="en-US" b="1" dirty="0" smtClean="0"/>
              <a:t>External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respiration</a:t>
            </a:r>
            <a:r>
              <a:rPr lang="en-US" altLang="en-US" dirty="0" smtClean="0"/>
              <a:t>: diffusion of gases between blood and lungs</a:t>
            </a:r>
          </a:p>
          <a:p>
            <a:r>
              <a:rPr lang="en-US" altLang="en-US" b="1" dirty="0" smtClean="0"/>
              <a:t>Internal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respiration</a:t>
            </a:r>
            <a:r>
              <a:rPr lang="en-US" altLang="en-US" dirty="0" smtClean="0"/>
              <a:t>: diffusion of gases between blood and tissues</a:t>
            </a:r>
          </a:p>
          <a:p>
            <a:r>
              <a:rPr lang="en-US" altLang="en-US" dirty="0" smtClean="0"/>
              <a:t>Both processes are subject to:</a:t>
            </a:r>
          </a:p>
          <a:p>
            <a:pPr lvl="1"/>
            <a:r>
              <a:rPr lang="en-US" altLang="en-US" b="1" dirty="0" smtClean="0"/>
              <a:t>Basic properties of gases </a:t>
            </a:r>
          </a:p>
          <a:p>
            <a:pPr lvl="1"/>
            <a:r>
              <a:rPr lang="en-US" altLang="en-US" b="1" dirty="0" smtClean="0"/>
              <a:t>Composition of alveolar gas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Properties of Gases</a:t>
            </a:r>
          </a:p>
        </p:txBody>
      </p:sp>
      <p:sp>
        <p:nvSpPr>
          <p:cNvPr id="931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Dalton’s law of partial pressures</a:t>
            </a:r>
          </a:p>
          <a:p>
            <a:pPr lvl="1"/>
            <a:r>
              <a:rPr lang="en-US" altLang="en-US" dirty="0" smtClean="0"/>
              <a:t>Total pressure exerted by mixture of gases is equal to sum of pressures exerted by each gas </a:t>
            </a:r>
          </a:p>
          <a:p>
            <a:pPr lvl="1"/>
            <a:r>
              <a:rPr lang="en-US" altLang="en-US" b="1" dirty="0" smtClean="0"/>
              <a:t>Partial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pressure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Pressure exerted by each gas in mixture</a:t>
            </a:r>
          </a:p>
          <a:p>
            <a:pPr lvl="2"/>
            <a:r>
              <a:rPr lang="en-US" altLang="en-US" dirty="0" smtClean="0"/>
              <a:t>Directly proportional to its percentage in mixture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Properties of </a:t>
            </a:r>
            <a:r>
              <a:rPr lang="en-US" altLang="en-US" dirty="0" smtClean="0"/>
              <a:t>Gases (cont.)</a:t>
            </a:r>
            <a:endParaRPr lang="en-US" dirty="0"/>
          </a:p>
        </p:txBody>
      </p:sp>
      <p:sp>
        <p:nvSpPr>
          <p:cNvPr id="9420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Total atmospheric pressure equals 760 mm Hg </a:t>
            </a:r>
          </a:p>
          <a:p>
            <a:r>
              <a:rPr lang="en-US" altLang="en-US" dirty="0" smtClean="0"/>
              <a:t>Nitrogen makes up ~78.6% of air; therefore, partial pressure of nitrogen, P</a:t>
            </a:r>
            <a:r>
              <a:rPr lang="en-US" altLang="en-US" baseline="-25000" dirty="0" smtClean="0"/>
              <a:t>N</a:t>
            </a:r>
            <a:r>
              <a:rPr lang="en-US" altLang="en-US" baseline="-45000" dirty="0" smtClean="0"/>
              <a:t>2</a:t>
            </a:r>
            <a:r>
              <a:rPr lang="en-US" altLang="en-US" dirty="0" smtClean="0"/>
              <a:t>, can be calculated:</a:t>
            </a:r>
          </a:p>
          <a:p>
            <a:pPr marL="0" indent="0" algn="ctr">
              <a:buNone/>
            </a:pPr>
            <a:r>
              <a:rPr lang="en-US" altLang="en-US" dirty="0" smtClean="0"/>
              <a:t>0.786 </a:t>
            </a:r>
            <a:r>
              <a:rPr lang="en-US" altLang="en-US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760 mm Hg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597 mm Hg due to N</a:t>
            </a:r>
            <a:r>
              <a:rPr lang="en-US" altLang="en-US" baseline="-25000" dirty="0" smtClean="0"/>
              <a:t>2</a:t>
            </a:r>
          </a:p>
          <a:p>
            <a:r>
              <a:rPr lang="en-US" altLang="en-US" dirty="0" smtClean="0"/>
              <a:t>Oxygen makes up 20.9% of air, so P</a:t>
            </a:r>
            <a:r>
              <a:rPr lang="en-US" altLang="en-US" baseline="-25000" dirty="0" smtClean="0"/>
              <a:t>O</a:t>
            </a:r>
            <a:r>
              <a:rPr lang="en-US" altLang="en-US" baseline="-45000" dirty="0" smtClean="0"/>
              <a:t>2</a:t>
            </a:r>
            <a:r>
              <a:rPr lang="en-US" altLang="en-US" dirty="0" smtClean="0"/>
              <a:t> equals:</a:t>
            </a:r>
          </a:p>
          <a:p>
            <a:pPr marL="0" indent="0" algn="ctr">
              <a:buNone/>
            </a:pPr>
            <a:r>
              <a:rPr lang="en-US" altLang="en-US" dirty="0" smtClean="0"/>
              <a:t>0.209 </a:t>
            </a:r>
            <a:r>
              <a:rPr lang="en-US" altLang="en-US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760 mm Hg </a:t>
            </a:r>
            <a:r>
              <a:rPr lang="en-US" altLang="en-US" dirty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159 mm Hg</a:t>
            </a:r>
          </a:p>
          <a:p>
            <a:r>
              <a:rPr lang="en-US" altLang="en-US" dirty="0"/>
              <a:t>Air also contains 0.04% CO2, 0.5% water vapor, and insignificant amounts of other gases</a:t>
            </a:r>
          </a:p>
          <a:p>
            <a:r>
              <a:rPr lang="en-US" altLang="en-US" dirty="0"/>
              <a:t>At high altitudes, partial pressures declines, but at lower altitudes (under water), partial pressures increase significantly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22.3 </a:t>
            </a:r>
            <a:r>
              <a:rPr lang="en-US" dirty="0" smtClean="0"/>
              <a:t>Effects </a:t>
            </a:r>
            <a:r>
              <a:rPr lang="en-US" dirty="0"/>
              <a:t>of Breathing Rate and Depth on Alveolar Ventilation of Three Hypothetical Patients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29256"/>
            <a:ext cx="8546592" cy="19994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58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Properties of Gases (cont.)</a:t>
            </a:r>
            <a:endParaRPr lang="en-US" dirty="0"/>
          </a:p>
        </p:txBody>
      </p:sp>
      <p:sp>
        <p:nvSpPr>
          <p:cNvPr id="962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Henry’s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law</a:t>
            </a:r>
          </a:p>
          <a:p>
            <a:pPr lvl="1"/>
            <a:r>
              <a:rPr lang="en-US" altLang="en-US" dirty="0" smtClean="0"/>
              <a:t>For gas mixtures in contact with liquids:</a:t>
            </a:r>
          </a:p>
          <a:p>
            <a:pPr lvl="2"/>
            <a:r>
              <a:rPr lang="en-US" altLang="en-US" dirty="0" smtClean="0"/>
              <a:t>Each gas will dissolve in the liquid in proportion to its partial pressure</a:t>
            </a:r>
          </a:p>
          <a:p>
            <a:pPr lvl="2"/>
            <a:r>
              <a:rPr lang="en-US" altLang="en-US" dirty="0" smtClean="0"/>
              <a:t>At equilibrium, partial pressures in the two phases will be equal</a:t>
            </a:r>
          </a:p>
          <a:p>
            <a:pPr lvl="2"/>
            <a:r>
              <a:rPr lang="en-US" altLang="en-US" dirty="0" smtClean="0"/>
              <a:t>Amount of each gas that will dissolve depends on: </a:t>
            </a:r>
          </a:p>
          <a:p>
            <a:pPr lvl="3"/>
            <a:r>
              <a:rPr lang="en-US" altLang="en-US" i="1" dirty="0" smtClean="0"/>
              <a:t>Solubility</a:t>
            </a:r>
            <a:r>
              <a:rPr lang="en-US" altLang="en-US" dirty="0" smtClean="0"/>
              <a:t>: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20</a:t>
            </a:r>
            <a:r>
              <a:rPr lang="en-US" altLang="en-US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more soluble in water than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and little N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will dissolve</a:t>
            </a:r>
          </a:p>
          <a:p>
            <a:pPr lvl="3"/>
            <a:r>
              <a:rPr lang="en-US" altLang="en-US" dirty="0" smtClean="0"/>
              <a:t>Temperature: as temperature of liquid rises, solubility decreases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Composition of Alveolar Gas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3560029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Alveoli contain more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and water vapor than atmospheric air because of:</a:t>
            </a:r>
          </a:p>
          <a:p>
            <a:pPr lvl="1"/>
            <a:r>
              <a:rPr lang="en-US" altLang="en-US" dirty="0" smtClean="0"/>
              <a:t>Gas exchanges in lungs (O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diffuses out of lung, and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diffuses into lung)</a:t>
            </a:r>
          </a:p>
          <a:p>
            <a:pPr lvl="1"/>
            <a:r>
              <a:rPr lang="en-US" altLang="en-US" dirty="0" smtClean="0"/>
              <a:t>Humidification of air by conducting passages</a:t>
            </a:r>
          </a:p>
          <a:p>
            <a:pPr lvl="1"/>
            <a:r>
              <a:rPr lang="en-US" altLang="en-US" dirty="0" smtClean="0"/>
              <a:t>Mixing of alveolar gas with each breath </a:t>
            </a:r>
          </a:p>
          <a:p>
            <a:pPr lvl="2"/>
            <a:r>
              <a:rPr lang="en-US" altLang="en-US" dirty="0" smtClean="0"/>
              <a:t>Newly inspired air mixes with air that was left in passageways between breaths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36" y="4340226"/>
            <a:ext cx="8547333" cy="249957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External Respiration</a:t>
            </a:r>
          </a:p>
        </p:txBody>
      </p:sp>
      <p:sp>
        <p:nvSpPr>
          <p:cNvPr id="1003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External respiration (pulmonary gas exchange) involves the exchange of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and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across respiratory membranes</a:t>
            </a:r>
          </a:p>
          <a:p>
            <a:r>
              <a:rPr lang="en-US" altLang="en-US" dirty="0" smtClean="0"/>
              <a:t>Exchange is influenced by:</a:t>
            </a:r>
          </a:p>
          <a:p>
            <a:pPr lvl="1"/>
            <a:r>
              <a:rPr lang="en-US" altLang="en-US" b="1" dirty="0" smtClean="0"/>
              <a:t>Partial pressure gradients and gas </a:t>
            </a:r>
            <a:r>
              <a:rPr lang="en-US" altLang="en-US" b="1" dirty="0" err="1" smtClean="0"/>
              <a:t>solubilities</a:t>
            </a:r>
            <a:endParaRPr lang="en-US" altLang="en-US" b="1" dirty="0" smtClean="0"/>
          </a:p>
          <a:p>
            <a:pPr lvl="1"/>
            <a:r>
              <a:rPr lang="en-US" altLang="en-US" b="1" dirty="0" smtClean="0"/>
              <a:t>Thickness and surface area of respiratory membrane</a:t>
            </a:r>
          </a:p>
          <a:p>
            <a:pPr lvl="1"/>
            <a:r>
              <a:rPr lang="en-US" altLang="en-US" b="1" dirty="0" smtClean="0"/>
              <a:t>Ventilation-perfusion coupling</a:t>
            </a:r>
            <a:r>
              <a:rPr lang="en-US" altLang="en-US" dirty="0" smtClean="0"/>
              <a:t>: matching of alveolar ventilation with </a:t>
            </a:r>
            <a:r>
              <a:rPr lang="en-US" altLang="en-US" dirty="0" err="1" smtClean="0"/>
              <a:t>pulmomary</a:t>
            </a:r>
            <a:r>
              <a:rPr lang="en-US" altLang="en-US" dirty="0" smtClean="0"/>
              <a:t> blood perfusion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External </a:t>
            </a:r>
            <a:r>
              <a:rPr lang="en-US" altLang="en-US" dirty="0" smtClean="0"/>
              <a:t>Respiration (cont.)</a:t>
            </a:r>
            <a:endParaRPr lang="en-US" dirty="0"/>
          </a:p>
        </p:txBody>
      </p:sp>
      <p:sp>
        <p:nvSpPr>
          <p:cNvPr id="101378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584775"/>
            <a:ext cx="5105400" cy="5908100"/>
          </a:xfrm>
        </p:spPr>
        <p:txBody>
          <a:bodyPr>
            <a:normAutofit fontScale="92500"/>
          </a:bodyPr>
          <a:lstStyle/>
          <a:p>
            <a:r>
              <a:rPr lang="en-US" altLang="en-US" b="1" dirty="0" smtClean="0"/>
              <a:t>Partial pressure gradients and gas </a:t>
            </a:r>
            <a:r>
              <a:rPr lang="en-US" altLang="en-US" b="1" dirty="0" err="1" smtClean="0"/>
              <a:t>solubilities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Steep partial pressure gradient for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exists between blood and lungs</a:t>
            </a:r>
          </a:p>
          <a:p>
            <a:pPr lvl="2"/>
            <a:r>
              <a:rPr lang="en-US" altLang="en-US" dirty="0" smtClean="0"/>
              <a:t>Venous blood P</a:t>
            </a:r>
            <a:r>
              <a:rPr lang="en-US" altLang="en-US" baseline="-25000" dirty="0" smtClean="0"/>
              <a:t>O</a:t>
            </a:r>
            <a:r>
              <a:rPr lang="en-US" altLang="en-US" baseline="-45000" dirty="0" smtClean="0"/>
              <a:t>2</a:t>
            </a:r>
            <a:r>
              <a:rPr lang="en-US" altLang="en-US" dirty="0" smtClean="0"/>
              <a:t> = 40 mm Hg</a:t>
            </a:r>
          </a:p>
          <a:p>
            <a:pPr lvl="2"/>
            <a:r>
              <a:rPr lang="en-US" altLang="en-US" dirty="0" smtClean="0"/>
              <a:t>Alveolar </a:t>
            </a:r>
            <a:r>
              <a:rPr lang="en-US" altLang="en-US" dirty="0"/>
              <a:t>P</a:t>
            </a:r>
            <a:r>
              <a:rPr lang="en-US" altLang="en-US" baseline="-25000" dirty="0"/>
              <a:t>O</a:t>
            </a:r>
            <a:r>
              <a:rPr lang="en-US" altLang="en-US" baseline="-45000" dirty="0"/>
              <a:t>2</a:t>
            </a:r>
            <a:r>
              <a:rPr lang="en-US" altLang="en-US" dirty="0" smtClean="0"/>
              <a:t> = 104 mm Hg</a:t>
            </a:r>
          </a:p>
          <a:p>
            <a:pPr lvl="3"/>
            <a:r>
              <a:rPr lang="en-US" altLang="en-US" dirty="0" smtClean="0"/>
              <a:t>Drives oxygen flow into blood</a:t>
            </a:r>
          </a:p>
          <a:p>
            <a:pPr lvl="3"/>
            <a:r>
              <a:rPr lang="en-US" altLang="en-US" dirty="0" smtClean="0"/>
              <a:t>Equilibrium is reached across respiratory membrane in ~0.25 seconds, </a:t>
            </a:r>
            <a:r>
              <a:rPr lang="en-US" dirty="0"/>
              <a:t>but it takes red blood cell ~0.75 seconds to travel from start to end of pulmonary </a:t>
            </a:r>
            <a:r>
              <a:rPr lang="en-US" dirty="0" smtClean="0"/>
              <a:t>capillary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64" y="280695"/>
            <a:ext cx="3456432" cy="64434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390305" y="2591206"/>
            <a:ext cx="254000" cy="0"/>
          </a:xfrm>
          <a:custGeom>
            <a:avLst/>
            <a:gdLst>
              <a:gd name="connsiteX0" fmla="*/ 0 w 254000"/>
              <a:gd name="connsiteY0" fmla="*/ 0 h 0"/>
              <a:gd name="connsiteX1" fmla="*/ 254000 w 254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911130" y="2588031"/>
            <a:ext cx="276225" cy="0"/>
          </a:xfrm>
          <a:custGeom>
            <a:avLst/>
            <a:gdLst>
              <a:gd name="connsiteX0" fmla="*/ 0 w 276225"/>
              <a:gd name="connsiteY0" fmla="*/ 0 h 0"/>
              <a:gd name="connsiteX1" fmla="*/ 276225 w 276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>
                <a:moveTo>
                  <a:pt x="0" y="0"/>
                </a:moveTo>
                <a:lnTo>
                  <a:pt x="2762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07755" y="4988331"/>
            <a:ext cx="352425" cy="0"/>
          </a:xfrm>
          <a:custGeom>
            <a:avLst/>
            <a:gdLst>
              <a:gd name="connsiteX0" fmla="*/ 0 w 352425"/>
              <a:gd name="connsiteY0" fmla="*/ 0 h 0"/>
              <a:gd name="connsiteX1" fmla="*/ 352425 w 3524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>
                <a:moveTo>
                  <a:pt x="0" y="0"/>
                </a:moveTo>
                <a:lnTo>
                  <a:pt x="3524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920655" y="4988331"/>
            <a:ext cx="263525" cy="0"/>
          </a:xfrm>
          <a:custGeom>
            <a:avLst/>
            <a:gdLst>
              <a:gd name="connsiteX0" fmla="*/ 0 w 263525"/>
              <a:gd name="connsiteY0" fmla="*/ 0 h 0"/>
              <a:gd name="connsiteX1" fmla="*/ 263525 w 263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525">
                <a:moveTo>
                  <a:pt x="0" y="0"/>
                </a:moveTo>
                <a:lnTo>
                  <a:pt x="2635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0764" y="306413"/>
            <a:ext cx="845103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Inspired air: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3140" y="308491"/>
            <a:ext cx="108234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Alveoli of lungs: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6440" y="2041986"/>
            <a:ext cx="909223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External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respiration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34115" y="2478306"/>
            <a:ext cx="838691" cy="504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veins (P</a:t>
            </a:r>
            <a:r>
              <a:rPr lang="en-US" sz="940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3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 mm Hg)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9128" y="440332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1204" y="582706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5556" y="445499"/>
            <a:ext cx="80021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160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0.3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5324" y="440332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7400" y="582706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7942" y="445499"/>
            <a:ext cx="80021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104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40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9284" y="2471956"/>
            <a:ext cx="78098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arteries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1116" y="2430736"/>
            <a:ext cx="562975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Alveoli</a:t>
            </a:r>
            <a:endParaRPr lang="en-US" sz="893" i="1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5898" y="3474295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7974" y="3616669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0422" y="3479462"/>
            <a:ext cx="73609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45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3091206"/>
            <a:ext cx="10182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Blood leaving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tissues and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entering lungs: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2577" y="3097968"/>
            <a:ext cx="100540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Blood leaving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lungs and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entering tissue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capillaries: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4137" y="3596969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6213" y="3739343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12348" y="3606433"/>
            <a:ext cx="80021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40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61145" y="4362676"/>
            <a:ext cx="511679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Heart </a:t>
            </a:r>
            <a:endParaRPr lang="en-US" sz="893" i="1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0840" y="4864724"/>
            <a:ext cx="69121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Systemic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veins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2168" y="4882101"/>
            <a:ext cx="69121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Systemic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arteries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4854" y="5259444"/>
            <a:ext cx="909223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Internal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respiration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1932" y="1666487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0285" y="1666487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56182" y="1586008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00239" y="1578865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70802" y="1647610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29155" y="1647610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2969" y="6366351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57672" y="6366351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1269" y="4423927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39622" y="4423927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56507" y="4481077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37085" y="4481077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13115" y="5368056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94290" y="5368361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76188" y="6110063"/>
            <a:ext cx="652743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Tissues: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83566" y="6247060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96006" y="6247060"/>
            <a:ext cx="1499128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less than 40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greater than 45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83157" y="6383674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External </a:t>
            </a:r>
            <a:r>
              <a:rPr lang="en-US" altLang="en-US" dirty="0" smtClean="0"/>
              <a:t>Respiration</a:t>
            </a:r>
            <a:endParaRPr lang="en-US" dirty="0"/>
          </a:p>
        </p:txBody>
      </p:sp>
      <p:sp>
        <p:nvSpPr>
          <p:cNvPr id="102402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419600" cy="5351462"/>
          </a:xfrm>
        </p:spPr>
        <p:txBody>
          <a:bodyPr/>
          <a:lstStyle/>
          <a:p>
            <a:r>
              <a:rPr lang="en-US" altLang="en-US" dirty="0" smtClean="0"/>
              <a:t>Partial pressure gradient for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less steep</a:t>
            </a:r>
          </a:p>
          <a:p>
            <a:r>
              <a:rPr lang="en-US" altLang="en-US" dirty="0" smtClean="0"/>
              <a:t>Though gradient is not as steep,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still diffuses in equal amounts with oxygen </a:t>
            </a:r>
          </a:p>
          <a:p>
            <a:pPr lvl="1"/>
            <a:r>
              <a:rPr lang="en-US" altLang="en-US" dirty="0" smtClean="0"/>
              <a:t>Reason is that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20</a:t>
            </a:r>
            <a:r>
              <a:rPr lang="en-US" altLang="en-US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more soluble in plasma and alveolar fluid than oxygen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0695"/>
            <a:ext cx="3456432" cy="64434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004941" y="2591206"/>
            <a:ext cx="254000" cy="0"/>
          </a:xfrm>
          <a:custGeom>
            <a:avLst/>
            <a:gdLst>
              <a:gd name="connsiteX0" fmla="*/ 0 w 254000"/>
              <a:gd name="connsiteY0" fmla="*/ 0 h 0"/>
              <a:gd name="connsiteX1" fmla="*/ 254000 w 254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525766" y="2588031"/>
            <a:ext cx="276225" cy="0"/>
          </a:xfrm>
          <a:custGeom>
            <a:avLst/>
            <a:gdLst>
              <a:gd name="connsiteX0" fmla="*/ 0 w 276225"/>
              <a:gd name="connsiteY0" fmla="*/ 0 h 0"/>
              <a:gd name="connsiteX1" fmla="*/ 276225 w 276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>
                <a:moveTo>
                  <a:pt x="0" y="0"/>
                </a:moveTo>
                <a:lnTo>
                  <a:pt x="2762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22391" y="4988331"/>
            <a:ext cx="352425" cy="0"/>
          </a:xfrm>
          <a:custGeom>
            <a:avLst/>
            <a:gdLst>
              <a:gd name="connsiteX0" fmla="*/ 0 w 352425"/>
              <a:gd name="connsiteY0" fmla="*/ 0 h 0"/>
              <a:gd name="connsiteX1" fmla="*/ 352425 w 3524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>
                <a:moveTo>
                  <a:pt x="0" y="0"/>
                </a:moveTo>
                <a:lnTo>
                  <a:pt x="3524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535291" y="4988331"/>
            <a:ext cx="263525" cy="0"/>
          </a:xfrm>
          <a:custGeom>
            <a:avLst/>
            <a:gdLst>
              <a:gd name="connsiteX0" fmla="*/ 0 w 263525"/>
              <a:gd name="connsiteY0" fmla="*/ 0 h 0"/>
              <a:gd name="connsiteX1" fmla="*/ 263525 w 263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525">
                <a:moveTo>
                  <a:pt x="0" y="0"/>
                </a:moveTo>
                <a:lnTo>
                  <a:pt x="2635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5400" y="306413"/>
            <a:ext cx="845103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Inspired air: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7776" y="308491"/>
            <a:ext cx="108234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Alveoli of lungs: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1076" y="2041986"/>
            <a:ext cx="909223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External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respiration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8751" y="2478306"/>
            <a:ext cx="838691" cy="504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veins (P</a:t>
            </a:r>
            <a:r>
              <a:rPr lang="en-US" sz="940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3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 mm Hg)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3764" y="440332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5840" y="582706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0192" y="445499"/>
            <a:ext cx="80021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160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0.3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9960" y="440332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2036" y="582706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2578" y="445499"/>
            <a:ext cx="80021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104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40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3920" y="2471956"/>
            <a:ext cx="78098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arteries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5752" y="2430736"/>
            <a:ext cx="562975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Alveoli</a:t>
            </a:r>
            <a:endParaRPr lang="en-US" sz="893" i="1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0534" y="3474295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2610" y="3616669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65058" y="3479462"/>
            <a:ext cx="73609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45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7236" y="3091206"/>
            <a:ext cx="10182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Blood leaving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tissues and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entering lungs: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7213" y="3097968"/>
            <a:ext cx="100540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Blood leaving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lungs and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entering tissue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capillaries: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8773" y="3596969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849" y="3739343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6984" y="3606433"/>
            <a:ext cx="80021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40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5781" y="4362676"/>
            <a:ext cx="511679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Heart </a:t>
            </a:r>
            <a:endParaRPr lang="en-US" sz="893" i="1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5476" y="4864724"/>
            <a:ext cx="69121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Systemic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veins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6804" y="4882101"/>
            <a:ext cx="69121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Systemic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arteries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19490" y="5259444"/>
            <a:ext cx="909223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Internal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respiration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6568" y="1666487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4921" y="1666487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0818" y="1586008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4875" y="1578865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5438" y="1647610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43791" y="1647610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7605" y="6366351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72308" y="6366351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905" y="4423927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4258" y="4423927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71143" y="4481077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51721" y="4481077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7751" y="5368056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08926" y="5368361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90824" y="6110063"/>
            <a:ext cx="652743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Tissues: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98202" y="6247060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10642" y="6247060"/>
            <a:ext cx="1499128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less than 40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greater than 45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97793" y="6383674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Pressure Relationships in the Thoracic </a:t>
            </a:r>
            <a:r>
              <a:rPr lang="en-US" altLang="en-US" dirty="0" smtClean="0"/>
              <a:t>Cavity (cont.)</a:t>
            </a:r>
            <a:endParaRPr lang="en-US" dirty="0"/>
          </a:p>
        </p:txBody>
      </p:sp>
      <p:sp>
        <p:nvSpPr>
          <p:cNvPr id="26626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724400" cy="5351462"/>
          </a:xfrm>
        </p:spPr>
        <p:txBody>
          <a:bodyPr/>
          <a:lstStyle/>
          <a:p>
            <a:r>
              <a:rPr lang="en-US" altLang="en-US" b="1" dirty="0" smtClean="0"/>
              <a:t>Intrapulmonary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pressure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P</a:t>
            </a:r>
            <a:r>
              <a:rPr lang="en-US" altLang="en-US" b="1" baseline="-25000" dirty="0" err="1" smtClean="0"/>
              <a:t>pul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Pressure in alveoli</a:t>
            </a:r>
          </a:p>
          <a:p>
            <a:pPr lvl="1"/>
            <a:r>
              <a:rPr lang="en-US" altLang="en-US" dirty="0" smtClean="0"/>
              <a:t>Fluctuates with breathing</a:t>
            </a:r>
          </a:p>
          <a:p>
            <a:pPr lvl="1"/>
            <a:r>
              <a:rPr lang="en-US" altLang="en-US" dirty="0" smtClean="0"/>
              <a:t>Always eventually equalizes with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atm</a:t>
            </a:r>
            <a:endParaRPr lang="en-US" altLang="en-US" baseline="-25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10" y="1169878"/>
            <a:ext cx="5930719" cy="446892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207264"/>
            <a:ext cx="3456432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22.19 </a:t>
            </a:r>
            <a:r>
              <a:rPr lang="en-US" dirty="0"/>
              <a:t>Partial pressure gradients promoting </a:t>
            </a:r>
            <a:r>
              <a:rPr lang="en-US" dirty="0" smtClean="0"/>
              <a:t>gas movements </a:t>
            </a:r>
            <a:r>
              <a:rPr lang="en-US" dirty="0"/>
              <a:t>in the body.</a:t>
            </a:r>
          </a:p>
        </p:txBody>
      </p:sp>
      <p:sp>
        <p:nvSpPr>
          <p:cNvPr id="3" name="Freeform 2"/>
          <p:cNvSpPr/>
          <p:nvPr/>
        </p:nvSpPr>
        <p:spPr>
          <a:xfrm>
            <a:off x="3667125" y="2517775"/>
            <a:ext cx="254000" cy="0"/>
          </a:xfrm>
          <a:custGeom>
            <a:avLst/>
            <a:gdLst>
              <a:gd name="connsiteX0" fmla="*/ 0 w 254000"/>
              <a:gd name="connsiteY0" fmla="*/ 0 h 0"/>
              <a:gd name="connsiteX1" fmla="*/ 254000 w 254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87950" y="2514600"/>
            <a:ext cx="276225" cy="0"/>
          </a:xfrm>
          <a:custGeom>
            <a:avLst/>
            <a:gdLst>
              <a:gd name="connsiteX0" fmla="*/ 0 w 276225"/>
              <a:gd name="connsiteY0" fmla="*/ 0 h 0"/>
              <a:gd name="connsiteX1" fmla="*/ 276225 w 276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>
                <a:moveTo>
                  <a:pt x="0" y="0"/>
                </a:moveTo>
                <a:lnTo>
                  <a:pt x="2762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84575" y="4914900"/>
            <a:ext cx="352425" cy="0"/>
          </a:xfrm>
          <a:custGeom>
            <a:avLst/>
            <a:gdLst>
              <a:gd name="connsiteX0" fmla="*/ 0 w 352425"/>
              <a:gd name="connsiteY0" fmla="*/ 0 h 0"/>
              <a:gd name="connsiteX1" fmla="*/ 352425 w 3524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>
                <a:moveTo>
                  <a:pt x="0" y="0"/>
                </a:moveTo>
                <a:lnTo>
                  <a:pt x="3524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197475" y="4914900"/>
            <a:ext cx="263525" cy="0"/>
          </a:xfrm>
          <a:custGeom>
            <a:avLst/>
            <a:gdLst>
              <a:gd name="connsiteX0" fmla="*/ 0 w 263525"/>
              <a:gd name="connsiteY0" fmla="*/ 0 h 0"/>
              <a:gd name="connsiteX1" fmla="*/ 263525 w 263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525">
                <a:moveTo>
                  <a:pt x="0" y="0"/>
                </a:moveTo>
                <a:lnTo>
                  <a:pt x="2635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7584" y="232982"/>
            <a:ext cx="845103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Inspired air: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9960" y="235060"/>
            <a:ext cx="108234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Alveoli of lungs: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260" y="1968555"/>
            <a:ext cx="909223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External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respiration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935" y="2404875"/>
            <a:ext cx="838691" cy="504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veins (P</a:t>
            </a:r>
            <a:r>
              <a:rPr lang="en-US" sz="940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3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 mm Hg)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5948" y="366901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8024" y="509275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2376" y="372068"/>
            <a:ext cx="80021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160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0.3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2144" y="366901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4220" y="509275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4762" y="372068"/>
            <a:ext cx="80021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104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40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6104" y="2398525"/>
            <a:ext cx="78098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arteries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7936" y="2357305"/>
            <a:ext cx="562975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Alveoli</a:t>
            </a:r>
            <a:endParaRPr lang="en-US" sz="893" i="1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2718" y="3400864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44794" y="3543238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7242" y="3406031"/>
            <a:ext cx="73609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45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9420" y="3017775"/>
            <a:ext cx="10182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Blood leaving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tissues and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entering lungs: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9397" y="3024537"/>
            <a:ext cx="100540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Blood leaving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lungs and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entering tissue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capillaries: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0957" y="3523538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83033" y="3665912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9168" y="3533002"/>
            <a:ext cx="800219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40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7965" y="4289245"/>
            <a:ext cx="511679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Heart </a:t>
            </a:r>
            <a:endParaRPr lang="en-US" sz="893" i="1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67660" y="4791293"/>
            <a:ext cx="69121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Systemic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veins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8988" y="4808670"/>
            <a:ext cx="69121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Systemic</a:t>
            </a:r>
          </a:p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arteries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81674" y="5186013"/>
            <a:ext cx="909223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Internal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respiration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18752" y="1593056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77105" y="1593056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3002" y="1512577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7059" y="1505434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7622" y="1574179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05975" y="1574179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69789" y="6292920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4492" y="6292920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58089" y="4350496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16442" y="4350496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3327" y="4407646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3905" y="4407646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89935" y="5294625"/>
            <a:ext cx="399468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71110" y="5294930"/>
            <a:ext cx="31611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de-DE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893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53008" y="6036632"/>
            <a:ext cx="652743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Tissues:</a:t>
            </a:r>
            <a:endParaRPr lang="en-US" sz="893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60386" y="6173629"/>
            <a:ext cx="362600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72826" y="6173629"/>
            <a:ext cx="1499128" cy="36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less than 40 mm Hg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greater than 45 mm Hg</a:t>
            </a:r>
            <a:endParaRPr lang="en-US" sz="89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59977" y="6310243"/>
            <a:ext cx="417102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9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93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93" b="1" baseline="-4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08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12064"/>
            <a:ext cx="8546592" cy="58338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22.20 </a:t>
            </a:r>
            <a:r>
              <a:rPr lang="en-US" dirty="0"/>
              <a:t>Oxygenation of blood in the </a:t>
            </a:r>
            <a:r>
              <a:rPr lang="en-US" dirty="0" smtClean="0"/>
              <a:t>pulmonary capillaries </a:t>
            </a:r>
            <a:r>
              <a:rPr lang="en-US" dirty="0"/>
              <a:t>at rest.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586981" y="2374900"/>
            <a:ext cx="2161169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1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P</a:t>
            </a:r>
            <a:r>
              <a:rPr lang="en-US" sz="2310" baseline="-2500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O</a:t>
            </a:r>
            <a:r>
              <a:rPr lang="en-US" sz="2310" baseline="-4500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2</a:t>
            </a:r>
            <a:r>
              <a:rPr lang="en-US" sz="231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 (mm Hg)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2578" y="2084203"/>
            <a:ext cx="2307042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2310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2310" b="1" baseline="-4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104 mm Hg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385" y="5588279"/>
            <a:ext cx="1386918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Start of</a:t>
            </a:r>
          </a:p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capillary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0420" y="5588279"/>
            <a:ext cx="1386918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End of </a:t>
            </a:r>
          </a:p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capillary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4655" y="4597958"/>
            <a:ext cx="761747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0.75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40" y="4597958"/>
            <a:ext cx="761747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7680" y="4597958"/>
            <a:ext cx="761747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5845" y="1708815"/>
            <a:ext cx="679994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8545" y="459239"/>
            <a:ext cx="679994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945" y="2961540"/>
            <a:ext cx="514885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0945" y="3302000"/>
            <a:ext cx="514885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8542" y="4310959"/>
            <a:ext cx="34977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0950" y="4605220"/>
            <a:ext cx="34977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1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2264" y="5014981"/>
            <a:ext cx="3926459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1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Time in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1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pulmonary capillary 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76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External Respiration (cont.)</a:t>
            </a:r>
            <a:endParaRPr lang="en-US" dirty="0"/>
          </a:p>
        </p:txBody>
      </p:sp>
      <p:sp>
        <p:nvSpPr>
          <p:cNvPr id="10547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Thickness and surface area of the respiratory membrane</a:t>
            </a:r>
          </a:p>
          <a:p>
            <a:pPr lvl="1"/>
            <a:r>
              <a:rPr lang="en-US" altLang="en-US" dirty="0" smtClean="0"/>
              <a:t>Respiratory membranes are very thin</a:t>
            </a:r>
          </a:p>
          <a:p>
            <a:pPr lvl="2"/>
            <a:r>
              <a:rPr lang="en-US" altLang="en-US" dirty="0" smtClean="0"/>
              <a:t>0.5 to 1 </a:t>
            </a:r>
            <a:r>
              <a:rPr lang="en-US" altLang="en-US" dirty="0" smtClean="0">
                <a:sym typeface="Symbol" panose="05050102010706020507" pitchFamily="18" charset="2"/>
              </a:rPr>
              <a:t></a:t>
            </a:r>
            <a:r>
              <a:rPr lang="en-US" altLang="en-US" dirty="0" smtClean="0"/>
              <a:t>m thick</a:t>
            </a:r>
          </a:p>
          <a:p>
            <a:pPr lvl="1"/>
            <a:r>
              <a:rPr lang="en-US" altLang="en-US" dirty="0" smtClean="0"/>
              <a:t>Large total surface area of the alveoli is 40</a:t>
            </a:r>
            <a:r>
              <a:rPr lang="en-US" altLang="en-US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the surface area of the skin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External Respiration (cont.)</a:t>
            </a:r>
            <a:endParaRPr lang="en-US" dirty="0"/>
          </a:p>
        </p:txBody>
      </p:sp>
      <p:sp>
        <p:nvSpPr>
          <p:cNvPr id="108546" name="Rectangle 5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305996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Ventilation-perfusion coupling</a:t>
            </a:r>
          </a:p>
          <a:p>
            <a:pPr lvl="1"/>
            <a:r>
              <a:rPr lang="en-US" altLang="en-US" b="1" dirty="0" smtClean="0"/>
              <a:t>Perfusion</a:t>
            </a:r>
            <a:r>
              <a:rPr lang="en-US" altLang="en-US" dirty="0" smtClean="0"/>
              <a:t>: blood flow reaching alveoli</a:t>
            </a:r>
          </a:p>
          <a:p>
            <a:pPr lvl="1"/>
            <a:r>
              <a:rPr lang="en-US" altLang="en-US" b="1" dirty="0" smtClean="0"/>
              <a:t>Ventilation</a:t>
            </a:r>
            <a:r>
              <a:rPr lang="en-US" altLang="en-US" dirty="0" smtClean="0"/>
              <a:t>: amount of gas reaching alveoli</a:t>
            </a:r>
          </a:p>
          <a:p>
            <a:pPr lvl="1"/>
            <a:r>
              <a:rPr lang="en-US" altLang="en-US" dirty="0" smtClean="0"/>
              <a:t>Ventilation and perfusion rates must be matched for optimal, efficient gas exchange</a:t>
            </a:r>
          </a:p>
          <a:p>
            <a:pPr lvl="1"/>
            <a:r>
              <a:rPr lang="en-US" altLang="en-US" dirty="0" smtClean="0"/>
              <a:t>Both are controlled by local </a:t>
            </a:r>
            <a:r>
              <a:rPr lang="en-US" altLang="en-US" dirty="0" err="1" smtClean="0"/>
              <a:t>autoregulatory</a:t>
            </a:r>
            <a:r>
              <a:rPr lang="en-US" altLang="en-US" dirty="0" smtClean="0"/>
              <a:t> mechanisms</a:t>
            </a:r>
          </a:p>
          <a:p>
            <a:pPr lvl="2"/>
            <a:r>
              <a:rPr lang="en-US" altLang="en-US" dirty="0" smtClean="0"/>
              <a:t>P</a:t>
            </a:r>
            <a:r>
              <a:rPr lang="en-US" altLang="en-US" baseline="-25000" dirty="0" smtClean="0"/>
              <a:t>O</a:t>
            </a:r>
            <a:r>
              <a:rPr lang="en-US" altLang="en-US" baseline="-45000" dirty="0" smtClean="0"/>
              <a:t>2</a:t>
            </a:r>
            <a:r>
              <a:rPr lang="en-US" altLang="en-US" dirty="0" smtClean="0"/>
              <a:t> controls perfusion by changing arteriolar diameter</a:t>
            </a:r>
          </a:p>
          <a:p>
            <a:pPr lvl="2"/>
            <a:r>
              <a:rPr lang="en-US" altLang="en-US" dirty="0" smtClean="0"/>
              <a:t>P</a:t>
            </a:r>
            <a:r>
              <a:rPr lang="en-US" altLang="en-US" baseline="-25000" dirty="0" smtClean="0"/>
              <a:t>CO</a:t>
            </a:r>
            <a:r>
              <a:rPr lang="en-US" altLang="en-US" baseline="-45000" dirty="0" smtClean="0"/>
              <a:t>2</a:t>
            </a:r>
            <a:r>
              <a:rPr lang="en-US" altLang="en-US" dirty="0" smtClean="0"/>
              <a:t> controls ventilation by changing bronchiolar diameter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48" y="3669568"/>
            <a:ext cx="5283903" cy="318843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External Respiration (cont.)</a:t>
            </a:r>
            <a:endParaRPr lang="en-US" dirty="0"/>
          </a:p>
        </p:txBody>
      </p:sp>
      <p:sp>
        <p:nvSpPr>
          <p:cNvPr id="109570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896938"/>
            <a:ext cx="8686800" cy="5351462"/>
          </a:xfrm>
        </p:spPr>
        <p:txBody>
          <a:bodyPr/>
          <a:lstStyle/>
          <a:p>
            <a:pPr lvl="1"/>
            <a:r>
              <a:rPr lang="en-US" altLang="en-US" b="1" dirty="0" smtClean="0"/>
              <a:t>Influence of local </a:t>
            </a:r>
            <a:r>
              <a:rPr lang="en-US" altLang="en-US" b="1" dirty="0"/>
              <a:t>P</a:t>
            </a:r>
            <a:r>
              <a:rPr lang="en-US" altLang="en-US" b="1" baseline="-25000" dirty="0"/>
              <a:t>O</a:t>
            </a:r>
            <a:r>
              <a:rPr lang="en-US" altLang="en-US" b="1" baseline="-45000" dirty="0"/>
              <a:t>2</a:t>
            </a:r>
            <a:r>
              <a:rPr lang="en-US" altLang="en-US" b="1" dirty="0" smtClean="0"/>
              <a:t> on perfusion</a:t>
            </a:r>
          </a:p>
          <a:p>
            <a:pPr lvl="2"/>
            <a:r>
              <a:rPr lang="en-US" altLang="en-US" dirty="0" smtClean="0"/>
              <a:t>Changes in </a:t>
            </a:r>
            <a:r>
              <a:rPr lang="en-US" altLang="en-US" dirty="0"/>
              <a:t>P</a:t>
            </a:r>
            <a:r>
              <a:rPr lang="en-US" altLang="en-US" baseline="-25000" dirty="0"/>
              <a:t>O</a:t>
            </a:r>
            <a:r>
              <a:rPr lang="en-US" altLang="en-US" baseline="-45000" dirty="0"/>
              <a:t>2</a:t>
            </a:r>
            <a:r>
              <a:rPr lang="en-US" altLang="en-US" dirty="0" smtClean="0"/>
              <a:t> in alveoli cause changes in diameters of arterioles</a:t>
            </a:r>
          </a:p>
          <a:p>
            <a:pPr lvl="3"/>
            <a:r>
              <a:rPr lang="en-US" altLang="en-US" dirty="0" smtClean="0"/>
              <a:t>Where alveolar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high, arterioles dilate</a:t>
            </a:r>
          </a:p>
          <a:p>
            <a:pPr lvl="3"/>
            <a:r>
              <a:rPr lang="en-US" altLang="en-US" dirty="0" smtClean="0"/>
              <a:t>Where alveolar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low, arterioles constrict</a:t>
            </a:r>
          </a:p>
          <a:p>
            <a:pPr lvl="3"/>
            <a:r>
              <a:rPr lang="en-US" altLang="en-US" dirty="0" smtClean="0"/>
              <a:t>Directs blood to go to alveoli, where oxygen is high, so blood can pick up more oxygen</a:t>
            </a:r>
          </a:p>
          <a:p>
            <a:pPr lvl="1"/>
            <a:r>
              <a:rPr lang="en-US" altLang="en-US" b="1" dirty="0"/>
              <a:t>Influence of local P</a:t>
            </a:r>
            <a:r>
              <a:rPr lang="en-US" altLang="en-US" b="1" baseline="-25000" dirty="0"/>
              <a:t>CO</a:t>
            </a:r>
            <a:r>
              <a:rPr lang="en-US" altLang="en-US" b="1" baseline="-45000" dirty="0"/>
              <a:t>2</a:t>
            </a:r>
            <a:r>
              <a:rPr lang="en-US" altLang="en-US" b="1" dirty="0"/>
              <a:t> on perfusion</a:t>
            </a:r>
          </a:p>
          <a:p>
            <a:pPr lvl="2"/>
            <a:r>
              <a:rPr lang="en-US" altLang="en-US" dirty="0"/>
              <a:t>Changes in P</a:t>
            </a:r>
            <a:r>
              <a:rPr lang="en-US" altLang="en-US" baseline="-25000" dirty="0"/>
              <a:t>CO</a:t>
            </a:r>
            <a:r>
              <a:rPr lang="en-US" altLang="en-US" baseline="-45000" dirty="0"/>
              <a:t>2</a:t>
            </a:r>
            <a:r>
              <a:rPr lang="en-US" altLang="en-US" dirty="0"/>
              <a:t> in alveoli cause changes in diameters of bronchioles</a:t>
            </a:r>
          </a:p>
          <a:p>
            <a:pPr lvl="3"/>
            <a:r>
              <a:rPr lang="en-US" altLang="en-US" dirty="0"/>
              <a:t>Where alveolar CO</a:t>
            </a:r>
            <a:r>
              <a:rPr lang="en-US" altLang="en-US" baseline="-25000" dirty="0"/>
              <a:t>2</a:t>
            </a:r>
            <a:r>
              <a:rPr lang="en-US" altLang="en-US" dirty="0"/>
              <a:t> is high, bronchioles dilate</a:t>
            </a:r>
          </a:p>
          <a:p>
            <a:pPr lvl="3"/>
            <a:r>
              <a:rPr lang="en-US" altLang="en-US" dirty="0"/>
              <a:t>Where alveolar CO</a:t>
            </a:r>
            <a:r>
              <a:rPr lang="en-US" altLang="en-US" baseline="-25000" dirty="0"/>
              <a:t>2</a:t>
            </a:r>
            <a:r>
              <a:rPr lang="en-US" altLang="en-US" dirty="0"/>
              <a:t> is low, bronchioles constrict</a:t>
            </a:r>
          </a:p>
          <a:p>
            <a:pPr lvl="3"/>
            <a:r>
              <a:rPr lang="en-US" altLang="en-US" dirty="0"/>
              <a:t>Allows elimination of CO</a:t>
            </a:r>
            <a:r>
              <a:rPr lang="en-US" altLang="en-US" baseline="-25000" dirty="0"/>
              <a:t>2</a:t>
            </a:r>
            <a:r>
              <a:rPr lang="en-US" altLang="en-US" dirty="0"/>
              <a:t> more rapidly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External Respiration (cont.)</a:t>
            </a:r>
            <a:endParaRPr lang="en-US" dirty="0"/>
          </a:p>
        </p:txBody>
      </p:sp>
      <p:sp>
        <p:nvSpPr>
          <p:cNvPr id="111617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274478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b="1" dirty="0" smtClean="0"/>
              <a:t>Balancing ventilation and perfusion</a:t>
            </a:r>
          </a:p>
          <a:p>
            <a:pPr lvl="2"/>
            <a:r>
              <a:rPr lang="en-US" altLang="en-US" dirty="0" smtClean="0"/>
              <a:t>Changing diameters of local arterioles and bronchioles synchronizes ventilation-perfusion</a:t>
            </a:r>
          </a:p>
          <a:p>
            <a:pPr lvl="2"/>
            <a:r>
              <a:rPr lang="en-US" altLang="en-US" dirty="0" smtClean="0"/>
              <a:t>Ventilation-perfusion is never balanced for all alveoli because: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en-US" dirty="0" smtClean="0"/>
              <a:t>Regional variations may be present, due to effect of gravity on blood and air flow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en-US" dirty="0" smtClean="0"/>
              <a:t>Occasionally, alveolar ducts plugged with mucus cause unventilated areas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566" y="3532275"/>
            <a:ext cx="5492867" cy="331452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50392"/>
            <a:ext cx="8546592" cy="51572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22.21 </a:t>
            </a:r>
            <a:r>
              <a:rPr lang="en-US" dirty="0"/>
              <a:t>Ventilation-perfusion coupling.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6329" y="898489"/>
            <a:ext cx="283334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35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Ventilation less than perfusion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4935" y="903061"/>
            <a:ext cx="311982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35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Ventilation greater than perfusion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2325" y="1944129"/>
            <a:ext cx="2805576" cy="548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Mismatch of ventilation and perfusion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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ventilation and/or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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perfusion of alveoli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causes local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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</a:t>
            </a:r>
            <a:r>
              <a:rPr lang="en-US" sz="988" b="1" baseline="-2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988" b="1" baseline="-4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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</a:t>
            </a:r>
            <a:r>
              <a:rPr lang="en-US" sz="988" b="1" baseline="-2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988" b="1" baseline="-4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98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379" y="2608437"/>
            <a:ext cx="1297150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988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autoregulates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arteriolar diameter</a:t>
            </a:r>
            <a:endParaRPr lang="en-US" sz="98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756" y="3267684"/>
            <a:ext cx="1444626" cy="548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Pulmonary arterioles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serving these alveoli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constrict</a:t>
            </a:r>
            <a:endParaRPr lang="en-US" sz="98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562" y="4608578"/>
            <a:ext cx="1701107" cy="548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Match of ventilation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and perfusion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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ventilation,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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perfusion</a:t>
            </a:r>
            <a:endParaRPr lang="en-US" sz="98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0171" y="1959451"/>
            <a:ext cx="2805576" cy="548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Mismatch of ventilation and perfusion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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ventilation and/or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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perfusion of alveoli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causes local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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</a:t>
            </a:r>
            <a:r>
              <a:rPr lang="en-US" sz="988" b="1" baseline="-2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988" b="1" baseline="-4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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</a:t>
            </a:r>
            <a:r>
              <a:rPr lang="en-US" sz="988" b="1" baseline="-2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988" b="1" baseline="-4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98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1480" y="2602087"/>
            <a:ext cx="1297150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988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autoregulates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arteriolar diameter</a:t>
            </a:r>
            <a:endParaRPr lang="en-US" sz="98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1600" y="3270860"/>
            <a:ext cx="1444626" cy="548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Pulmonary arterioles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serving these alveoli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dilate</a:t>
            </a:r>
            <a:endParaRPr lang="en-US" sz="98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3480" y="4608578"/>
            <a:ext cx="1701107" cy="548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Match of ventilation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and perfusion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</a:t>
            </a:r>
            <a:r>
              <a:rPr lang="en-US" sz="988" b="1" dirty="0">
                <a:solidFill>
                  <a:prstClr val="black"/>
                </a:solidFill>
                <a:latin typeface="Mathematical Pi LT Std Regular"/>
                <a:ea typeface="Mathematical Pi LT Std Regular"/>
                <a:cs typeface="Arial" pitchFamily="34" charset="0"/>
                <a:sym typeface="Symbol"/>
              </a:rPr>
              <a:t> 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ventilation,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Mathematical Pi LT Std Regular"/>
                <a:cs typeface="Arial" pitchFamily="34" charset="0"/>
                <a:sym typeface="Symbol"/>
              </a:rPr>
              <a:t></a:t>
            </a:r>
            <a:r>
              <a:rPr lang="en-US" sz="988" b="1" dirty="0">
                <a:solidFill>
                  <a:prstClr val="black"/>
                </a:solidFill>
                <a:latin typeface="Mathematical Pi LT Std Regular"/>
                <a:ea typeface="Mathematical Pi LT Std Regular"/>
                <a:cs typeface="Arial" pitchFamily="34" charset="0"/>
                <a:sym typeface="Symbol"/>
              </a:rPr>
              <a:t> 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perfusion</a:t>
            </a:r>
            <a:endParaRPr lang="en-US" sz="98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98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Internal Respiration</a:t>
            </a:r>
          </a:p>
        </p:txBody>
      </p:sp>
      <p:sp>
        <p:nvSpPr>
          <p:cNvPr id="11366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584774"/>
            <a:ext cx="4267200" cy="61208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 smtClean="0"/>
              <a:t>Internal respiration involves capillary gas exchange in body tissues</a:t>
            </a:r>
          </a:p>
          <a:p>
            <a:r>
              <a:rPr lang="en-US" altLang="en-US" sz="2800" dirty="0" smtClean="0"/>
              <a:t>Partial pressures and diffusion gradients are reversed compared to external respiration</a:t>
            </a:r>
          </a:p>
          <a:p>
            <a:pPr lvl="1"/>
            <a:r>
              <a:rPr lang="en-US" altLang="en-US" sz="2600" dirty="0" smtClean="0"/>
              <a:t>Tissue P</a:t>
            </a:r>
            <a:r>
              <a:rPr lang="en-US" altLang="en-US" sz="2600" baseline="-25000" dirty="0" smtClean="0"/>
              <a:t>O</a:t>
            </a:r>
            <a:r>
              <a:rPr lang="en-US" altLang="en-US" sz="2600" baseline="-45000" dirty="0" smtClean="0"/>
              <a:t>2</a:t>
            </a:r>
            <a:r>
              <a:rPr lang="en-US" altLang="en-US" sz="2600" dirty="0" smtClean="0"/>
              <a:t> is always lower than in arterial blood P</a:t>
            </a:r>
            <a:r>
              <a:rPr lang="en-US" altLang="en-US" sz="2600" baseline="-25000" dirty="0" smtClean="0"/>
              <a:t>O</a:t>
            </a:r>
            <a:r>
              <a:rPr lang="en-US" altLang="en-US" sz="2600" baseline="-45000" dirty="0" smtClean="0"/>
              <a:t>2</a:t>
            </a:r>
            <a:r>
              <a:rPr lang="en-US" altLang="en-US" sz="2600" dirty="0" smtClean="0">
                <a:sym typeface="Wingdings" panose="05000000000000000000" pitchFamily="2" charset="2"/>
              </a:rPr>
              <a:t>, so oxygen moves from blood to tissues</a:t>
            </a:r>
          </a:p>
          <a:p>
            <a:pPr lvl="1"/>
            <a:r>
              <a:rPr lang="en-US" altLang="en-US" sz="2600" dirty="0" smtClean="0">
                <a:sym typeface="Wingdings" panose="05000000000000000000" pitchFamily="2" charset="2"/>
              </a:rPr>
              <a:t>Tissue </a:t>
            </a:r>
            <a:r>
              <a:rPr lang="en-US" altLang="en-US" sz="2600" dirty="0"/>
              <a:t>P</a:t>
            </a:r>
            <a:r>
              <a:rPr lang="en-US" altLang="en-US" sz="2600" baseline="-25000" dirty="0"/>
              <a:t>CO</a:t>
            </a:r>
            <a:r>
              <a:rPr lang="en-US" altLang="en-US" sz="2600" baseline="-45000" dirty="0"/>
              <a:t>2</a:t>
            </a:r>
            <a:r>
              <a:rPr lang="en-US" altLang="en-US" sz="2600" dirty="0" smtClean="0">
                <a:sym typeface="Wingdings" panose="05000000000000000000" pitchFamily="2" charset="2"/>
              </a:rPr>
              <a:t> is always higher than arterial blood </a:t>
            </a:r>
            <a:r>
              <a:rPr lang="en-US" altLang="en-US" sz="2600" dirty="0" smtClean="0"/>
              <a:t>P</a:t>
            </a:r>
            <a:r>
              <a:rPr lang="en-US" altLang="en-US" sz="2600" baseline="-25000" dirty="0" smtClean="0"/>
              <a:t>CO</a:t>
            </a:r>
            <a:r>
              <a:rPr lang="en-US" altLang="en-US" sz="2600" baseline="-45000" dirty="0" smtClean="0"/>
              <a:t>2</a:t>
            </a:r>
            <a:r>
              <a:rPr lang="en-US" altLang="en-US" sz="2600" dirty="0" smtClean="0">
                <a:sym typeface="Wingdings" panose="05000000000000000000" pitchFamily="2" charset="2"/>
              </a:rPr>
              <a:t>, so CO</a:t>
            </a:r>
            <a:r>
              <a:rPr lang="en-US" altLang="en-US" sz="26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600" dirty="0" smtClean="0">
                <a:sym typeface="Wingdings" panose="05000000000000000000" pitchFamily="2" charset="2"/>
              </a:rPr>
              <a:t> moves from tissues into blood</a:t>
            </a:r>
          </a:p>
          <a:p>
            <a:pPr lvl="1"/>
            <a:r>
              <a:rPr lang="en-US" altLang="en-US" sz="2600" dirty="0" smtClean="0"/>
              <a:t>Venous blood returning to heart has P</a:t>
            </a:r>
            <a:r>
              <a:rPr lang="en-US" altLang="en-US" sz="2600" baseline="-25000" dirty="0" smtClean="0"/>
              <a:t>O</a:t>
            </a:r>
            <a:r>
              <a:rPr lang="en-US" altLang="en-US" sz="2600" baseline="-45000" dirty="0" smtClean="0"/>
              <a:t>2</a:t>
            </a:r>
            <a:r>
              <a:rPr lang="en-US" altLang="en-US" sz="2600" dirty="0" smtClean="0"/>
              <a:t> of </a:t>
            </a:r>
            <a:br>
              <a:rPr lang="en-US" altLang="en-US" sz="2600" dirty="0" smtClean="0"/>
            </a:br>
            <a:r>
              <a:rPr lang="en-US" altLang="en-US" sz="2600" dirty="0" smtClean="0"/>
              <a:t>40 mm Hg and </a:t>
            </a:r>
            <a:r>
              <a:rPr lang="en-US" altLang="en-US" sz="2600" dirty="0"/>
              <a:t>P</a:t>
            </a:r>
            <a:r>
              <a:rPr lang="en-US" altLang="en-US" sz="2600" baseline="-25000" dirty="0"/>
              <a:t>CO</a:t>
            </a:r>
            <a:r>
              <a:rPr lang="en-US" altLang="en-US" sz="2600" baseline="-45000" dirty="0"/>
              <a:t>2</a:t>
            </a:r>
            <a:r>
              <a:rPr lang="en-US" altLang="en-US" sz="2600" dirty="0" smtClean="0"/>
              <a:t> of 45 mm Hg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927" y="231406"/>
            <a:ext cx="3468925" cy="64440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altLang="en-US" dirty="0"/>
              <a:t>Pressure Relationships in the Thoracic Cavity </a:t>
            </a:r>
            <a:endParaRPr lang="en-US" dirty="0"/>
          </a:p>
        </p:txBody>
      </p:sp>
      <p:sp>
        <p:nvSpPr>
          <p:cNvPr id="28674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 err="1" smtClean="0"/>
              <a:t>Intrapleural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pressure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P</a:t>
            </a:r>
            <a:r>
              <a:rPr lang="en-US" altLang="en-US" b="1" baseline="-25000" dirty="0" smtClean="0"/>
              <a:t>ip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Pressure in pleural cavity</a:t>
            </a:r>
          </a:p>
          <a:p>
            <a:pPr lvl="1"/>
            <a:r>
              <a:rPr lang="en-US" altLang="en-US" dirty="0" smtClean="0"/>
              <a:t>Fluctuates with breathing</a:t>
            </a:r>
          </a:p>
          <a:p>
            <a:pPr lvl="1"/>
            <a:r>
              <a:rPr lang="en-US" altLang="en-US" dirty="0" smtClean="0"/>
              <a:t>Always a negative pressure (&lt;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atm</a:t>
            </a:r>
            <a:r>
              <a:rPr lang="en-US" altLang="en-US" dirty="0" smtClean="0"/>
              <a:t> and &lt;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pul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Fluid level must be kept at a minimum</a:t>
            </a:r>
          </a:p>
          <a:p>
            <a:pPr lvl="2"/>
            <a:r>
              <a:rPr lang="en-US" altLang="en-US" dirty="0" smtClean="0"/>
              <a:t>Excess fluid pumped out by lymphatic system</a:t>
            </a:r>
          </a:p>
          <a:p>
            <a:pPr lvl="2"/>
            <a:r>
              <a:rPr lang="en-US" altLang="en-US" dirty="0" smtClean="0"/>
              <a:t>If fluid accumulates,</a:t>
            </a:r>
            <a:r>
              <a:rPr lang="en-US" altLang="en-US" dirty="0" smtClean="0">
                <a:sym typeface="Wingdings" panose="05000000000000000000" pitchFamily="2" charset="2"/>
              </a:rPr>
              <a:t> positive P</a:t>
            </a:r>
            <a:r>
              <a:rPr lang="en-US" altLang="en-US" baseline="-25000" dirty="0" smtClean="0">
                <a:sym typeface="Wingdings" panose="05000000000000000000" pitchFamily="2" charset="2"/>
              </a:rPr>
              <a:t>ip</a:t>
            </a:r>
            <a:r>
              <a:rPr lang="en-US" altLang="en-US" dirty="0" smtClean="0">
                <a:sym typeface="Wingdings" panose="05000000000000000000" pitchFamily="2" charset="2"/>
              </a:rPr>
              <a:t> pressure develops</a:t>
            </a:r>
          </a:p>
          <a:p>
            <a:pPr lvl="3"/>
            <a:r>
              <a:rPr lang="en-US" altLang="en-US" dirty="0" smtClean="0">
                <a:sym typeface="Wingdings" panose="05000000000000000000" pitchFamily="2" charset="2"/>
              </a:rPr>
              <a:t>Lung collapses</a:t>
            </a:r>
          </a:p>
          <a:p>
            <a:pPr lvl="1"/>
            <a:r>
              <a:rPr lang="en-US" altLang="en-US" dirty="0"/>
              <a:t>Two inward forces promote lung collapse</a:t>
            </a:r>
          </a:p>
          <a:p>
            <a:pPr lvl="1"/>
            <a:r>
              <a:rPr lang="en-US" altLang="en-US" dirty="0"/>
              <a:t>Lungs’ natural tendency to recoil</a:t>
            </a:r>
          </a:p>
          <a:p>
            <a:pPr lvl="1"/>
            <a:r>
              <a:rPr lang="en-US" altLang="en-US" dirty="0"/>
              <a:t>Because of elasticity, lungs always try to assume smallest size</a:t>
            </a:r>
          </a:p>
          <a:p>
            <a:pPr lvl="1"/>
            <a:r>
              <a:rPr lang="en-US" altLang="en-US" dirty="0"/>
              <a:t>Surface tension of alveolar fluid</a:t>
            </a:r>
          </a:p>
          <a:p>
            <a:pPr lvl="1"/>
            <a:r>
              <a:rPr lang="en-US" altLang="en-US" dirty="0"/>
              <a:t>Surface tension pulls on alveoli to try to reduce alveolar size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861713"/>
            <a:ext cx="5194765" cy="39108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Pressure Relationships in the Thoracic Cavity (cont.)</a:t>
            </a:r>
            <a:endParaRPr lang="en-US" dirty="0"/>
          </a:p>
        </p:txBody>
      </p:sp>
      <p:sp>
        <p:nvSpPr>
          <p:cNvPr id="30722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724400" cy="5351462"/>
          </a:xfrm>
        </p:spPr>
        <p:txBody>
          <a:bodyPr/>
          <a:lstStyle/>
          <a:p>
            <a:r>
              <a:rPr lang="en-US" altLang="en-US" b="1" dirty="0" err="1"/>
              <a:t>Intrapleural</a:t>
            </a:r>
            <a:r>
              <a:rPr lang="en-US" altLang="en-US" dirty="0"/>
              <a:t> </a:t>
            </a:r>
            <a:r>
              <a:rPr lang="en-US" altLang="en-US" b="1" dirty="0"/>
              <a:t>pressure</a:t>
            </a:r>
            <a:r>
              <a:rPr lang="en-US" altLang="en-US" dirty="0"/>
              <a:t> (</a:t>
            </a:r>
            <a:r>
              <a:rPr lang="en-US" altLang="en-US" b="1" dirty="0"/>
              <a:t>P</a:t>
            </a:r>
            <a:r>
              <a:rPr lang="en-US" altLang="en-US" b="1" baseline="-25000" dirty="0"/>
              <a:t>ip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(cont.)</a:t>
            </a:r>
            <a:endParaRPr lang="en-US" altLang="en-US" b="1" dirty="0"/>
          </a:p>
          <a:p>
            <a:pPr lvl="1"/>
            <a:r>
              <a:rPr lang="en-US" altLang="en-US" dirty="0" smtClean="0"/>
              <a:t>One outward force tends to enlarge lungs</a:t>
            </a:r>
          </a:p>
          <a:p>
            <a:pPr lvl="2"/>
            <a:r>
              <a:rPr lang="en-US" altLang="en-US" dirty="0" smtClean="0"/>
              <a:t>Elasticity of chest wall pulls thorax outward</a:t>
            </a:r>
          </a:p>
          <a:p>
            <a:pPr lvl="1"/>
            <a:r>
              <a:rPr lang="en-US" altLang="en-US" dirty="0" smtClean="0"/>
              <a:t>Negative P</a:t>
            </a:r>
            <a:r>
              <a:rPr lang="en-US" altLang="en-US" baseline="-25000" dirty="0" smtClean="0"/>
              <a:t>ip</a:t>
            </a:r>
            <a:r>
              <a:rPr lang="en-US" altLang="en-US" dirty="0" smtClean="0"/>
              <a:t> is affected by these opposing forces but is maintained by strong adhesive force between parietal and visceral pleurae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01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5194765" cy="39108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Pressure Relationships in the Thoracic Cavity (cont.)</a:t>
            </a:r>
            <a:endParaRPr lang="en-US" dirty="0"/>
          </a:p>
        </p:txBody>
      </p:sp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419600" cy="535146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 err="1" smtClean="0"/>
              <a:t>Transpulmonary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pressure</a:t>
            </a:r>
          </a:p>
          <a:p>
            <a:pPr lvl="1"/>
            <a:r>
              <a:rPr lang="en-US" altLang="en-US" b="1" dirty="0" err="1" smtClean="0"/>
              <a:t>Transpulmonary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pressure</a:t>
            </a:r>
            <a:r>
              <a:rPr lang="en-US" altLang="en-US" dirty="0" smtClean="0"/>
              <a:t> = (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pul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P</a:t>
            </a:r>
            <a:r>
              <a:rPr lang="en-US" altLang="en-US" baseline="-25000" dirty="0" smtClean="0"/>
              <a:t>ip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Pressure that keeps lung spaces open</a:t>
            </a:r>
          </a:p>
          <a:p>
            <a:pPr lvl="3"/>
            <a:r>
              <a:rPr lang="en-US" altLang="en-US" dirty="0" smtClean="0"/>
              <a:t>Keeps lungs from collapsing</a:t>
            </a:r>
          </a:p>
          <a:p>
            <a:pPr lvl="2"/>
            <a:r>
              <a:rPr lang="en-US" altLang="en-US" dirty="0" smtClean="0"/>
              <a:t>Greater </a:t>
            </a:r>
            <a:r>
              <a:rPr lang="en-US" altLang="en-US" dirty="0" err="1" smtClean="0"/>
              <a:t>transpulmonary</a:t>
            </a:r>
            <a:r>
              <a:rPr lang="en-US" altLang="en-US" dirty="0" smtClean="0"/>
              <a:t> pressure, the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/>
              <a:t>larger the lungs will be</a:t>
            </a:r>
          </a:p>
          <a:p>
            <a:pPr lvl="1"/>
            <a:r>
              <a:rPr lang="en-US" altLang="en-US" dirty="0" smtClean="0"/>
              <a:t>Lungs will collapse if:</a:t>
            </a:r>
          </a:p>
          <a:p>
            <a:pPr lvl="2"/>
            <a:r>
              <a:rPr lang="en-US" altLang="en-US" dirty="0" smtClean="0"/>
              <a:t>P</a:t>
            </a:r>
            <a:r>
              <a:rPr lang="en-US" altLang="en-US" baseline="-25000" dirty="0" smtClean="0"/>
              <a:t>ip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pul</a:t>
            </a:r>
            <a:r>
              <a:rPr lang="en-US" altLang="en-US" dirty="0" smtClean="0"/>
              <a:t> or </a:t>
            </a:r>
          </a:p>
          <a:p>
            <a:pPr lvl="2"/>
            <a:r>
              <a:rPr lang="en-US" altLang="en-US" dirty="0" smtClean="0"/>
              <a:t>P</a:t>
            </a:r>
            <a:r>
              <a:rPr lang="en-US" altLang="en-US" baseline="-25000" dirty="0" smtClean="0"/>
              <a:t>ip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atm</a:t>
            </a:r>
            <a:endParaRPr lang="en-US" altLang="en-US" baseline="-25000" dirty="0" smtClean="0"/>
          </a:p>
          <a:p>
            <a:pPr lvl="2"/>
            <a:r>
              <a:rPr lang="en-US" altLang="en-US" dirty="0" smtClean="0"/>
              <a:t>Negative P</a:t>
            </a:r>
            <a:r>
              <a:rPr lang="en-US" altLang="en-US" baseline="-25000" dirty="0" smtClean="0"/>
              <a:t>ip</a:t>
            </a:r>
            <a:r>
              <a:rPr lang="en-US" altLang="en-US" dirty="0" smtClean="0"/>
              <a:t> must be maintained to keep lungs inflated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207264"/>
            <a:ext cx="6833616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22.13 </a:t>
            </a:r>
            <a:r>
              <a:rPr lang="en-US" dirty="0"/>
              <a:t>Intrapulmonary and </a:t>
            </a:r>
            <a:r>
              <a:rPr lang="en-US" dirty="0" err="1"/>
              <a:t>intrapleural</a:t>
            </a:r>
            <a:r>
              <a:rPr lang="en-US" dirty="0"/>
              <a:t> </a:t>
            </a:r>
            <a:r>
              <a:rPr lang="en-US" dirty="0" smtClean="0"/>
              <a:t>pressure relationships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8650" y="74902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Parietal pleura</a:t>
            </a:r>
          </a:p>
        </p:txBody>
      </p:sp>
      <p:sp>
        <p:nvSpPr>
          <p:cNvPr id="7" name="Freeform 6"/>
          <p:cNvSpPr/>
          <p:nvPr/>
        </p:nvSpPr>
        <p:spPr>
          <a:xfrm>
            <a:off x="4200525" y="952500"/>
            <a:ext cx="300038" cy="695325"/>
          </a:xfrm>
          <a:custGeom>
            <a:avLst/>
            <a:gdLst>
              <a:gd name="connsiteX0" fmla="*/ 0 w 300038"/>
              <a:gd name="connsiteY0" fmla="*/ 695325 h 695325"/>
              <a:gd name="connsiteX1" fmla="*/ 176213 w 300038"/>
              <a:gd name="connsiteY1" fmla="*/ 0 h 695325"/>
              <a:gd name="connsiteX2" fmla="*/ 300038 w 300038"/>
              <a:gd name="connsiteY2" fmla="*/ 95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38" h="695325">
                <a:moveTo>
                  <a:pt x="0" y="695325"/>
                </a:moveTo>
                <a:lnTo>
                  <a:pt x="176213" y="0"/>
                </a:lnTo>
                <a:lnTo>
                  <a:pt x="300038" y="95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00563" y="1343025"/>
            <a:ext cx="385762" cy="785813"/>
          </a:xfrm>
          <a:custGeom>
            <a:avLst/>
            <a:gdLst>
              <a:gd name="connsiteX0" fmla="*/ 0 w 385762"/>
              <a:gd name="connsiteY0" fmla="*/ 785813 h 785813"/>
              <a:gd name="connsiteX1" fmla="*/ 290512 w 385762"/>
              <a:gd name="connsiteY1" fmla="*/ 0 h 785813"/>
              <a:gd name="connsiteX2" fmla="*/ 385762 w 385762"/>
              <a:gd name="connsiteY2" fmla="*/ 0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762" h="785813">
                <a:moveTo>
                  <a:pt x="0" y="785813"/>
                </a:moveTo>
                <a:lnTo>
                  <a:pt x="290512" y="0"/>
                </a:lnTo>
                <a:lnTo>
                  <a:pt x="38576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900613" y="1743075"/>
            <a:ext cx="366712" cy="661988"/>
          </a:xfrm>
          <a:custGeom>
            <a:avLst/>
            <a:gdLst>
              <a:gd name="connsiteX0" fmla="*/ 0 w 366712"/>
              <a:gd name="connsiteY0" fmla="*/ 661988 h 661988"/>
              <a:gd name="connsiteX1" fmla="*/ 257175 w 366712"/>
              <a:gd name="connsiteY1" fmla="*/ 4763 h 661988"/>
              <a:gd name="connsiteX2" fmla="*/ 366712 w 366712"/>
              <a:gd name="connsiteY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2" h="661988">
                <a:moveTo>
                  <a:pt x="0" y="661988"/>
                </a:moveTo>
                <a:lnTo>
                  <a:pt x="257175" y="4763"/>
                </a:lnTo>
                <a:lnTo>
                  <a:pt x="36671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057775" y="2176463"/>
            <a:ext cx="833438" cy="862012"/>
          </a:xfrm>
          <a:custGeom>
            <a:avLst/>
            <a:gdLst>
              <a:gd name="connsiteX0" fmla="*/ 0 w 833438"/>
              <a:gd name="connsiteY0" fmla="*/ 862012 h 862012"/>
              <a:gd name="connsiteX1" fmla="*/ 728663 w 833438"/>
              <a:gd name="connsiteY1" fmla="*/ 0 h 862012"/>
              <a:gd name="connsiteX2" fmla="*/ 833438 w 833438"/>
              <a:gd name="connsiteY2" fmla="*/ 0 h 8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38" h="862012">
                <a:moveTo>
                  <a:pt x="0" y="862012"/>
                </a:moveTo>
                <a:lnTo>
                  <a:pt x="728663" y="0"/>
                </a:lnTo>
                <a:lnTo>
                  <a:pt x="83343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943475" y="3035300"/>
            <a:ext cx="238125" cy="152400"/>
          </a:xfrm>
          <a:custGeom>
            <a:avLst/>
            <a:gdLst>
              <a:gd name="connsiteX0" fmla="*/ 0 w 238125"/>
              <a:gd name="connsiteY0" fmla="*/ 146050 h 152400"/>
              <a:gd name="connsiteX1" fmla="*/ 0 w 238125"/>
              <a:gd name="connsiteY1" fmla="*/ 0 h 152400"/>
              <a:gd name="connsiteX2" fmla="*/ 238125 w 238125"/>
              <a:gd name="connsiteY2" fmla="*/ 0 h 152400"/>
              <a:gd name="connsiteX3" fmla="*/ 238125 w 238125"/>
              <a:gd name="connsiteY3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152400">
                <a:moveTo>
                  <a:pt x="0" y="146050"/>
                </a:moveTo>
                <a:lnTo>
                  <a:pt x="0" y="0"/>
                </a:lnTo>
                <a:lnTo>
                  <a:pt x="238125" y="0"/>
                </a:lnTo>
                <a:lnTo>
                  <a:pt x="238125" y="1524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6075" y="3825875"/>
            <a:ext cx="714375" cy="600075"/>
          </a:xfrm>
          <a:custGeom>
            <a:avLst/>
            <a:gdLst>
              <a:gd name="connsiteX0" fmla="*/ 0 w 714375"/>
              <a:gd name="connsiteY0" fmla="*/ 0 h 600075"/>
              <a:gd name="connsiteX1" fmla="*/ 546100 w 714375"/>
              <a:gd name="connsiteY1" fmla="*/ 600075 h 600075"/>
              <a:gd name="connsiteX2" fmla="*/ 714375 w 714375"/>
              <a:gd name="connsiteY2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75" h="600075">
                <a:moveTo>
                  <a:pt x="0" y="0"/>
                </a:moveTo>
                <a:lnTo>
                  <a:pt x="546100" y="600075"/>
                </a:lnTo>
                <a:lnTo>
                  <a:pt x="714375" y="6000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924425" y="4518025"/>
            <a:ext cx="0" cy="1079500"/>
          </a:xfrm>
          <a:custGeom>
            <a:avLst/>
            <a:gdLst>
              <a:gd name="connsiteX0" fmla="*/ 0 w 0"/>
              <a:gd name="connsiteY0" fmla="*/ 0 h 1079500"/>
              <a:gd name="connsiteX1" fmla="*/ 0 w 0"/>
              <a:gd name="connsiteY1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9500">
                <a:moveTo>
                  <a:pt x="0" y="0"/>
                </a:moveTo>
                <a:lnTo>
                  <a:pt x="0" y="10795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832100" y="4724400"/>
            <a:ext cx="0" cy="857250"/>
          </a:xfrm>
          <a:custGeom>
            <a:avLst/>
            <a:gdLst>
              <a:gd name="connsiteX0" fmla="*/ 0 w 0"/>
              <a:gd name="connsiteY0" fmla="*/ 0 h 857250"/>
              <a:gd name="connsiteX1" fmla="*/ 0 w 0"/>
              <a:gd name="connsiteY1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006600" y="4346575"/>
            <a:ext cx="0" cy="876300"/>
          </a:xfrm>
          <a:custGeom>
            <a:avLst/>
            <a:gdLst>
              <a:gd name="connsiteX0" fmla="*/ 0 w 0"/>
              <a:gd name="connsiteY0" fmla="*/ 0 h 876300"/>
              <a:gd name="connsiteX1" fmla="*/ 0 w 0"/>
              <a:gd name="connsiteY1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673225" y="1641475"/>
            <a:ext cx="0" cy="1012825"/>
          </a:xfrm>
          <a:custGeom>
            <a:avLst/>
            <a:gdLst>
              <a:gd name="connsiteX0" fmla="*/ 0 w 0"/>
              <a:gd name="connsiteY0" fmla="*/ 0 h 1012825"/>
              <a:gd name="connsiteX1" fmla="*/ 0 w 0"/>
              <a:gd name="connsiteY1" fmla="*/ 1012825 h 10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12825">
                <a:moveTo>
                  <a:pt x="0" y="0"/>
                </a:moveTo>
                <a:lnTo>
                  <a:pt x="0" y="10128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9560" y="168664"/>
            <a:ext cx="371691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Atmospheric pressure (</a:t>
            </a:r>
            <a:r>
              <a:rPr lang="en-US" sz="1800" i="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</a:t>
            </a:r>
            <a:r>
              <a:rPr lang="en-US" sz="1800" baseline="-350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atm</a:t>
            </a: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 mm Hg (760 mm Hg)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5119" y="1067042"/>
            <a:ext cx="11464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Thoracic</a:t>
            </a:r>
          </a:p>
          <a:p>
            <a:pPr algn="ctr"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7628" y="1133098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Visceral pleura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14932" y="153100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Pleural cavity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7452" y="1991445"/>
            <a:ext cx="22311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Transpulmonary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pressure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 mm Hg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(the difference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between 0 mm Hg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US" sz="180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 mm Hg)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79633" y="4231947"/>
            <a:ext cx="1872051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Intrapleural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pressure (</a:t>
            </a:r>
            <a:r>
              <a:rPr lang="en-US" sz="1800" i="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</a:t>
            </a:r>
            <a:r>
              <a:rPr lang="en-US" sz="1800" baseline="-350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ip</a:t>
            </a: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 mm Hg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(756 mm Hg)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08154" y="5529257"/>
            <a:ext cx="2127890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Intrapulmonary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pressure (</a:t>
            </a:r>
            <a:r>
              <a:rPr lang="en-US" sz="1800" i="1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</a:t>
            </a:r>
            <a:r>
              <a:rPr lang="en-US" sz="1800" baseline="-35000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pul</a:t>
            </a: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 mm Hg</a:t>
            </a:r>
          </a:p>
          <a:p>
            <a:pPr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(760 mm Hg)</a:t>
            </a:r>
            <a:endParaRPr lang="en-US" sz="18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3524" y="3507626"/>
            <a:ext cx="50366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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67972" y="4229530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1800" y="5534027"/>
            <a:ext cx="139012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Diaphragm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2168" y="5161392"/>
            <a:ext cx="74892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6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HAP10_Lectures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rieb_HAP10_Lectures" id="{271F8D44-A379-4057-B63A-CB60B61842BB}" vid="{5D03CDE0-C744-4EEE-8549-7A9FAAEAC2A4}"/>
    </a:ext>
  </a:extLst>
</a:theme>
</file>

<file path=ppt/theme/theme10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rgbClr val="0092C8"/>
          </a:solidFill>
          <a:headEnd type="none" w="sm" len="med"/>
          <a:tailEnd type="triangl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HD:Users:premedia:Desktop:srini:ch_10_lecture_presentation_a.pot</Template>
  <TotalTime>6594</TotalTime>
  <Words>4157</Words>
  <Application>Microsoft Office PowerPoint</Application>
  <PresentationFormat>On-screen Show (4:3)</PresentationFormat>
  <Paragraphs>906</Paragraphs>
  <Slides>57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57</vt:i4>
      </vt:variant>
    </vt:vector>
  </HeadingPairs>
  <TitlesOfParts>
    <vt:vector size="81" baseType="lpstr">
      <vt:lpstr>ＭＳ Ｐゴシック</vt:lpstr>
      <vt:lpstr>ＭＳ Ｐゴシック</vt:lpstr>
      <vt:lpstr>Arial</vt:lpstr>
      <vt:lpstr>Arial Black</vt:lpstr>
      <vt:lpstr>Calibri</vt:lpstr>
      <vt:lpstr>Mathematical Pi LT Std Regular</vt:lpstr>
      <vt:lpstr>Symbol</vt:lpstr>
      <vt:lpstr>Times</vt:lpstr>
      <vt:lpstr>Times New Roman</vt:lpstr>
      <vt:lpstr>Wingdings</vt:lpstr>
      <vt:lpstr>Marieb_HAP10_Lectures</vt:lpstr>
      <vt:lpstr>Office Theme</vt:lpstr>
      <vt:lpstr>1_Office Theme</vt:lpstr>
      <vt:lpstr>6_Office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18_Office Theme</vt:lpstr>
      <vt:lpstr>19_Office Theme</vt:lpstr>
      <vt:lpstr>20_Office Theme</vt:lpstr>
      <vt:lpstr>21_Office Theme</vt:lpstr>
      <vt:lpstr>PowerPoint Presentation</vt:lpstr>
      <vt:lpstr>Part 2 – Respiratory Physiology</vt:lpstr>
      <vt:lpstr>PowerPoint Presentation</vt:lpstr>
      <vt:lpstr>Pressure Relationships in the Thoracic Cavity</vt:lpstr>
      <vt:lpstr>Pressure Relationships in the Thoracic Cavity (cont.)</vt:lpstr>
      <vt:lpstr>Pressure Relationships in the Thoracic Cavity </vt:lpstr>
      <vt:lpstr>Pressure Relationships in the Thoracic Cavity (cont.)</vt:lpstr>
      <vt:lpstr>Pressure Relationships in the Thoracic Cavity (cont.)</vt:lpstr>
      <vt:lpstr>Figure 22.13 Intrapulmonary and intrapleural pressure relationships.</vt:lpstr>
      <vt:lpstr>Figure 22.14 Pneumothorax.</vt:lpstr>
      <vt:lpstr>Pulmonary Ventilation</vt:lpstr>
      <vt:lpstr>Pulmonary Ventilation (cont.)</vt:lpstr>
      <vt:lpstr>Pulmonary Ventilation (cont.)</vt:lpstr>
      <vt:lpstr>Pulmonary Ventilation (cont.)</vt:lpstr>
      <vt:lpstr>Pulmonary Ventilation (cont.)</vt:lpstr>
      <vt:lpstr>Figure 22.15 Changes in thoracic volume and sequence of events during inspiration and expiration.</vt:lpstr>
      <vt:lpstr>Pulmonary Ventilation (cont.)</vt:lpstr>
      <vt:lpstr>Figure 22.15 Changes in thoracic volume and sequence of events during inspiration and expiration.</vt:lpstr>
      <vt:lpstr>Figure 22.16 Changes in intrapulmonary and intrapleural pressures during inspiration and expiration.</vt:lpstr>
      <vt:lpstr>Pulmonary Ventilation (cont.)</vt:lpstr>
      <vt:lpstr>Physical Factors Influencing Pulmonary Ventilation</vt:lpstr>
      <vt:lpstr>Physical Factors Influencing Pulmonary Ventilation</vt:lpstr>
      <vt:lpstr>Physical Factors Influencing Pulmonary Ventilation (cont.)</vt:lpstr>
      <vt:lpstr>Figure 22.17 Resistance in respiratory passageways.</vt:lpstr>
      <vt:lpstr>Physical Factors Influencing Pulmonary Ventilation (cont.)</vt:lpstr>
      <vt:lpstr>Physical Factors Influencing Pulmonary Ventilation (cont.)</vt:lpstr>
      <vt:lpstr>Physical Factors Influencing Pulmonary Ventilation (cont.)</vt:lpstr>
      <vt:lpstr>Physical Factors Influencing Pulmonary Ventilation (cont.)</vt:lpstr>
      <vt:lpstr>22.5  Assessing Ventilation</vt:lpstr>
      <vt:lpstr>Respiratory Volumes (cont.)</vt:lpstr>
      <vt:lpstr>Respiratory Volumes (cont.)</vt:lpstr>
      <vt:lpstr>Respiratory Capacities</vt:lpstr>
      <vt:lpstr>Figure 22.18a Respiratory volumes and capacities.</vt:lpstr>
      <vt:lpstr>Figure 22.18b Respiratory volumes and capacities.</vt:lpstr>
      <vt:lpstr>Dead Space</vt:lpstr>
      <vt:lpstr>Pulmonary Function Tests</vt:lpstr>
      <vt:lpstr>Pulmonary Function Tests (cont.)</vt:lpstr>
      <vt:lpstr>Alveolar Ventilation</vt:lpstr>
      <vt:lpstr>Alveolar Ventilation (cont.)</vt:lpstr>
      <vt:lpstr>Table 22.3 Effects of Breathing Rate and Depth on Alveolar Ventilation of Three Hypothetical Patients</vt:lpstr>
      <vt:lpstr>22.6  Gas Exchange </vt:lpstr>
      <vt:lpstr>Basic Properties of Gases</vt:lpstr>
      <vt:lpstr>Basic Properties of Gases (cont.)</vt:lpstr>
      <vt:lpstr>Table 22.3 Effects of Breathing Rate and Depth on Alveolar Ventilation of Three Hypothetical Patients</vt:lpstr>
      <vt:lpstr>Basic Properties of Gases (cont.)</vt:lpstr>
      <vt:lpstr>Composition of Alveolar Gas</vt:lpstr>
      <vt:lpstr>External Respiration</vt:lpstr>
      <vt:lpstr>External Respiration (cont.)</vt:lpstr>
      <vt:lpstr>External Respiration</vt:lpstr>
      <vt:lpstr>Figure 22.19 Partial pressure gradients promoting gas movements in the body.</vt:lpstr>
      <vt:lpstr>Figure 22.20 Oxygenation of blood in the pulmonary capillaries at rest.</vt:lpstr>
      <vt:lpstr>External Respiration (cont.)</vt:lpstr>
      <vt:lpstr>External Respiration (cont.)</vt:lpstr>
      <vt:lpstr>External Respiration (cont.)</vt:lpstr>
      <vt:lpstr>External Respiration (cont.)</vt:lpstr>
      <vt:lpstr>Figure 22.21 Ventilation-perfusion coupling.</vt:lpstr>
      <vt:lpstr>Internal Respiration</vt:lpstr>
    </vt:vector>
  </TitlesOfParts>
  <Company>뿿_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</dc:title>
  <dc:creator>R U</dc:creator>
  <cp:lastModifiedBy>David A Esparza</cp:lastModifiedBy>
  <cp:revision>206</cp:revision>
  <cp:lastPrinted>2012-01-30T19:56:17Z</cp:lastPrinted>
  <dcterms:created xsi:type="dcterms:W3CDTF">2011-12-04T23:13:22Z</dcterms:created>
  <dcterms:modified xsi:type="dcterms:W3CDTF">2015-10-17T05:57:30Z</dcterms:modified>
</cp:coreProperties>
</file>