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theme/theme13.xml" ContentType="application/vnd.openxmlformats-officedocument.theme+xml"/>
  <Override PartName="/ppt/slideLayouts/slideLayout39.xml" ContentType="application/vnd.openxmlformats-officedocument.presentationml.slideLayout+xml"/>
  <Override PartName="/ppt/theme/theme14.xml" ContentType="application/vnd.openxmlformats-officedocument.theme+xml"/>
  <Override PartName="/ppt/slideLayouts/slideLayout40.xml" ContentType="application/vnd.openxmlformats-officedocument.presentationml.slideLayout+xml"/>
  <Override PartName="/ppt/theme/theme15.xml" ContentType="application/vnd.openxmlformats-officedocument.theme+xml"/>
  <Override PartName="/ppt/slideLayouts/slideLayout41.xml" ContentType="application/vnd.openxmlformats-officedocument.presentationml.slideLayout+xml"/>
  <Override PartName="/ppt/theme/theme16.xml" ContentType="application/vnd.openxmlformats-officedocument.theme+xml"/>
  <Override PartName="/ppt/slideLayouts/slideLayout42.xml" ContentType="application/vnd.openxmlformats-officedocument.presentationml.slideLayout+xml"/>
  <Override PartName="/ppt/theme/theme17.xml" ContentType="application/vnd.openxmlformats-officedocument.theme+xml"/>
  <Override PartName="/ppt/slideLayouts/slideLayout43.xml" ContentType="application/vnd.openxmlformats-officedocument.presentationml.slideLayout+xml"/>
  <Override PartName="/ppt/theme/theme18.xml" ContentType="application/vnd.openxmlformats-officedocument.theme+xml"/>
  <Override PartName="/ppt/slideLayouts/slideLayout44.xml" ContentType="application/vnd.openxmlformats-officedocument.presentationml.slideLayout+xml"/>
  <Override PartName="/ppt/theme/theme19.xml" ContentType="application/vnd.openxmlformats-officedocument.theme+xml"/>
  <Override PartName="/ppt/slideLayouts/slideLayout45.xml" ContentType="application/vnd.openxmlformats-officedocument.presentationml.slideLayout+xml"/>
  <Override PartName="/ppt/theme/theme20.xml" ContentType="application/vnd.openxmlformats-officedocument.theme+xml"/>
  <Override PartName="/ppt/slideLayouts/slideLayout46.xml" ContentType="application/vnd.openxmlformats-officedocument.presentationml.slideLayout+xml"/>
  <Override PartName="/ppt/theme/theme21.xml" ContentType="application/vnd.openxmlformats-officedocument.theme+xml"/>
  <Override PartName="/ppt/slideLayouts/slideLayout47.xml" ContentType="application/vnd.openxmlformats-officedocument.presentationml.slideLayout+xml"/>
  <Override PartName="/ppt/theme/theme22.xml" ContentType="application/vnd.openxmlformats-officedocument.theme+xml"/>
  <Override PartName="/ppt/slideLayouts/slideLayout48.xml" ContentType="application/vnd.openxmlformats-officedocument.presentationml.slideLayout+xml"/>
  <Override PartName="/ppt/theme/theme23.xml" ContentType="application/vnd.openxmlformats-officedocument.theme+xml"/>
  <Override PartName="/ppt/slideLayouts/slideLayout49.xml" ContentType="application/vnd.openxmlformats-officedocument.presentationml.slideLayout+xml"/>
  <Override PartName="/ppt/theme/theme24.xml" ContentType="application/vnd.openxmlformats-officedocument.theme+xml"/>
  <Override PartName="/ppt/slideLayouts/slideLayout50.xml" ContentType="application/vnd.openxmlformats-officedocument.presentationml.slideLayout+xml"/>
  <Override PartName="/ppt/theme/theme25.xml" ContentType="application/vnd.openxmlformats-officedocument.theme+xml"/>
  <Override PartName="/ppt/slideLayouts/slideLayout51.xml" ContentType="application/vnd.openxmlformats-officedocument.presentationml.slideLayout+xml"/>
  <Override PartName="/ppt/theme/theme26.xml" ContentType="application/vnd.openxmlformats-officedocument.theme+xml"/>
  <Override PartName="/ppt/slideLayouts/slideLayout52.xml" ContentType="application/vnd.openxmlformats-officedocument.presentationml.slideLayout+xml"/>
  <Override PartName="/ppt/theme/theme27.xml" ContentType="application/vnd.openxmlformats-officedocument.theme+xml"/>
  <Override PartName="/ppt/slideLayouts/slideLayout53.xml" ContentType="application/vnd.openxmlformats-officedocument.presentationml.slideLayout+xml"/>
  <Override PartName="/ppt/theme/theme28.xml" ContentType="application/vnd.openxmlformats-officedocument.theme+xml"/>
  <Override PartName="/ppt/slideLayouts/slideLayout54.xml" ContentType="application/vnd.openxmlformats-officedocument.presentationml.slideLayout+xml"/>
  <Override PartName="/ppt/theme/theme29.xml" ContentType="application/vnd.openxmlformats-officedocument.theme+xml"/>
  <Override PartName="/ppt/slideLayouts/slideLayout55.xml" ContentType="application/vnd.openxmlformats-officedocument.presentationml.slideLayout+xml"/>
  <Override PartName="/ppt/theme/theme30.xml" ContentType="application/vnd.openxmlformats-officedocument.theme+xml"/>
  <Override PartName="/ppt/slideLayouts/slideLayout56.xml" ContentType="application/vnd.openxmlformats-officedocument.presentationml.slideLayout+xml"/>
  <Override PartName="/ppt/theme/theme31.xml" ContentType="application/vnd.openxmlformats-officedocument.theme+xml"/>
  <Override PartName="/ppt/slideLayouts/slideLayout57.xml" ContentType="application/vnd.openxmlformats-officedocument.presentationml.slideLayout+xml"/>
  <Override PartName="/ppt/theme/theme32.xml" ContentType="application/vnd.openxmlformats-officedocument.theme+xml"/>
  <Override PartName="/ppt/slideLayouts/slideLayout58.xml" ContentType="application/vnd.openxmlformats-officedocument.presentationml.slideLayout+xml"/>
  <Override PartName="/ppt/theme/theme33.xml" ContentType="application/vnd.openxmlformats-officedocument.theme+xml"/>
  <Override PartName="/ppt/slideLayouts/slideLayout59.xml" ContentType="application/vnd.openxmlformats-officedocument.presentationml.slideLayout+xml"/>
  <Override PartName="/ppt/theme/theme3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1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9" r:id="rId1"/>
    <p:sldMasterId id="2147483853" r:id="rId2"/>
    <p:sldMasterId id="2147483868" r:id="rId3"/>
    <p:sldMasterId id="2147483870" r:id="rId4"/>
    <p:sldMasterId id="2147483872" r:id="rId5"/>
    <p:sldMasterId id="2147483874" r:id="rId6"/>
    <p:sldMasterId id="2147483876" r:id="rId7"/>
    <p:sldMasterId id="2147483878" r:id="rId8"/>
    <p:sldMasterId id="2147483880" r:id="rId9"/>
    <p:sldMasterId id="2147483882" r:id="rId10"/>
    <p:sldMasterId id="2147483884" r:id="rId11"/>
    <p:sldMasterId id="2147483886" r:id="rId12"/>
    <p:sldMasterId id="2147483888" r:id="rId13"/>
    <p:sldMasterId id="2147483890" r:id="rId14"/>
    <p:sldMasterId id="2147483892" r:id="rId15"/>
    <p:sldMasterId id="2147483894" r:id="rId16"/>
    <p:sldMasterId id="2147483896" r:id="rId17"/>
    <p:sldMasterId id="2147483898" r:id="rId18"/>
    <p:sldMasterId id="2147483900" r:id="rId19"/>
    <p:sldMasterId id="2147483902" r:id="rId20"/>
    <p:sldMasterId id="2147483904" r:id="rId21"/>
    <p:sldMasterId id="2147483906" r:id="rId22"/>
    <p:sldMasterId id="2147483908" r:id="rId23"/>
    <p:sldMasterId id="2147483910" r:id="rId24"/>
    <p:sldMasterId id="2147483912" r:id="rId25"/>
    <p:sldMasterId id="2147483914" r:id="rId26"/>
    <p:sldMasterId id="2147483916" r:id="rId27"/>
    <p:sldMasterId id="2147483918" r:id="rId28"/>
    <p:sldMasterId id="2147483920" r:id="rId29"/>
    <p:sldMasterId id="2147483922" r:id="rId30"/>
    <p:sldMasterId id="2147483924" r:id="rId31"/>
    <p:sldMasterId id="2147483926" r:id="rId32"/>
    <p:sldMasterId id="2147483928" r:id="rId33"/>
    <p:sldMasterId id="2147483930" r:id="rId34"/>
    <p:sldMasterId id="2147483932" r:id="rId35"/>
    <p:sldMasterId id="2147483935" r:id="rId36"/>
    <p:sldMasterId id="2147483938" r:id="rId37"/>
    <p:sldMasterId id="2147484160" r:id="rId38"/>
    <p:sldMasterId id="2147484163" r:id="rId39"/>
    <p:sldMasterId id="2147484166" r:id="rId40"/>
    <p:sldMasterId id="2147484169" r:id="rId41"/>
    <p:sldMasterId id="2147484172" r:id="rId42"/>
    <p:sldMasterId id="2147484175" r:id="rId43"/>
    <p:sldMasterId id="2147484181" r:id="rId44"/>
    <p:sldMasterId id="2147484184" r:id="rId45"/>
    <p:sldMasterId id="2147484187" r:id="rId46"/>
    <p:sldMasterId id="2147484190" r:id="rId47"/>
    <p:sldMasterId id="2147484196" r:id="rId48"/>
    <p:sldMasterId id="2147484199" r:id="rId49"/>
    <p:sldMasterId id="2147484202" r:id="rId50"/>
  </p:sldMasterIdLst>
  <p:notesMasterIdLst>
    <p:notesMasterId r:id="rId116"/>
  </p:notesMasterIdLst>
  <p:handoutMasterIdLst>
    <p:handoutMasterId r:id="rId117"/>
  </p:handoutMasterIdLst>
  <p:sldIdLst>
    <p:sldId id="402" r:id="rId51"/>
    <p:sldId id="460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9" r:id="rId66"/>
    <p:sldId id="458" r:id="rId67"/>
    <p:sldId id="343" r:id="rId68"/>
    <p:sldId id="299" r:id="rId69"/>
    <p:sldId id="404" r:id="rId70"/>
    <p:sldId id="257" r:id="rId71"/>
    <p:sldId id="405" r:id="rId72"/>
    <p:sldId id="406" r:id="rId73"/>
    <p:sldId id="301" r:id="rId74"/>
    <p:sldId id="407" r:id="rId75"/>
    <p:sldId id="408" r:id="rId76"/>
    <p:sldId id="259" r:id="rId77"/>
    <p:sldId id="261" r:id="rId78"/>
    <p:sldId id="410" r:id="rId79"/>
    <p:sldId id="294" r:id="rId80"/>
    <p:sldId id="411" r:id="rId81"/>
    <p:sldId id="264" r:id="rId82"/>
    <p:sldId id="412" r:id="rId83"/>
    <p:sldId id="304" r:id="rId84"/>
    <p:sldId id="413" r:id="rId85"/>
    <p:sldId id="414" r:id="rId86"/>
    <p:sldId id="305" r:id="rId87"/>
    <p:sldId id="306" r:id="rId88"/>
    <p:sldId id="415" r:id="rId89"/>
    <p:sldId id="295" r:id="rId90"/>
    <p:sldId id="307" r:id="rId91"/>
    <p:sldId id="418" r:id="rId92"/>
    <p:sldId id="361" r:id="rId93"/>
    <p:sldId id="427" r:id="rId94"/>
    <p:sldId id="363" r:id="rId95"/>
    <p:sldId id="429" r:id="rId96"/>
    <p:sldId id="431" r:id="rId97"/>
    <p:sldId id="311" r:id="rId98"/>
    <p:sldId id="432" r:id="rId99"/>
    <p:sldId id="433" r:id="rId100"/>
    <p:sldId id="371" r:id="rId101"/>
    <p:sldId id="296" r:id="rId102"/>
    <p:sldId id="437" r:id="rId103"/>
    <p:sldId id="274" r:id="rId104"/>
    <p:sldId id="297" r:id="rId105"/>
    <p:sldId id="384" r:id="rId106"/>
    <p:sldId id="438" r:id="rId107"/>
    <p:sldId id="324" r:id="rId108"/>
    <p:sldId id="440" r:id="rId109"/>
    <p:sldId id="439" r:id="rId110"/>
    <p:sldId id="392" r:id="rId111"/>
    <p:sldId id="393" r:id="rId112"/>
    <p:sldId id="398" r:id="rId113"/>
    <p:sldId id="395" r:id="rId114"/>
    <p:sldId id="399" r:id="rId1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3" d="100"/>
          <a:sy n="103" d="100"/>
        </p:scale>
        <p:origin x="-880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0" Type="http://schemas.openxmlformats.org/officeDocument/2006/relationships/slide" Target="slides/slide10.xml"/><Relationship Id="rId61" Type="http://schemas.openxmlformats.org/officeDocument/2006/relationships/slide" Target="slides/slide11.xml"/><Relationship Id="rId62" Type="http://schemas.openxmlformats.org/officeDocument/2006/relationships/slide" Target="slides/slide12.xml"/><Relationship Id="rId63" Type="http://schemas.openxmlformats.org/officeDocument/2006/relationships/slide" Target="slides/slide13.xml"/><Relationship Id="rId64" Type="http://schemas.openxmlformats.org/officeDocument/2006/relationships/slide" Target="slides/slide14.xml"/><Relationship Id="rId65" Type="http://schemas.openxmlformats.org/officeDocument/2006/relationships/slide" Target="slides/slide15.xml"/><Relationship Id="rId66" Type="http://schemas.openxmlformats.org/officeDocument/2006/relationships/slide" Target="slides/slide16.xml"/><Relationship Id="rId67" Type="http://schemas.openxmlformats.org/officeDocument/2006/relationships/slide" Target="slides/slide17.xml"/><Relationship Id="rId68" Type="http://schemas.openxmlformats.org/officeDocument/2006/relationships/slide" Target="slides/slide18.xml"/><Relationship Id="rId69" Type="http://schemas.openxmlformats.org/officeDocument/2006/relationships/slide" Target="slides/slide19.xml"/><Relationship Id="rId120" Type="http://schemas.openxmlformats.org/officeDocument/2006/relationships/viewProps" Target="viewProps.xml"/><Relationship Id="rId121" Type="http://schemas.openxmlformats.org/officeDocument/2006/relationships/theme" Target="theme/theme1.xml"/><Relationship Id="rId122" Type="http://schemas.openxmlformats.org/officeDocument/2006/relationships/tableStyles" Target="tableStyles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90" Type="http://schemas.openxmlformats.org/officeDocument/2006/relationships/slide" Target="slides/slide40.xml"/><Relationship Id="rId91" Type="http://schemas.openxmlformats.org/officeDocument/2006/relationships/slide" Target="slides/slide41.xml"/><Relationship Id="rId92" Type="http://schemas.openxmlformats.org/officeDocument/2006/relationships/slide" Target="slides/slide42.xml"/><Relationship Id="rId93" Type="http://schemas.openxmlformats.org/officeDocument/2006/relationships/slide" Target="slides/slide43.xml"/><Relationship Id="rId94" Type="http://schemas.openxmlformats.org/officeDocument/2006/relationships/slide" Target="slides/slide44.xml"/><Relationship Id="rId95" Type="http://schemas.openxmlformats.org/officeDocument/2006/relationships/slide" Target="slides/slide45.xml"/><Relationship Id="rId96" Type="http://schemas.openxmlformats.org/officeDocument/2006/relationships/slide" Target="slides/slide46.xml"/><Relationship Id="rId101" Type="http://schemas.openxmlformats.org/officeDocument/2006/relationships/slide" Target="slides/slide51.xml"/><Relationship Id="rId102" Type="http://schemas.openxmlformats.org/officeDocument/2006/relationships/slide" Target="slides/slide52.xml"/><Relationship Id="rId103" Type="http://schemas.openxmlformats.org/officeDocument/2006/relationships/slide" Target="slides/slide53.xml"/><Relationship Id="rId104" Type="http://schemas.openxmlformats.org/officeDocument/2006/relationships/slide" Target="slides/slide54.xml"/><Relationship Id="rId105" Type="http://schemas.openxmlformats.org/officeDocument/2006/relationships/slide" Target="slides/slide55.xml"/><Relationship Id="rId106" Type="http://schemas.openxmlformats.org/officeDocument/2006/relationships/slide" Target="slides/slide56.xml"/><Relationship Id="rId107" Type="http://schemas.openxmlformats.org/officeDocument/2006/relationships/slide" Target="slides/slide57.xml"/><Relationship Id="rId108" Type="http://schemas.openxmlformats.org/officeDocument/2006/relationships/slide" Target="slides/slide58.xml"/><Relationship Id="rId109" Type="http://schemas.openxmlformats.org/officeDocument/2006/relationships/slide" Target="slides/slide59.xml"/><Relationship Id="rId97" Type="http://schemas.openxmlformats.org/officeDocument/2006/relationships/slide" Target="slides/slide47.xml"/><Relationship Id="rId98" Type="http://schemas.openxmlformats.org/officeDocument/2006/relationships/slide" Target="slides/slide48.xml"/><Relationship Id="rId99" Type="http://schemas.openxmlformats.org/officeDocument/2006/relationships/slide" Target="slides/slide49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00" Type="http://schemas.openxmlformats.org/officeDocument/2006/relationships/slide" Target="slides/slide50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70" Type="http://schemas.openxmlformats.org/officeDocument/2006/relationships/slide" Target="slides/slide20.xml"/><Relationship Id="rId71" Type="http://schemas.openxmlformats.org/officeDocument/2006/relationships/slide" Target="slides/slide21.xml"/><Relationship Id="rId72" Type="http://schemas.openxmlformats.org/officeDocument/2006/relationships/slide" Target="slides/slide22.xml"/><Relationship Id="rId73" Type="http://schemas.openxmlformats.org/officeDocument/2006/relationships/slide" Target="slides/slide23.xml"/><Relationship Id="rId74" Type="http://schemas.openxmlformats.org/officeDocument/2006/relationships/slide" Target="slides/slide24.xml"/><Relationship Id="rId75" Type="http://schemas.openxmlformats.org/officeDocument/2006/relationships/slide" Target="slides/slide25.xml"/><Relationship Id="rId76" Type="http://schemas.openxmlformats.org/officeDocument/2006/relationships/slide" Target="slides/slide26.xml"/><Relationship Id="rId77" Type="http://schemas.openxmlformats.org/officeDocument/2006/relationships/slide" Target="slides/slide27.xml"/><Relationship Id="rId78" Type="http://schemas.openxmlformats.org/officeDocument/2006/relationships/slide" Target="slides/slide28.xml"/><Relationship Id="rId79" Type="http://schemas.openxmlformats.org/officeDocument/2006/relationships/slide" Target="slides/slide29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Master" Target="slideMasters/slideMaster50.xml"/><Relationship Id="rId51" Type="http://schemas.openxmlformats.org/officeDocument/2006/relationships/slide" Target="slides/slide1.xml"/><Relationship Id="rId52" Type="http://schemas.openxmlformats.org/officeDocument/2006/relationships/slide" Target="slides/slide2.xml"/><Relationship Id="rId53" Type="http://schemas.openxmlformats.org/officeDocument/2006/relationships/slide" Target="slides/slide3.xml"/><Relationship Id="rId54" Type="http://schemas.openxmlformats.org/officeDocument/2006/relationships/slide" Target="slides/slide4.xml"/><Relationship Id="rId55" Type="http://schemas.openxmlformats.org/officeDocument/2006/relationships/slide" Target="slides/slide5.xml"/><Relationship Id="rId56" Type="http://schemas.openxmlformats.org/officeDocument/2006/relationships/slide" Target="slides/slide6.xml"/><Relationship Id="rId57" Type="http://schemas.openxmlformats.org/officeDocument/2006/relationships/slide" Target="slides/slide7.xml"/><Relationship Id="rId58" Type="http://schemas.openxmlformats.org/officeDocument/2006/relationships/slide" Target="slides/slide8.xml"/><Relationship Id="rId59" Type="http://schemas.openxmlformats.org/officeDocument/2006/relationships/slide" Target="slides/slide9.xml"/><Relationship Id="rId110" Type="http://schemas.openxmlformats.org/officeDocument/2006/relationships/slide" Target="slides/slide60.xml"/><Relationship Id="rId111" Type="http://schemas.openxmlformats.org/officeDocument/2006/relationships/slide" Target="slides/slide61.xml"/><Relationship Id="rId112" Type="http://schemas.openxmlformats.org/officeDocument/2006/relationships/slide" Target="slides/slide62.xml"/><Relationship Id="rId113" Type="http://schemas.openxmlformats.org/officeDocument/2006/relationships/slide" Target="slides/slide63.xml"/><Relationship Id="rId114" Type="http://schemas.openxmlformats.org/officeDocument/2006/relationships/slide" Target="slides/slide64.xml"/><Relationship Id="rId115" Type="http://schemas.openxmlformats.org/officeDocument/2006/relationships/slide" Target="slides/slide65.xml"/><Relationship Id="rId116" Type="http://schemas.openxmlformats.org/officeDocument/2006/relationships/notesMaster" Target="notesMasters/notesMaster1.xml"/><Relationship Id="rId117" Type="http://schemas.openxmlformats.org/officeDocument/2006/relationships/handoutMaster" Target="handoutMasters/handoutMaster1.xml"/><Relationship Id="rId118" Type="http://schemas.openxmlformats.org/officeDocument/2006/relationships/printerSettings" Target="printerSettings/printerSettings1.bin"/><Relationship Id="rId119" Type="http://schemas.openxmlformats.org/officeDocument/2006/relationships/presProps" Target="presProps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slide" Target="slides/slide30.xml"/><Relationship Id="rId81" Type="http://schemas.openxmlformats.org/officeDocument/2006/relationships/slide" Target="slides/slide31.xml"/><Relationship Id="rId82" Type="http://schemas.openxmlformats.org/officeDocument/2006/relationships/slide" Target="slides/slide32.xml"/><Relationship Id="rId83" Type="http://schemas.openxmlformats.org/officeDocument/2006/relationships/slide" Target="slides/slide33.xml"/><Relationship Id="rId84" Type="http://schemas.openxmlformats.org/officeDocument/2006/relationships/slide" Target="slides/slide34.xml"/><Relationship Id="rId85" Type="http://schemas.openxmlformats.org/officeDocument/2006/relationships/slide" Target="slides/slide35.xml"/><Relationship Id="rId86" Type="http://schemas.openxmlformats.org/officeDocument/2006/relationships/slide" Target="slides/slide36.xml"/><Relationship Id="rId87" Type="http://schemas.openxmlformats.org/officeDocument/2006/relationships/slide" Target="slides/slide37.xml"/><Relationship Id="rId88" Type="http://schemas.openxmlformats.org/officeDocument/2006/relationships/slide" Target="slides/slide38.xml"/><Relationship Id="rId89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29DBB3-6BD6-C245-B15A-F61D154FE602}" type="datetimeFigureOut">
              <a:rPr lang="en-US"/>
              <a:pPr>
                <a:defRPr/>
              </a:pPr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842AB1-07EF-6C40-876F-67A86E912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5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CABC82-8E11-534B-BC06-964CF85CC5FE}" type="datetimeFigureOut">
              <a:rPr lang="en-US"/>
              <a:pPr>
                <a:defRPr/>
              </a:pPr>
              <a:t>9/11/15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-105" charset="0"/>
                <a:ea typeface="ＭＳ Ｐゴシック" pitchFamily="-10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F47A02-DF5D-1643-B3DB-5B85E653F0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1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21CB2698-AA0A-0348-B7D3-DF327106A4F2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1394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D3562932-8122-FF4E-A896-AAA69AEE3D40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84859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8FF88DA1-F4A9-F246-8147-961AE4978745}" type="slidenum">
              <a:rPr lang="en-US" sz="1200"/>
              <a:pPr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852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A3EB05A1-D1E3-774A-B933-79A8CAE16B4C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26747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06216FEC-F8AE-714F-B3E7-45A4B216D444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866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A4FA6636-A73D-D44A-8742-9F9FE95DC2D8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36799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3C3CE4CD-0568-E44B-AF11-D84D2D4125F2}" type="slidenum">
              <a:rPr lang="en-US" sz="1200"/>
              <a:pPr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87482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0A3976B1-7C54-8547-A760-4AE2A5D4E295}" type="slidenum">
              <a:rPr lang="en-US" sz="1200"/>
              <a:pPr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95984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B7868582-5C79-AB4A-9E8A-97F48E7B9415}" type="slidenum">
              <a:rPr lang="en-US" sz="1200"/>
              <a:pPr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29864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E62DEDB-1E38-9049-A3FD-31D09A399062}" type="slidenum">
              <a:rPr lang="en-US" sz="1200"/>
              <a:pPr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92174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2758694-3C20-9743-83C8-9C221EBDA28B}" type="slidenum">
              <a:rPr lang="en-US" sz="1200"/>
              <a:pPr/>
              <a:t>48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3812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45736AB0-BC8D-0744-82C0-5DDECDF9B4F9}" type="slidenum">
              <a:rPr lang="en-US" sz="1200">
                <a:solidFill>
                  <a:srgbClr val="000000"/>
                </a:solidFill>
                <a:latin typeface="Calibri" charset="0"/>
              </a:rPr>
              <a:pPr/>
              <a:t>20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AFB99871-74BA-8A47-A2E5-20D1637DEF58}" type="slidenum">
              <a:rPr lang="en-US" sz="1200"/>
              <a:pPr/>
              <a:t>52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97022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D112E47D-539A-6745-B56E-2D47CE8D87FD}" type="slidenum">
              <a:rPr lang="en-US" sz="1200"/>
              <a:pPr/>
              <a:t>54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533512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515ADC22-E298-3A4A-A9E0-64A6E6B89465}" type="slidenum">
              <a:rPr lang="en-US" sz="1200"/>
              <a:pPr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3498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F9302E60-F9FF-5B45-AF0E-7F788815144E}" type="slidenum">
              <a:rPr lang="en-US" sz="1200"/>
              <a:pPr/>
              <a:t>58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62057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13482-9845-4980-9FEF-3E7C3D6B17A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32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F1A6984-A12B-D64B-8CF9-9EE131AB355F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19194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6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A5B1EA1D-4F22-2E42-8C57-4AD1C6606336}" type="slidenum">
              <a:rPr lang="en-US" sz="1200"/>
              <a:pPr/>
              <a:t>62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835507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0CB2857-B172-0D4C-AF29-4804924CD0EF}" type="slidenum">
              <a:rPr lang="en-US" sz="1200"/>
              <a:pPr/>
              <a:t>64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323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E434E6FE-6EC6-A74E-9199-88EC9D928B06}" type="slidenum">
              <a:rPr lang="en-US" sz="1200">
                <a:solidFill>
                  <a:srgbClr val="000000"/>
                </a:solidFill>
                <a:latin typeface="Calibri" charset="0"/>
              </a:rPr>
              <a:pPr/>
              <a:t>22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7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1F6FDCB2-FDC5-0F40-A28A-FF50E53744C5}" type="slidenum">
              <a:rPr lang="en-US" sz="1200">
                <a:solidFill>
                  <a:srgbClr val="000000"/>
                </a:solidFill>
                <a:latin typeface="Calibri" charset="0"/>
              </a:rPr>
              <a:pPr/>
              <a:t>23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06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311FBBF7-3374-8A46-A430-E14CE68657AA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7607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A9D3C57B-6E90-3149-A154-0100E2E396B0}" type="slidenum">
              <a:rPr lang="en-US" sz="1200">
                <a:solidFill>
                  <a:srgbClr val="000000"/>
                </a:solidFill>
                <a:latin typeface="Calibri" charset="0"/>
              </a:rPr>
              <a:pPr/>
              <a:t>25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0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16B23868-46D5-6047-B02E-42A18A2993DC}" type="slidenum">
              <a:rPr lang="en-US" sz="1200">
                <a:solidFill>
                  <a:srgbClr val="000000"/>
                </a:solidFill>
                <a:latin typeface="Calibri" charset="0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7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8983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53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92D05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15222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410200" y="304800"/>
            <a:ext cx="3581400" cy="1631950"/>
          </a:xfrm>
          <a:prstGeom prst="rect">
            <a:avLst/>
          </a:prstGeom>
          <a:solidFill>
            <a:srgbClr val="5FA7D3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>Powerpoint Lecture Slides</a:t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Prepared by 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Karen Dunbar Kareiva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Ivy Tech Community College</a:t>
            </a: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endParaRPr lang="en-US" sz="2000" b="1" dirty="0" smtClean="0">
              <a:solidFill>
                <a:srgbClr val="854F4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0292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buNone/>
              <a:defRPr sz="4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HAP 10 cover photo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133600"/>
            <a:ext cx="3581400" cy="438626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634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9367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 rotWithShape="0">
          <a:gsLst>
            <a:gs pos="0">
              <a:srgbClr val="EED390"/>
            </a:gs>
            <a:gs pos="17000">
              <a:srgbClr val="EED390"/>
            </a:gs>
            <a:gs pos="100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charset="0"/>
              <a:buChar char="§"/>
            </a:pPr>
            <a:endParaRPr lang="en-US">
              <a:latin typeface="Times New Roman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51500" y="5581650"/>
            <a:ext cx="3402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smtClean="0">
                <a:solidFill>
                  <a:srgbClr val="CD6A47"/>
                </a:solidFill>
                <a:latin typeface="Arial" charset="0"/>
              </a:rPr>
              <a:t>PowerPoint</a:t>
            </a:r>
            <a:r>
              <a:rPr lang="en-US" sz="1800" baseline="30000" smtClean="0">
                <a:solidFill>
                  <a:srgbClr val="CD6A47"/>
                </a:solidFill>
                <a:latin typeface="Arial" charset="0"/>
              </a:rPr>
              <a:t>®</a:t>
            </a:r>
            <a:r>
              <a:rPr lang="en-US" sz="1800" smtClean="0">
                <a:solidFill>
                  <a:srgbClr val="CD6A47"/>
                </a:solidFill>
                <a:latin typeface="Arial" charset="0"/>
              </a:rPr>
              <a:t> Lecture Slides</a:t>
            </a:r>
          </a:p>
          <a:p>
            <a:pPr algn="ctr">
              <a:defRPr/>
            </a:pPr>
            <a:r>
              <a:rPr lang="en-US" sz="1800" smtClean="0">
                <a:solidFill>
                  <a:srgbClr val="CD6A47"/>
                </a:solidFill>
                <a:latin typeface="Arial" charset="0"/>
              </a:rPr>
              <a:t>prepared by</a:t>
            </a:r>
          </a:p>
          <a:p>
            <a:pPr algn="ctr">
              <a:defRPr/>
            </a:pPr>
            <a:r>
              <a:rPr lang="en-US" sz="1800" smtClean="0">
                <a:solidFill>
                  <a:srgbClr val="CD6A47"/>
                </a:solidFill>
                <a:latin typeface="Arial" charset="0"/>
              </a:rPr>
              <a:t>Karen Dunbar Kareiva</a:t>
            </a:r>
          </a:p>
          <a:p>
            <a:pPr algn="ctr">
              <a:defRPr/>
            </a:pPr>
            <a:r>
              <a:rPr lang="en-US" sz="1800" smtClean="0">
                <a:solidFill>
                  <a:srgbClr val="CD6A47"/>
                </a:solidFill>
                <a:latin typeface="Arial" charset="0"/>
              </a:rPr>
              <a:t>Ivy Tech Community College</a:t>
            </a:r>
          </a:p>
        </p:txBody>
      </p:sp>
      <p:pic>
        <p:nvPicPr>
          <p:cNvPr id="4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/>
                </a:solidFill>
                <a:latin typeface="Arial" charset="0"/>
              </a:rPr>
              <a:t>© Annie Leibovitz/Contact Press Images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5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81600" y="1219200"/>
            <a:ext cx="3886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</a:rPr>
              <a:t>Chapter 18   Part A</a:t>
            </a:r>
          </a:p>
          <a:p>
            <a:pPr algn="ctr">
              <a:defRPr/>
            </a:pPr>
            <a:endParaRPr lang="en-US" sz="2800" b="1" dirty="0" smtClean="0">
              <a:solidFill>
                <a:srgbClr val="CD6A47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rgbClr val="CD6A47"/>
                </a:solidFill>
                <a:latin typeface="Arial" charset="0"/>
              </a:rPr>
              <a:t>The Cardiovascular System</a:t>
            </a:r>
            <a:endParaRPr lang="en-US" sz="4000" b="1" dirty="0" smtClean="0">
              <a:latin typeface="Arial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093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6615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0781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82730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256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397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00B0F0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05972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69121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7541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38893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410200" y="304800"/>
            <a:ext cx="3581400" cy="1631950"/>
          </a:xfrm>
          <a:prstGeom prst="rect">
            <a:avLst/>
          </a:prstGeom>
          <a:solidFill>
            <a:srgbClr val="5FA7D3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>Powerpoint Lecture Slides</a:t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Prepared by 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Karen Dunbar Kareiva</a:t>
            </a:r>
            <a:br>
              <a:rPr lang="en-US" sz="2000" b="1" dirty="0" smtClean="0">
                <a:latin typeface="Arial" charset="0"/>
                <a:cs typeface="Arial" charset="0"/>
              </a:rPr>
            </a:br>
            <a:r>
              <a:rPr lang="en-US" sz="2000" b="1" dirty="0" smtClean="0">
                <a:latin typeface="Arial" charset="0"/>
                <a:cs typeface="Arial" charset="0"/>
              </a:rPr>
              <a:t>Ivy Tech Community College</a:t>
            </a:r>
            <a: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854F43"/>
                </a:solidFill>
                <a:latin typeface="Arial" charset="0"/>
                <a:cs typeface="Arial" charset="0"/>
              </a:rPr>
            </a:br>
            <a:endParaRPr lang="en-US" sz="2000" b="1" dirty="0" smtClean="0">
              <a:solidFill>
                <a:srgbClr val="854F43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0292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buNone/>
              <a:defRPr sz="4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HAP 10 cover photo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133600"/>
            <a:ext cx="3581400" cy="438626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72536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94944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4244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1"/>
            <a:ext cx="82296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29914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92D050"/>
          </a:solid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0998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1446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0404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ig  Title 44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9751CB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09175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42408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5292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863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1102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760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42262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86739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47720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41923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57190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348006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48492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78116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90360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41291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06021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04314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88015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16145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88760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3466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5FA7D3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29147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8298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8293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626724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57613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33406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11665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30576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401174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3052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9748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Title 40 Gre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97911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67770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80745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50478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623893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90641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9251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06D4C0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7377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 Box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764757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1"/>
            <a:ext cx="82296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34442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3834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 smtClean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32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theme" Target="../theme/theme40.xml"/></Relationships>
</file>

<file path=ppt/slideMasters/_rels/slideMaster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Relationship Id="rId3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theme" Target="../theme/theme50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553200"/>
            <a:ext cx="5399087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16" r:id="rId12"/>
    <p:sldLayoutId id="2147484103" r:id="rId13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8" r:id="rId10"/>
    <p:sldLayoutId id="2147484112" r:id="rId11"/>
    <p:sldLayoutId id="2147484113" r:id="rId12"/>
    <p:sldLayoutId id="2147484114" r:id="rId13"/>
    <p:sldLayoutId id="2147484115" r:id="rId14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Geneva" charset="0"/>
          <a:cs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Geneva" charset="0"/>
          <a:cs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Geneva" charset="0"/>
          <a:cs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Geneva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Genev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181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17463" y="17463"/>
            <a:ext cx="90836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3" y="6578600"/>
            <a:ext cx="3086100" cy="25241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© 2016 Pearson Education,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900" b="1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4572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nationalgeographic.com/science/health-and-human-body/human-body/heart-article/" TargetMode="External"/><Relationship Id="rId4" Type="http://schemas.openxmlformats.org/officeDocument/2006/relationships/hyperlink" Target="https://www.khanacademy.org/science/health-and-medicine/human-anatomy-and-physiology/heart-introduction/v/layers-of-the-heart" TargetMode="External"/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www.youtube.com/watch?v=X9ZZ6tcxAr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Valves of the Heart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97000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5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Major Vessels &amp; Valves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69950"/>
              </p:ext>
            </p:extLst>
          </p:nvPr>
        </p:nvGraphicFramePr>
        <p:xfrm>
          <a:off x="228600" y="685800"/>
          <a:ext cx="8686800" cy="60198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/>
                <a:gridCol w="2895600"/>
                <a:gridCol w="2895600"/>
              </a:tblGrid>
              <a:tr h="10033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Flow 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Importance</a:t>
                      </a:r>
                      <a:endParaRPr lang="en-US" dirty="0"/>
                    </a:p>
                  </a:txBody>
                  <a:tcPr anchor="ctr"/>
                </a:tc>
              </a:tr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Aortic (semi-lunar)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Mitral </a:t>
                      </a:r>
                      <a:r>
                        <a:rPr lang="en-US" b="0" dirty="0" smtClean="0"/>
                        <a:t>(</a:t>
                      </a:r>
                      <a:r>
                        <a:rPr lang="en-US" b="0" dirty="0" err="1" smtClean="0">
                          <a:latin typeface="Arial" charset="0"/>
                        </a:rPr>
                        <a:t>atrioventricular</a:t>
                      </a:r>
                      <a:r>
                        <a:rPr lang="en-US" b="0" dirty="0" smtClean="0">
                          <a:latin typeface="Arial" charset="0"/>
                        </a:rPr>
                        <a:t>)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Pulmonary (semi-lunar)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Superior Vena Cava</a:t>
                      </a:r>
                      <a:endParaRPr 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Inferior Vena</a:t>
                      </a:r>
                      <a:r>
                        <a:rPr lang="en-US" b="0" baseline="0" dirty="0" smtClean="0"/>
                        <a:t> Cava</a:t>
                      </a:r>
                      <a:endParaRPr 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8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41" name="Picture 24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4" y="260604"/>
            <a:ext cx="6900672" cy="6336792"/>
          </a:xfrm>
          <a:prstGeom prst="rect">
            <a:avLst/>
          </a:prstGeom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6161088" y="1071563"/>
            <a:ext cx="493712" cy="154019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97563" y="1071563"/>
            <a:ext cx="509587" cy="207455"/>
          </a:xfrm>
          <a:custGeom>
            <a:avLst/>
            <a:gdLst>
              <a:gd name="T0" fmla="*/ 0 w 321"/>
              <a:gd name="T1" fmla="*/ 0 h 132"/>
              <a:gd name="T2" fmla="*/ 166 w 321"/>
              <a:gd name="T3" fmla="*/ 0 h 132"/>
              <a:gd name="T4" fmla="*/ 321 w 321"/>
              <a:gd name="T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1" h="132">
                <a:moveTo>
                  <a:pt x="0" y="0"/>
                </a:moveTo>
                <a:lnTo>
                  <a:pt x="166" y="0"/>
                </a:lnTo>
                <a:lnTo>
                  <a:pt x="321" y="13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790825" y="1653064"/>
            <a:ext cx="3016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656013" y="5296091"/>
            <a:ext cx="320675" cy="62865"/>
          </a:xfrm>
          <a:custGeom>
            <a:avLst/>
            <a:gdLst>
              <a:gd name="T0" fmla="*/ 0 w 202"/>
              <a:gd name="T1" fmla="*/ 40 h 40"/>
              <a:gd name="T2" fmla="*/ 106 w 202"/>
              <a:gd name="T3" fmla="*/ 0 h 40"/>
              <a:gd name="T4" fmla="*/ 202 w 202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" h="40">
                <a:moveTo>
                  <a:pt x="0" y="40"/>
                </a:moveTo>
                <a:lnTo>
                  <a:pt x="106" y="0"/>
                </a:lnTo>
                <a:lnTo>
                  <a:pt x="20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643313" y="5556980"/>
            <a:ext cx="3333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083175" y="5248942"/>
            <a:ext cx="34766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343400" y="1687640"/>
            <a:ext cx="187325" cy="114729"/>
          </a:xfrm>
          <a:custGeom>
            <a:avLst/>
            <a:gdLst>
              <a:gd name="T0" fmla="*/ 118 w 118"/>
              <a:gd name="T1" fmla="*/ 73 h 73"/>
              <a:gd name="T2" fmla="*/ 26 w 118"/>
              <a:gd name="T3" fmla="*/ 0 h 73"/>
              <a:gd name="T4" fmla="*/ 0 w 118"/>
              <a:gd name="T5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73">
                <a:moveTo>
                  <a:pt x="118" y="73"/>
                </a:move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183063" y="1855804"/>
            <a:ext cx="531812" cy="103727"/>
          </a:xfrm>
          <a:custGeom>
            <a:avLst/>
            <a:gdLst>
              <a:gd name="T0" fmla="*/ 335 w 335"/>
              <a:gd name="T1" fmla="*/ 0 h 66"/>
              <a:gd name="T2" fmla="*/ 75 w 335"/>
              <a:gd name="T3" fmla="*/ 66 h 66"/>
              <a:gd name="T4" fmla="*/ 0 w 335"/>
              <a:gd name="T5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5" h="66">
                <a:moveTo>
                  <a:pt x="335" y="0"/>
                </a:moveTo>
                <a:lnTo>
                  <a:pt x="75" y="66"/>
                </a:lnTo>
                <a:lnTo>
                  <a:pt x="0" y="6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5894388" y="1398461"/>
            <a:ext cx="50641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897563" y="1602772"/>
            <a:ext cx="398462" cy="128873"/>
          </a:xfrm>
          <a:custGeom>
            <a:avLst/>
            <a:gdLst>
              <a:gd name="T0" fmla="*/ 251 w 251"/>
              <a:gd name="T1" fmla="*/ 0 h 82"/>
              <a:gd name="T2" fmla="*/ 22 w 251"/>
              <a:gd name="T3" fmla="*/ 82 h 82"/>
              <a:gd name="T4" fmla="*/ 0 w 251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" h="82">
                <a:moveTo>
                  <a:pt x="251" y="0"/>
                </a:moveTo>
                <a:lnTo>
                  <a:pt x="22" y="82"/>
                </a:lnTo>
                <a:lnTo>
                  <a:pt x="0" y="8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509713" y="2069545"/>
            <a:ext cx="857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541463" y="1260158"/>
            <a:ext cx="952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002338" y="4892183"/>
            <a:ext cx="731837" cy="177594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6002338" y="4895327"/>
            <a:ext cx="0" cy="293894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5948363" y="4895327"/>
            <a:ext cx="571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1887538" y="4873324"/>
            <a:ext cx="461962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938338" y="5239512"/>
            <a:ext cx="411162" cy="40862"/>
          </a:xfrm>
          <a:custGeom>
            <a:avLst/>
            <a:gdLst>
              <a:gd name="T0" fmla="*/ 259 w 259"/>
              <a:gd name="T1" fmla="*/ 0 h 26"/>
              <a:gd name="T2" fmla="*/ 193 w 259"/>
              <a:gd name="T3" fmla="*/ 0 h 26"/>
              <a:gd name="T4" fmla="*/ 0 w 259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9" h="26">
                <a:moveTo>
                  <a:pt x="259" y="0"/>
                </a:moveTo>
                <a:lnTo>
                  <a:pt x="193" y="0"/>
                </a:lnTo>
                <a:lnTo>
                  <a:pt x="0" y="2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1709738" y="1310450"/>
            <a:ext cx="696912" cy="383477"/>
          </a:xfrm>
          <a:custGeom>
            <a:avLst/>
            <a:gdLst>
              <a:gd name="T0" fmla="*/ 0 w 439"/>
              <a:gd name="T1" fmla="*/ 244 h 244"/>
              <a:gd name="T2" fmla="*/ 407 w 439"/>
              <a:gd name="T3" fmla="*/ 0 h 244"/>
              <a:gd name="T4" fmla="*/ 439 w 439"/>
              <a:gd name="T5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9" h="244">
                <a:moveTo>
                  <a:pt x="0" y="244"/>
                </a:moveTo>
                <a:lnTo>
                  <a:pt x="407" y="0"/>
                </a:lnTo>
                <a:lnTo>
                  <a:pt x="43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560330" y="1595694"/>
            <a:ext cx="253274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atrium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2374904" y="4830121"/>
            <a:ext cx="218008" cy="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3"/>
              </a:lnSpc>
            </a:pPr>
            <a:r>
              <a:rPr lang="en-US" sz="6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1805629" y="4401065"/>
            <a:ext cx="325410" cy="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body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77" name="Rectangle 34"/>
          <p:cNvSpPr>
            <a:spLocks noChangeArrowheads="1"/>
          </p:cNvSpPr>
          <p:nvPr/>
        </p:nvSpPr>
        <p:spPr bwMode="auto">
          <a:xfrm>
            <a:off x="1793722" y="2523744"/>
            <a:ext cx="328616" cy="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heart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80" name="Rectangle 36"/>
          <p:cNvSpPr>
            <a:spLocks noChangeArrowheads="1"/>
          </p:cNvSpPr>
          <p:nvPr/>
        </p:nvSpPr>
        <p:spPr bwMode="auto">
          <a:xfrm>
            <a:off x="6326184" y="4371182"/>
            <a:ext cx="328616" cy="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heart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82" name="Rectangle 38"/>
          <p:cNvSpPr>
            <a:spLocks noChangeArrowheads="1"/>
          </p:cNvSpPr>
          <p:nvPr/>
        </p:nvSpPr>
        <p:spPr bwMode="auto">
          <a:xfrm>
            <a:off x="6366711" y="2512743"/>
            <a:ext cx="347852" cy="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To lungs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83" name="Rectangle 39"/>
          <p:cNvSpPr>
            <a:spLocks noChangeArrowheads="1"/>
          </p:cNvSpPr>
          <p:nvPr/>
        </p:nvSpPr>
        <p:spPr bwMode="auto">
          <a:xfrm>
            <a:off x="3997850" y="5259304"/>
            <a:ext cx="219612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Mitral</a:t>
            </a:r>
          </a:p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85" name="Rectangle 41"/>
          <p:cNvSpPr>
            <a:spLocks noChangeArrowheads="1"/>
          </p:cNvSpPr>
          <p:nvPr/>
        </p:nvSpPr>
        <p:spPr bwMode="auto">
          <a:xfrm>
            <a:off x="3997678" y="5521620"/>
            <a:ext cx="341440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87" name="Rectangle 43"/>
          <p:cNvSpPr>
            <a:spLocks noChangeArrowheads="1"/>
          </p:cNvSpPr>
          <p:nvPr/>
        </p:nvSpPr>
        <p:spPr bwMode="auto">
          <a:xfrm>
            <a:off x="5456172" y="5198621"/>
            <a:ext cx="253274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atrium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89" name="Rectangle 45"/>
          <p:cNvSpPr>
            <a:spLocks noChangeArrowheads="1"/>
          </p:cNvSpPr>
          <p:nvPr/>
        </p:nvSpPr>
        <p:spPr bwMode="auto">
          <a:xfrm>
            <a:off x="5505747" y="4844253"/>
            <a:ext cx="431208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veins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91" name="Rectangle 47"/>
          <p:cNvSpPr>
            <a:spLocks noChangeArrowheads="1"/>
          </p:cNvSpPr>
          <p:nvPr/>
        </p:nvSpPr>
        <p:spPr bwMode="auto">
          <a:xfrm>
            <a:off x="5436192" y="1005547"/>
            <a:ext cx="431208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93" name="Rectangle 49"/>
          <p:cNvSpPr>
            <a:spLocks noChangeArrowheads="1"/>
          </p:cNvSpPr>
          <p:nvPr/>
        </p:nvSpPr>
        <p:spPr bwMode="auto">
          <a:xfrm>
            <a:off x="2378873" y="5200242"/>
            <a:ext cx="392736" cy="2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Aortic</a:t>
            </a:r>
          </a:p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semilunar</a:t>
            </a:r>
          </a:p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97" name="Rectangle 53"/>
          <p:cNvSpPr>
            <a:spLocks noChangeArrowheads="1"/>
          </p:cNvSpPr>
          <p:nvPr/>
        </p:nvSpPr>
        <p:spPr bwMode="auto">
          <a:xfrm>
            <a:off x="3937822" y="1626339"/>
            <a:ext cx="375103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Tricuspid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01" name="Rectangle 56"/>
          <p:cNvSpPr>
            <a:spLocks noChangeArrowheads="1"/>
          </p:cNvSpPr>
          <p:nvPr/>
        </p:nvSpPr>
        <p:spPr bwMode="auto">
          <a:xfrm>
            <a:off x="3875010" y="547424"/>
            <a:ext cx="375103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Tricuspid</a:t>
            </a:r>
          </a:p>
          <a:p>
            <a:pPr algn="ctr"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03" name="Rectangle 58"/>
          <p:cNvSpPr>
            <a:spLocks noChangeArrowheads="1"/>
          </p:cNvSpPr>
          <p:nvPr/>
        </p:nvSpPr>
        <p:spPr bwMode="auto">
          <a:xfrm>
            <a:off x="5434604" y="1338734"/>
            <a:ext cx="431208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05" name="Rectangle 60"/>
          <p:cNvSpPr>
            <a:spLocks noChangeArrowheads="1"/>
          </p:cNvSpPr>
          <p:nvPr/>
        </p:nvSpPr>
        <p:spPr bwMode="auto">
          <a:xfrm>
            <a:off x="3940198" y="1906876"/>
            <a:ext cx="341440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07" name="Rectangle 62"/>
          <p:cNvSpPr>
            <a:spLocks noChangeArrowheads="1"/>
          </p:cNvSpPr>
          <p:nvPr/>
        </p:nvSpPr>
        <p:spPr bwMode="auto">
          <a:xfrm>
            <a:off x="5436192" y="1664850"/>
            <a:ext cx="431208" cy="29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semilunar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10" name="Rectangle 65"/>
          <p:cNvSpPr>
            <a:spLocks noChangeArrowheads="1"/>
          </p:cNvSpPr>
          <p:nvPr/>
        </p:nvSpPr>
        <p:spPr bwMode="auto">
          <a:xfrm>
            <a:off x="5270028" y="545100"/>
            <a:ext cx="623569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algn="ctr"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semilunar valve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12" name="Rectangle 67"/>
          <p:cNvSpPr>
            <a:spLocks noChangeArrowheads="1"/>
          </p:cNvSpPr>
          <p:nvPr/>
        </p:nvSpPr>
        <p:spPr bwMode="auto">
          <a:xfrm>
            <a:off x="1344609" y="2018463"/>
            <a:ext cx="139462" cy="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IVC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13" name="Rectangle 68"/>
          <p:cNvSpPr>
            <a:spLocks noChangeArrowheads="1"/>
          </p:cNvSpPr>
          <p:nvPr/>
        </p:nvSpPr>
        <p:spPr bwMode="auto">
          <a:xfrm>
            <a:off x="1339847" y="1205141"/>
            <a:ext cx="173124" cy="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SVC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14" name="Rectangle 69"/>
          <p:cNvSpPr>
            <a:spLocks noChangeArrowheads="1"/>
          </p:cNvSpPr>
          <p:nvPr/>
        </p:nvSpPr>
        <p:spPr bwMode="auto">
          <a:xfrm>
            <a:off x="4063354" y="5985249"/>
            <a:ext cx="219612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Mitral</a:t>
            </a:r>
          </a:p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16" name="Rectangle 71"/>
          <p:cNvSpPr>
            <a:spLocks noChangeArrowheads="1"/>
          </p:cNvSpPr>
          <p:nvPr/>
        </p:nvSpPr>
        <p:spPr bwMode="auto">
          <a:xfrm>
            <a:off x="2347114" y="5983039"/>
            <a:ext cx="623569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Aortic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semilunar valve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18" name="Rectangle 73"/>
          <p:cNvSpPr>
            <a:spLocks noChangeArrowheads="1"/>
          </p:cNvSpPr>
          <p:nvPr/>
        </p:nvSpPr>
        <p:spPr bwMode="auto">
          <a:xfrm>
            <a:off x="2428567" y="1253078"/>
            <a:ext cx="371897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Coronary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sinus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20" name="Rectangle 75"/>
          <p:cNvSpPr>
            <a:spLocks noChangeArrowheads="1"/>
          </p:cNvSpPr>
          <p:nvPr/>
        </p:nvSpPr>
        <p:spPr bwMode="auto">
          <a:xfrm>
            <a:off x="5035553" y="2377356"/>
            <a:ext cx="1160574" cy="355482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ffectLst>
            <a:glow rad="76200">
              <a:schemeClr val="bg1">
                <a:alpha val="30000"/>
              </a:schemeClr>
            </a:glow>
          </a:effectLst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0"/>
              </a:lnSpc>
            </a:pP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Oxygen-poor blood is </a:t>
            </a: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carried</a:t>
            </a:r>
          </a:p>
          <a:p>
            <a:pPr eaLnBrk="1" hangingPunct="1">
              <a:lnSpc>
                <a:spcPts val="720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 </a:t>
            </a: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two pulmonary arteries </a:t>
            </a: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to</a:t>
            </a:r>
          </a:p>
          <a:p>
            <a:pPr eaLnBrk="1" hangingPunct="1">
              <a:lnSpc>
                <a:spcPts val="720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lungs </a:t>
            </a:r>
            <a:r>
              <a:rPr lang="en-IN" sz="650" b="1" i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(pulmonary circuit</a:t>
            </a:r>
            <a:r>
              <a:rPr lang="en-IN" sz="650" b="1" i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eaLnBrk="1" hangingPunct="1">
              <a:lnSpc>
                <a:spcPts val="720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to </a:t>
            </a: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be oxygenated.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26" name="Rectangle 81"/>
          <p:cNvSpPr>
            <a:spLocks noChangeArrowheads="1"/>
          </p:cNvSpPr>
          <p:nvPr/>
        </p:nvSpPr>
        <p:spPr bwMode="auto">
          <a:xfrm>
            <a:off x="2297117" y="2440446"/>
            <a:ext cx="997068" cy="26661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ffectLst>
            <a:glow rad="76200">
              <a:schemeClr val="bg1">
                <a:alpha val="30000"/>
              </a:schemeClr>
            </a:glow>
            <a:reflection stA="23000" endPos="65000" dist="50800" dir="5400000" sy="-100000" algn="bl" rotWithShape="0"/>
          </a:effectLst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3"/>
              </a:lnSpc>
            </a:pP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Oxygen-poor </a:t>
            </a: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blood</a:t>
            </a:r>
          </a:p>
          <a:p>
            <a:pPr eaLnBrk="1" hangingPunct="1">
              <a:lnSpc>
                <a:spcPts val="723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returns </a:t>
            </a: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from the </a:t>
            </a: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body</a:t>
            </a:r>
          </a:p>
          <a:p>
            <a:pPr eaLnBrk="1" hangingPunct="1">
              <a:lnSpc>
                <a:spcPts val="723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tissues </a:t>
            </a: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back to the heart.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29" name="Rectangle 84"/>
          <p:cNvSpPr>
            <a:spLocks noChangeArrowheads="1"/>
          </p:cNvSpPr>
          <p:nvPr/>
        </p:nvSpPr>
        <p:spPr bwMode="auto">
          <a:xfrm>
            <a:off x="2299498" y="4322483"/>
            <a:ext cx="1013098" cy="26661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ffectLst>
            <a:glow rad="76200">
              <a:schemeClr val="bg1">
                <a:alpha val="30000"/>
              </a:schemeClr>
            </a:glow>
          </a:effectLst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3"/>
              </a:lnSpc>
            </a:pP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Oxygen-rich blood </a:t>
            </a: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is</a:t>
            </a:r>
          </a:p>
          <a:p>
            <a:pPr eaLnBrk="1" hangingPunct="1">
              <a:lnSpc>
                <a:spcPts val="723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delivered </a:t>
            </a: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to the </a:t>
            </a: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body</a:t>
            </a:r>
          </a:p>
          <a:p>
            <a:pPr eaLnBrk="1" hangingPunct="1">
              <a:lnSpc>
                <a:spcPts val="723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tissues </a:t>
            </a:r>
            <a:r>
              <a:rPr lang="en-IN" sz="650" b="1" i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(systemic circuit).</a:t>
            </a:r>
            <a:endParaRPr lang="en-US" sz="650" i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34" name="Rectangle 89"/>
          <p:cNvSpPr>
            <a:spLocks noChangeArrowheads="1"/>
          </p:cNvSpPr>
          <p:nvPr/>
        </p:nvSpPr>
        <p:spPr bwMode="auto">
          <a:xfrm>
            <a:off x="5160313" y="4296318"/>
            <a:ext cx="1016304" cy="26661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ffectLst>
            <a:glow rad="76200">
              <a:schemeClr val="bg1">
                <a:alpha val="30000"/>
              </a:schemeClr>
            </a:glow>
          </a:effectLst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0"/>
              </a:lnSpc>
            </a:pP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Oxygen-rich </a:t>
            </a: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blood</a:t>
            </a:r>
          </a:p>
          <a:p>
            <a:pPr eaLnBrk="1" hangingPunct="1">
              <a:lnSpc>
                <a:spcPts val="720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returns </a:t>
            </a: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to the heart </a:t>
            </a: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via</a:t>
            </a:r>
          </a:p>
          <a:p>
            <a:pPr eaLnBrk="1" hangingPunct="1">
              <a:lnSpc>
                <a:spcPts val="720"/>
              </a:lnSpc>
            </a:pPr>
            <a:r>
              <a:rPr lang="en-IN" sz="650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 </a:t>
            </a:r>
            <a:r>
              <a:rPr lang="en-IN" sz="650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four pulmonary veins.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37" name="Rectangle 92"/>
          <p:cNvSpPr>
            <a:spLocks noChangeArrowheads="1"/>
          </p:cNvSpPr>
          <p:nvPr/>
        </p:nvSpPr>
        <p:spPr bwMode="auto">
          <a:xfrm>
            <a:off x="5116513" y="3418006"/>
            <a:ext cx="431208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>
              <a:lnSpc>
                <a:spcPts val="723"/>
              </a:lnSpc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capillaries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639" name="Rectangle 94"/>
          <p:cNvSpPr>
            <a:spLocks noChangeArrowheads="1"/>
          </p:cNvSpPr>
          <p:nvPr/>
        </p:nvSpPr>
        <p:spPr bwMode="auto">
          <a:xfrm>
            <a:off x="3031828" y="3405128"/>
            <a:ext cx="405560" cy="1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Systemic</a:t>
            </a:r>
          </a:p>
          <a:p>
            <a:pPr eaLnBrk="1" hangingPunct="1"/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capillaries</a:t>
            </a:r>
            <a:endParaRPr lang="en-US" sz="6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Rectangle 73"/>
          <p:cNvSpPr>
            <a:spLocks noChangeArrowheads="1"/>
          </p:cNvSpPr>
          <p:nvPr/>
        </p:nvSpPr>
        <p:spPr bwMode="auto">
          <a:xfrm>
            <a:off x="1305603" y="639409"/>
            <a:ext cx="1109278" cy="2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Superior vena cava </a:t>
            </a:r>
            <a:r>
              <a:rPr lang="en-US" sz="64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(SVC)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Inferior vena cava </a:t>
            </a:r>
            <a:r>
              <a:rPr lang="en-US" sz="640" b="1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(IVC)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Coronary sinus</a:t>
            </a:r>
            <a:endParaRPr lang="en-US" sz="64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9" name="Rectangle 73"/>
          <p:cNvSpPr>
            <a:spLocks noChangeArrowheads="1"/>
          </p:cNvSpPr>
          <p:nvPr/>
        </p:nvSpPr>
        <p:spPr bwMode="auto">
          <a:xfrm>
            <a:off x="3189900" y="691278"/>
            <a:ext cx="291747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Right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atrium</a:t>
            </a:r>
            <a:endParaRPr lang="en-US" sz="64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Rectangle 73"/>
          <p:cNvSpPr>
            <a:spLocks noChangeArrowheads="1"/>
          </p:cNvSpPr>
          <p:nvPr/>
        </p:nvSpPr>
        <p:spPr bwMode="auto">
          <a:xfrm>
            <a:off x="4589318" y="686562"/>
            <a:ext cx="395942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Right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ventricle</a:t>
            </a:r>
            <a:endParaRPr lang="en-US" sz="64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Rectangle 73"/>
          <p:cNvSpPr>
            <a:spLocks noChangeArrowheads="1"/>
          </p:cNvSpPr>
          <p:nvPr/>
        </p:nvSpPr>
        <p:spPr bwMode="auto">
          <a:xfrm>
            <a:off x="6185790" y="686562"/>
            <a:ext cx="472886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Pulmonary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trunk</a:t>
            </a:r>
            <a:endParaRPr lang="en-US" sz="64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Rectangle 73"/>
          <p:cNvSpPr>
            <a:spLocks noChangeArrowheads="1"/>
          </p:cNvSpPr>
          <p:nvPr/>
        </p:nvSpPr>
        <p:spPr bwMode="auto">
          <a:xfrm>
            <a:off x="3270315" y="6101899"/>
            <a:ext cx="395942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Left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ventricle</a:t>
            </a:r>
            <a:endParaRPr lang="en-US" sz="64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Rectangle 73"/>
          <p:cNvSpPr>
            <a:spLocks noChangeArrowheads="1"/>
          </p:cNvSpPr>
          <p:nvPr/>
        </p:nvSpPr>
        <p:spPr bwMode="auto">
          <a:xfrm>
            <a:off x="1720125" y="6158472"/>
            <a:ext cx="246862" cy="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Aorta</a:t>
            </a:r>
            <a:endParaRPr lang="en-US" sz="64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Rectangle 73"/>
          <p:cNvSpPr>
            <a:spLocks noChangeArrowheads="1"/>
          </p:cNvSpPr>
          <p:nvPr/>
        </p:nvSpPr>
        <p:spPr bwMode="auto">
          <a:xfrm>
            <a:off x="4740781" y="6101899"/>
            <a:ext cx="291747" cy="1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Left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atrium</a:t>
            </a:r>
            <a:endParaRPr lang="en-US" sz="64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Rectangle 73"/>
          <p:cNvSpPr>
            <a:spLocks noChangeArrowheads="1"/>
          </p:cNvSpPr>
          <p:nvPr/>
        </p:nvSpPr>
        <p:spPr bwMode="auto">
          <a:xfrm>
            <a:off x="6134890" y="6068898"/>
            <a:ext cx="495328" cy="26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Four 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pulmonary </a:t>
            </a:r>
          </a:p>
          <a:p>
            <a:pPr algn="ctr" eaLnBrk="1" hangingPunct="1">
              <a:lnSpc>
                <a:spcPts val="723"/>
              </a:lnSpc>
            </a:pPr>
            <a:r>
              <a:rPr lang="en-US" sz="640" dirty="0">
                <a:solidFill>
                  <a:prstClr val="white"/>
                </a:solidFill>
                <a:latin typeface="Arial Black" pitchFamily="34" charset="0"/>
                <a:ea typeface="+mn-ea"/>
                <a:cs typeface="Arial" pitchFamily="34" charset="0"/>
              </a:rPr>
              <a:t>veins</a:t>
            </a:r>
            <a:endParaRPr lang="en-US" sz="640" dirty="0" smtClean="0">
              <a:solidFill>
                <a:prstClr val="white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Rectangle 47"/>
          <p:cNvSpPr>
            <a:spLocks noChangeArrowheads="1"/>
          </p:cNvSpPr>
          <p:nvPr/>
        </p:nvSpPr>
        <p:spPr bwMode="auto">
          <a:xfrm>
            <a:off x="7188788" y="545074"/>
            <a:ext cx="674865" cy="8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7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Oxygen-poor blood</a:t>
            </a:r>
            <a:endParaRPr lang="en-US" sz="57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8" name="Rectangle 47"/>
          <p:cNvSpPr>
            <a:spLocks noChangeArrowheads="1"/>
          </p:cNvSpPr>
          <p:nvPr/>
        </p:nvSpPr>
        <p:spPr bwMode="auto">
          <a:xfrm>
            <a:off x="7188788" y="679491"/>
            <a:ext cx="646011" cy="8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57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Oxygen-rich blood</a:t>
            </a:r>
            <a:endParaRPr lang="en-US" sz="57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0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15752"/>
              </p:ext>
            </p:extLst>
          </p:nvPr>
        </p:nvGraphicFramePr>
        <p:xfrm>
          <a:off x="228600" y="1141413"/>
          <a:ext cx="8686800" cy="548799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/>
                <a:gridCol w="2895600"/>
                <a:gridCol w="2895600"/>
              </a:tblGrid>
              <a:tr h="10975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Flow 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Importance</a:t>
                      </a:r>
                      <a:endParaRPr lang="en-US" dirty="0"/>
                    </a:p>
                  </a:txBody>
                  <a:tcPr anchor="ctr"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Aorta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Pulmonary Veins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Pulmonary 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Arteries</a:t>
                      </a:r>
                      <a:endParaRPr 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r>
              <a:rPr lang="en-US" dirty="0" smtClean="0"/>
              <a:t>Veins/Arteries in Blood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3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228600"/>
            <a:ext cx="6748272" cy="6400800"/>
          </a:xfrm>
          <a:prstGeom prst="rect">
            <a:avLst/>
          </a:prstGeom>
        </p:spPr>
      </p:pic>
      <p:sp>
        <p:nvSpPr>
          <p:cNvPr id="8" name="Freeform 7"/>
          <p:cNvSpPr>
            <a:spLocks/>
          </p:cNvSpPr>
          <p:nvPr/>
        </p:nvSpPr>
        <p:spPr bwMode="auto">
          <a:xfrm>
            <a:off x="1962150" y="3265488"/>
            <a:ext cx="1922463" cy="506413"/>
          </a:xfrm>
          <a:custGeom>
            <a:avLst/>
            <a:gdLst>
              <a:gd name="T0" fmla="*/ 1211 w 1211"/>
              <a:gd name="T1" fmla="*/ 0 h 319"/>
              <a:gd name="T2" fmla="*/ 126 w 1211"/>
              <a:gd name="T3" fmla="*/ 319 h 319"/>
              <a:gd name="T4" fmla="*/ 0 w 1211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1" h="319">
                <a:moveTo>
                  <a:pt x="1211" y="0"/>
                </a:moveTo>
                <a:lnTo>
                  <a:pt x="126" y="319"/>
                </a:lnTo>
                <a:lnTo>
                  <a:pt x="0" y="31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738438" y="1927225"/>
            <a:ext cx="2112963" cy="1468438"/>
          </a:xfrm>
          <a:custGeom>
            <a:avLst/>
            <a:gdLst>
              <a:gd name="T0" fmla="*/ 1331 w 1331"/>
              <a:gd name="T1" fmla="*/ 925 h 925"/>
              <a:gd name="T2" fmla="*/ 126 w 1331"/>
              <a:gd name="T3" fmla="*/ 0 h 925"/>
              <a:gd name="T4" fmla="*/ 0 w 1331"/>
              <a:gd name="T5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1" h="925">
                <a:moveTo>
                  <a:pt x="1331" y="925"/>
                </a:moveTo>
                <a:lnTo>
                  <a:pt x="126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908175" y="2963863"/>
            <a:ext cx="1212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5468938" y="2747963"/>
            <a:ext cx="722313" cy="6318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730625" y="4273550"/>
            <a:ext cx="322263" cy="1125538"/>
          </a:xfrm>
          <a:custGeom>
            <a:avLst/>
            <a:gdLst>
              <a:gd name="T0" fmla="*/ 203 w 203"/>
              <a:gd name="T1" fmla="*/ 0 h 709"/>
              <a:gd name="T2" fmla="*/ 125 w 203"/>
              <a:gd name="T3" fmla="*/ 709 h 709"/>
              <a:gd name="T4" fmla="*/ 0 w 203"/>
              <a:gd name="T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" h="709">
                <a:moveTo>
                  <a:pt x="203" y="0"/>
                </a:moveTo>
                <a:lnTo>
                  <a:pt x="125" y="709"/>
                </a:lnTo>
                <a:lnTo>
                  <a:pt x="0" y="70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370513" y="4124325"/>
            <a:ext cx="571500" cy="947738"/>
          </a:xfrm>
          <a:custGeom>
            <a:avLst/>
            <a:gdLst>
              <a:gd name="T0" fmla="*/ 0 w 360"/>
              <a:gd name="T1" fmla="*/ 0 h 597"/>
              <a:gd name="T2" fmla="*/ 234 w 360"/>
              <a:gd name="T3" fmla="*/ 597 h 597"/>
              <a:gd name="T4" fmla="*/ 360 w 360"/>
              <a:gd name="T5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" h="597">
                <a:moveTo>
                  <a:pt x="0" y="0"/>
                </a:moveTo>
                <a:lnTo>
                  <a:pt x="234" y="597"/>
                </a:lnTo>
                <a:lnTo>
                  <a:pt x="360" y="59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759325" y="3683000"/>
            <a:ext cx="0" cy="2197100"/>
          </a:xfrm>
          <a:custGeom>
            <a:avLst/>
            <a:gdLst>
              <a:gd name="T0" fmla="*/ 1384 h 1384"/>
              <a:gd name="T1" fmla="*/ 1286 h 1384"/>
              <a:gd name="T2" fmla="*/ 0 h 138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384">
                <a:moveTo>
                  <a:pt x="0" y="1384"/>
                </a:moveTo>
                <a:lnTo>
                  <a:pt x="0" y="128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805488" y="4200525"/>
            <a:ext cx="585788" cy="0"/>
          </a:xfrm>
          <a:custGeom>
            <a:avLst/>
            <a:gdLst>
              <a:gd name="T0" fmla="*/ 0 w 369"/>
              <a:gd name="T1" fmla="*/ 245 w 369"/>
              <a:gd name="T2" fmla="*/ 369 w 36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69">
                <a:moveTo>
                  <a:pt x="0" y="0"/>
                </a:moveTo>
                <a:lnTo>
                  <a:pt x="245" y="0"/>
                </a:lnTo>
                <a:lnTo>
                  <a:pt x="36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497388" y="355600"/>
            <a:ext cx="1130300" cy="862013"/>
          </a:xfrm>
          <a:custGeom>
            <a:avLst/>
            <a:gdLst>
              <a:gd name="T0" fmla="*/ 0 w 712"/>
              <a:gd name="T1" fmla="*/ 543 h 543"/>
              <a:gd name="T2" fmla="*/ 586 w 712"/>
              <a:gd name="T3" fmla="*/ 0 h 543"/>
              <a:gd name="T4" fmla="*/ 712 w 712"/>
              <a:gd name="T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2" h="543">
                <a:moveTo>
                  <a:pt x="0" y="543"/>
                </a:moveTo>
                <a:lnTo>
                  <a:pt x="586" y="0"/>
                </a:lnTo>
                <a:lnTo>
                  <a:pt x="71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260600" y="1166813"/>
            <a:ext cx="1276350" cy="412750"/>
          </a:xfrm>
          <a:custGeom>
            <a:avLst/>
            <a:gdLst>
              <a:gd name="T0" fmla="*/ 804 w 804"/>
              <a:gd name="T1" fmla="*/ 260 h 260"/>
              <a:gd name="T2" fmla="*/ 125 w 804"/>
              <a:gd name="T3" fmla="*/ 0 h 260"/>
              <a:gd name="T4" fmla="*/ 0 w 804"/>
              <a:gd name="T5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4" h="260">
                <a:moveTo>
                  <a:pt x="804" y="260"/>
                </a:moveTo>
                <a:lnTo>
                  <a:pt x="125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895850" y="2352675"/>
            <a:ext cx="1489075" cy="60325"/>
          </a:xfrm>
          <a:custGeom>
            <a:avLst/>
            <a:gdLst>
              <a:gd name="T0" fmla="*/ 0 w 938"/>
              <a:gd name="T1" fmla="*/ 0 h 38"/>
              <a:gd name="T2" fmla="*/ 812 w 938"/>
              <a:gd name="T3" fmla="*/ 38 h 38"/>
              <a:gd name="T4" fmla="*/ 938 w 938"/>
              <a:gd name="T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8" h="38">
                <a:moveTo>
                  <a:pt x="0" y="0"/>
                </a:moveTo>
                <a:lnTo>
                  <a:pt x="812" y="38"/>
                </a:lnTo>
                <a:lnTo>
                  <a:pt x="938" y="3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111750" y="1693863"/>
            <a:ext cx="1012825" cy="366713"/>
          </a:xfrm>
          <a:custGeom>
            <a:avLst/>
            <a:gdLst>
              <a:gd name="T0" fmla="*/ 0 w 638"/>
              <a:gd name="T1" fmla="*/ 231 h 231"/>
              <a:gd name="T2" fmla="*/ 513 w 638"/>
              <a:gd name="T3" fmla="*/ 0 h 231"/>
              <a:gd name="T4" fmla="*/ 638 w 638"/>
              <a:gd name="T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8" h="231">
                <a:moveTo>
                  <a:pt x="0" y="231"/>
                </a:moveTo>
                <a:lnTo>
                  <a:pt x="513" y="0"/>
                </a:lnTo>
                <a:lnTo>
                  <a:pt x="63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510088" y="912813"/>
            <a:ext cx="1384300" cy="1077913"/>
          </a:xfrm>
          <a:custGeom>
            <a:avLst/>
            <a:gdLst>
              <a:gd name="T0" fmla="*/ 0 w 872"/>
              <a:gd name="T1" fmla="*/ 679 h 679"/>
              <a:gd name="T2" fmla="*/ 746 w 872"/>
              <a:gd name="T3" fmla="*/ 0 h 679"/>
              <a:gd name="T4" fmla="*/ 872 w 872"/>
              <a:gd name="T5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2" h="679">
                <a:moveTo>
                  <a:pt x="0" y="679"/>
                </a:moveTo>
                <a:lnTo>
                  <a:pt x="746" y="0"/>
                </a:lnTo>
                <a:lnTo>
                  <a:pt x="87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487988" y="3071813"/>
            <a:ext cx="903288" cy="307975"/>
          </a:xfrm>
          <a:custGeom>
            <a:avLst/>
            <a:gdLst>
              <a:gd name="T0" fmla="*/ 0 w 569"/>
              <a:gd name="T1" fmla="*/ 0 h 194"/>
              <a:gd name="T2" fmla="*/ 443 w 569"/>
              <a:gd name="T3" fmla="*/ 194 h 194"/>
              <a:gd name="T4" fmla="*/ 569 w 569"/>
              <a:gd name="T5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9" h="194">
                <a:moveTo>
                  <a:pt x="0" y="0"/>
                </a:moveTo>
                <a:lnTo>
                  <a:pt x="443" y="194"/>
                </a:lnTo>
                <a:lnTo>
                  <a:pt x="569" y="19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2786063" y="3500438"/>
            <a:ext cx="1758950" cy="1193800"/>
          </a:xfrm>
          <a:custGeom>
            <a:avLst/>
            <a:gdLst>
              <a:gd name="T0" fmla="*/ 1108 w 1108"/>
              <a:gd name="T1" fmla="*/ 0 h 752"/>
              <a:gd name="T2" fmla="*/ 126 w 1108"/>
              <a:gd name="T3" fmla="*/ 748 h 752"/>
              <a:gd name="T4" fmla="*/ 0 w 1108"/>
              <a:gd name="T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8" h="752">
                <a:moveTo>
                  <a:pt x="1108" y="0"/>
                </a:moveTo>
                <a:lnTo>
                  <a:pt x="126" y="748"/>
                </a:lnTo>
                <a:lnTo>
                  <a:pt x="0" y="75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51878" y="4559470"/>
            <a:ext cx="93455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669100" y="223054"/>
            <a:ext cx="59311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43916" y="1778288"/>
            <a:ext cx="14282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Anastomosis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(junction of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vessels)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33121" y="1015970"/>
            <a:ext cx="108843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vena cava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161225" y="1554015"/>
            <a:ext cx="11733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atrium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926910" y="787251"/>
            <a:ext cx="117660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40741" y="2815878"/>
            <a:ext cx="69410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atrium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233121" y="3653499"/>
            <a:ext cx="11197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coronary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02609" y="5270903"/>
            <a:ext cx="1094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marginal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414032" y="5893056"/>
            <a:ext cx="1943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interventricular</a:t>
            </a:r>
            <a:endParaRPr lang="en-US" sz="1772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5995874" y="4938167"/>
            <a:ext cx="1943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interventricular</a:t>
            </a:r>
            <a:endParaRPr lang="en-US" sz="1772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6433913" y="3262736"/>
            <a:ext cx="135094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Circumflex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430738" y="4066239"/>
            <a:ext cx="93455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772" b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438358" y="2278113"/>
            <a:ext cx="11197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coronary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Coronary Circulation</a:t>
            </a:r>
          </a:p>
        </p:txBody>
      </p:sp>
    </p:spTree>
    <p:extLst>
      <p:ext uri="{BB962C8B-B14F-4D97-AF65-F5344CB8AC3E}">
        <p14:creationId xmlns:p14="http://schemas.microsoft.com/office/powerpoint/2010/main" val="346187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697992"/>
            <a:ext cx="6358128" cy="5462016"/>
          </a:xfrm>
          <a:prstGeom prst="rect">
            <a:avLst/>
          </a:prstGeom>
        </p:spPr>
      </p:pic>
      <p:sp>
        <p:nvSpPr>
          <p:cNvPr id="37" name="Footer Placeholder 4"/>
          <p:cNvSpPr txBox="1">
            <a:spLocks/>
          </p:cNvSpPr>
          <p:nvPr/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2482850" y="1752600"/>
            <a:ext cx="1000125" cy="0"/>
          </a:xfrm>
          <a:custGeom>
            <a:avLst/>
            <a:gdLst>
              <a:gd name="T0" fmla="*/ 630 w 630"/>
              <a:gd name="T1" fmla="*/ 160 w 630"/>
              <a:gd name="T2" fmla="*/ 0 w 63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30">
                <a:moveTo>
                  <a:pt x="630" y="0"/>
                </a:moveTo>
                <a:lnTo>
                  <a:pt x="16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2530475" y="3238500"/>
            <a:ext cx="1524000" cy="15875"/>
          </a:xfrm>
          <a:custGeom>
            <a:avLst/>
            <a:gdLst>
              <a:gd name="T0" fmla="*/ 960 w 960"/>
              <a:gd name="T1" fmla="*/ 10 h 10"/>
              <a:gd name="T2" fmla="*/ 114 w 960"/>
              <a:gd name="T3" fmla="*/ 0 h 10"/>
              <a:gd name="T4" fmla="*/ 0 w 960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0">
                <a:moveTo>
                  <a:pt x="960" y="10"/>
                </a:moveTo>
                <a:lnTo>
                  <a:pt x="114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0" name="Line 8"/>
          <p:cNvSpPr>
            <a:spLocks noChangeShapeType="1"/>
          </p:cNvSpPr>
          <p:nvPr/>
        </p:nvSpPr>
        <p:spPr bwMode="auto">
          <a:xfrm flipH="1" flipV="1">
            <a:off x="2705100" y="3238500"/>
            <a:ext cx="1095375" cy="5143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1" name="Line 9"/>
          <p:cNvSpPr>
            <a:spLocks noChangeShapeType="1"/>
          </p:cNvSpPr>
          <p:nvPr/>
        </p:nvSpPr>
        <p:spPr bwMode="auto">
          <a:xfrm>
            <a:off x="3794125" y="4322763"/>
            <a:ext cx="3175" cy="1120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4864100" y="4287838"/>
            <a:ext cx="146050" cy="1292225"/>
          </a:xfrm>
          <a:custGeom>
            <a:avLst/>
            <a:gdLst>
              <a:gd name="T0" fmla="*/ 0 w 92"/>
              <a:gd name="T1" fmla="*/ 0 h 814"/>
              <a:gd name="T2" fmla="*/ 0 w 92"/>
              <a:gd name="T3" fmla="*/ 814 h 814"/>
              <a:gd name="T4" fmla="*/ 92 w 92"/>
              <a:gd name="T5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814">
                <a:moveTo>
                  <a:pt x="0" y="0"/>
                </a:moveTo>
                <a:lnTo>
                  <a:pt x="0" y="814"/>
                </a:lnTo>
                <a:lnTo>
                  <a:pt x="92" y="81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4657725" y="3365500"/>
            <a:ext cx="1882775" cy="741363"/>
          </a:xfrm>
          <a:custGeom>
            <a:avLst/>
            <a:gdLst>
              <a:gd name="T0" fmla="*/ 0 w 1186"/>
              <a:gd name="T1" fmla="*/ 0 h 467"/>
              <a:gd name="T2" fmla="*/ 1058 w 1186"/>
              <a:gd name="T3" fmla="*/ 467 h 467"/>
              <a:gd name="T4" fmla="*/ 1186 w 1186"/>
              <a:gd name="T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6" h="467">
                <a:moveTo>
                  <a:pt x="0" y="0"/>
                </a:moveTo>
                <a:lnTo>
                  <a:pt x="1058" y="467"/>
                </a:lnTo>
                <a:lnTo>
                  <a:pt x="1186" y="46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105400" y="2943225"/>
            <a:ext cx="1435100" cy="457200"/>
          </a:xfrm>
          <a:custGeom>
            <a:avLst/>
            <a:gdLst>
              <a:gd name="T0" fmla="*/ 0 w 904"/>
              <a:gd name="T1" fmla="*/ 288 h 288"/>
              <a:gd name="T2" fmla="*/ 776 w 904"/>
              <a:gd name="T3" fmla="*/ 0 h 288"/>
              <a:gd name="T4" fmla="*/ 904 w 904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288">
                <a:moveTo>
                  <a:pt x="0" y="288"/>
                </a:moveTo>
                <a:lnTo>
                  <a:pt x="776" y="0"/>
                </a:lnTo>
                <a:lnTo>
                  <a:pt x="90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Line 13"/>
          <p:cNvSpPr>
            <a:spLocks noChangeShapeType="1"/>
          </p:cNvSpPr>
          <p:nvPr/>
        </p:nvSpPr>
        <p:spPr bwMode="auto">
          <a:xfrm flipH="1">
            <a:off x="5581650" y="2943225"/>
            <a:ext cx="755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426225" y="1599961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hangingPunct="1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vena cava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437871" y="3093019"/>
            <a:ext cx="10259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cardiac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veins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335766" y="5449662"/>
            <a:ext cx="9547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Small</a:t>
            </a:r>
          </a:p>
          <a:p>
            <a:pPr algn="ctr"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ardiac</a:t>
            </a:r>
          </a:p>
          <a:p>
            <a:pPr algn="ctr" eaLnBrk="1" hangingPunct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vein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093832" y="5443312"/>
            <a:ext cx="9547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Middle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ardiac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vein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579407" y="3974937"/>
            <a:ext cx="115845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Coronary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sinus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579407" y="2810595"/>
            <a:ext cx="9547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Great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cardiac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vein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4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Coronary Circulation</a:t>
            </a:r>
          </a:p>
        </p:txBody>
      </p:sp>
    </p:spTree>
    <p:extLst>
      <p:ext uri="{BB962C8B-B14F-4D97-AF65-F5344CB8AC3E}">
        <p14:creationId xmlns:p14="http://schemas.microsoft.com/office/powerpoint/2010/main" val="344296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045335"/>
              </p:ext>
            </p:extLst>
          </p:nvPr>
        </p:nvGraphicFramePr>
        <p:xfrm>
          <a:off x="1676400" y="912810"/>
          <a:ext cx="5791200" cy="548799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/>
                <a:gridCol w="2895600"/>
              </a:tblGrid>
              <a:tr h="10975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Flow 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Coronary Sinus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Cardiac Veins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Left Coronary Artery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 Coronary Artery</a:t>
                      </a:r>
                      <a:endParaRPr 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Coronary Circulation</a:t>
            </a:r>
          </a:p>
        </p:txBody>
      </p:sp>
    </p:spTree>
    <p:extLst>
      <p:ext uri="{BB962C8B-B14F-4D97-AF65-F5344CB8AC3E}">
        <p14:creationId xmlns:p14="http://schemas.microsoft.com/office/powerpoint/2010/main" val="116893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775575"/>
              </p:ext>
            </p:extLst>
          </p:nvPr>
        </p:nvGraphicFramePr>
        <p:xfrm>
          <a:off x="228600" y="1141413"/>
          <a:ext cx="8686800" cy="548799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/>
                <a:gridCol w="2895600"/>
                <a:gridCol w="2895600"/>
              </a:tblGrid>
              <a:tr h="10975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Flow 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Importance</a:t>
                      </a:r>
                      <a:endParaRPr lang="en-US" dirty="0"/>
                    </a:p>
                  </a:txBody>
                  <a:tcPr anchor="ctr"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Aorta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Pulmonary Veins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Pulmonary Trunk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Arteries</a:t>
                      </a:r>
                      <a:endParaRPr 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54659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18.1  Heart Anatomy</a:t>
            </a:r>
            <a:endParaRPr lang="en-US" dirty="0">
              <a:ea typeface="+mj-ea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3200" b="1" dirty="0">
                <a:solidFill>
                  <a:srgbClr val="000000"/>
                </a:solidFill>
                <a:ea typeface="+mn-ea"/>
                <a:cs typeface="+mn-cs"/>
              </a:rPr>
              <a:t>The Pulmonary and Systemic Circuits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Heart is a transport system consisting of two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side-by-side pumps</a:t>
            </a:r>
          </a:p>
          <a:p>
            <a:pPr lvl="1" eaLnBrk="1" hangingPunct="1">
              <a:defRPr/>
            </a:pPr>
            <a:r>
              <a:rPr lang="en-US" i="1" dirty="0" smtClean="0"/>
              <a:t>Right side </a:t>
            </a:r>
            <a:r>
              <a:rPr lang="en-US" dirty="0" smtClean="0"/>
              <a:t>receives oxygen-poor blood from tissues</a:t>
            </a:r>
          </a:p>
          <a:p>
            <a:pPr lvl="2" eaLnBrk="1" hangingPunct="1">
              <a:defRPr/>
            </a:pPr>
            <a:r>
              <a:rPr lang="en-US" dirty="0" smtClean="0"/>
              <a:t>Pumps blood to lungs to get rid of CO</a:t>
            </a:r>
            <a:r>
              <a:rPr lang="en-US" baseline="-25000" dirty="0" smtClean="0"/>
              <a:t>2</a:t>
            </a:r>
            <a:r>
              <a:rPr lang="en-US" dirty="0" smtClean="0"/>
              <a:t>, pick up O</a:t>
            </a:r>
            <a:r>
              <a:rPr lang="en-US" baseline="-25000" dirty="0" smtClean="0"/>
              <a:t>2</a:t>
            </a:r>
            <a:r>
              <a:rPr lang="en-US" dirty="0" smtClean="0"/>
              <a:t>, via </a:t>
            </a:r>
            <a:r>
              <a:rPr lang="en-US" b="1" dirty="0" smtClean="0"/>
              <a:t>pulmonary circuit</a:t>
            </a:r>
          </a:p>
          <a:p>
            <a:pPr lvl="1" eaLnBrk="1" hangingPunct="1">
              <a:defRPr/>
            </a:pPr>
            <a:r>
              <a:rPr lang="en-US" i="1" dirty="0" smtClean="0"/>
              <a:t>Left side </a:t>
            </a:r>
            <a:r>
              <a:rPr lang="en-US" dirty="0" smtClean="0"/>
              <a:t>receives oxygenated blood from lungs</a:t>
            </a:r>
          </a:p>
          <a:p>
            <a:pPr lvl="2" eaLnBrk="1" hangingPunct="1">
              <a:defRPr/>
            </a:pPr>
            <a:r>
              <a:rPr lang="en-US" dirty="0" smtClean="0"/>
              <a:t>Pumps blood to body tissues via </a:t>
            </a:r>
            <a:r>
              <a:rPr lang="en-US" b="1" dirty="0" smtClean="0"/>
              <a:t>systemic circuit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Pulmonary and Systemic Circuits (cont.</a:t>
            </a:r>
            <a:r>
              <a:rPr lang="en-US" dirty="0" smtClean="0">
                <a:latin typeface="Arial" charset="0"/>
              </a:rPr>
              <a:t>)</a:t>
            </a:r>
            <a:br>
              <a:rPr lang="en-US" dirty="0" smtClean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116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Receiving chambers of </a:t>
            </a:r>
            <a:r>
              <a:rPr lang="en-US" dirty="0" smtClean="0">
                <a:latin typeface="Arial" charset="0"/>
              </a:rPr>
              <a:t>heart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Right atrium  </a:t>
            </a:r>
          </a:p>
          <a:p>
            <a:pPr lvl="2" eaLnBrk="1" hangingPunct="1"/>
            <a:r>
              <a:rPr lang="en-US" dirty="0">
                <a:latin typeface="Arial" charset="0"/>
              </a:rPr>
              <a:t>Receives blood returning from systemic circuit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Left atrium</a:t>
            </a:r>
          </a:p>
          <a:p>
            <a:pPr lvl="2" eaLnBrk="1" hangingPunct="1"/>
            <a:r>
              <a:rPr lang="en-US" dirty="0">
                <a:latin typeface="Arial" charset="0"/>
              </a:rPr>
              <a:t>Receives blood returning from pulmonary circuit</a:t>
            </a:r>
          </a:p>
          <a:p>
            <a:pPr eaLnBrk="1" hangingPunct="1"/>
            <a:r>
              <a:rPr lang="en-US" dirty="0">
                <a:latin typeface="Arial" charset="0"/>
              </a:rPr>
              <a:t>Pumping chambers of heart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Right ventricle</a:t>
            </a:r>
          </a:p>
          <a:p>
            <a:pPr lvl="2" eaLnBrk="1" hangingPunct="1"/>
            <a:r>
              <a:rPr lang="en-US" dirty="0">
                <a:latin typeface="Arial" charset="0"/>
              </a:rPr>
              <a:t>Pumps blood through pulmonary circuit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Left ventricle</a:t>
            </a:r>
          </a:p>
          <a:p>
            <a:pPr lvl="2" eaLnBrk="1" hangingPunct="1"/>
            <a:r>
              <a:rPr lang="en-US" dirty="0">
                <a:latin typeface="Arial" charset="0"/>
              </a:rPr>
              <a:t>Pumps blood through systemic circuit</a:t>
            </a:r>
          </a:p>
          <a:p>
            <a:pPr lvl="2" eaLnBrk="1" hangingPunct="1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Independent/Group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book</a:t>
            </a:r>
          </a:p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X9ZZ6tcxArI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http://science.nationalgeographic.com/science/health-and-human-body/human-body/heart-article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https://www.khanacademy.org/science/health-and-medicine/human-anatomy-and-physiology/heart-introduction/v/layers-of-the-</a:t>
            </a:r>
            <a:r>
              <a:rPr lang="en-US" dirty="0" smtClean="0">
                <a:hlinkClick r:id="rId4"/>
              </a:rPr>
              <a:t>heart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Pearson Education, Inc.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19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0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228600"/>
            <a:ext cx="50609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itle 3"/>
          <p:cNvSpPr>
            <a:spLocks noGrp="1"/>
          </p:cNvSpPr>
          <p:nvPr>
            <p:ph type="title"/>
          </p:nvPr>
        </p:nvSpPr>
        <p:spPr>
          <a:xfrm>
            <a:off x="17463" y="17463"/>
            <a:ext cx="6546850" cy="381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Figure 18.1 The systemic and pulmonary circuits.</a:t>
            </a:r>
          </a:p>
        </p:txBody>
      </p:sp>
      <p:sp>
        <p:nvSpPr>
          <p:cNvPr id="11366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© 2016 Pearson Education, Inc.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00725" y="260350"/>
            <a:ext cx="1298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IN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Capillary beds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IN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lungs where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IN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gas exchange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IN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occurs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503863" y="5611813"/>
            <a:ext cx="1587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IN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Capillary beds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IN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all body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IN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tissues where gas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IN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exchange occurs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00725" y="1792288"/>
            <a:ext cx="9509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veins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457575" y="1709738"/>
            <a:ext cx="9509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49675" y="4305300"/>
            <a:ext cx="166211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3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Systemic Circuit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800725" y="2319338"/>
            <a:ext cx="9112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 and 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branches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364038" y="3833813"/>
            <a:ext cx="56832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3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Heart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438400" y="3594100"/>
            <a:ext cx="5619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atrium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9" name="Rectangle 32"/>
          <p:cNvSpPr>
            <a:spLocks noChangeArrowheads="1"/>
          </p:cNvSpPr>
          <p:nvPr/>
        </p:nvSpPr>
        <p:spPr bwMode="auto">
          <a:xfrm>
            <a:off x="3390900" y="3835400"/>
            <a:ext cx="758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2" name="Rectangle 34"/>
          <p:cNvSpPr>
            <a:spLocks noChangeArrowheads="1"/>
          </p:cNvSpPr>
          <p:nvPr/>
        </p:nvSpPr>
        <p:spPr bwMode="auto">
          <a:xfrm>
            <a:off x="2551113" y="2489200"/>
            <a:ext cx="531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Venae</a:t>
            </a:r>
          </a:p>
          <a:p>
            <a:pPr eaLnBrk="1" hangingPunct="1">
              <a:lnSpc>
                <a:spcPts val="1430"/>
              </a:lnSpc>
              <a:defRPr/>
            </a:pPr>
            <a:r>
              <a:rPr lang="en-US" sz="143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cavae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024438" y="2852738"/>
            <a:ext cx="5635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atrium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024438" y="3382963"/>
            <a:ext cx="7588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>
              <a:lnSpc>
                <a:spcPts val="1530"/>
              </a:lnSpc>
              <a:defRPr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589338" y="1377950"/>
            <a:ext cx="180498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530"/>
              </a:lnSpc>
              <a:defRPr/>
            </a:pPr>
            <a:r>
              <a:rPr lang="en-US" sz="143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Pulmonary Circuit</a:t>
            </a:r>
            <a:endParaRPr lang="en-US" sz="1430" dirty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393950" y="5751513"/>
            <a:ext cx="1174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370"/>
              </a:lnSpc>
              <a:defRPr/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Oxygen-rich,</a:t>
            </a:r>
          </a:p>
          <a:p>
            <a:pPr eaLnBrk="1" hangingPunct="1">
              <a:lnSpc>
                <a:spcPts val="1370"/>
              </a:lnSpc>
              <a:defRPr/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IN" sz="12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-poor blood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397125" y="6267450"/>
            <a:ext cx="1085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1370"/>
              </a:lnSpc>
              <a:defRPr/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Oxygen-poor,</a:t>
            </a:r>
          </a:p>
          <a:p>
            <a:pPr eaLnBrk="1" hangingPunct="1">
              <a:lnSpc>
                <a:spcPts val="1370"/>
              </a:lnSpc>
              <a:defRPr/>
            </a:pP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</a:t>
            </a:r>
            <a:r>
              <a:rPr lang="en-IN" sz="120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lang="en-IN" sz="12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-rich blood</a:t>
            </a:r>
            <a:endParaRPr lang="en-US" sz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7" name="Freeform 41"/>
          <p:cNvSpPr>
            <a:spLocks/>
          </p:cNvSpPr>
          <p:nvPr/>
        </p:nvSpPr>
        <p:spPr bwMode="auto">
          <a:xfrm>
            <a:off x="5489575" y="1881188"/>
            <a:ext cx="263525" cy="196850"/>
          </a:xfrm>
          <a:custGeom>
            <a:avLst/>
            <a:gdLst>
              <a:gd name="T0" fmla="*/ 0 w 166"/>
              <a:gd name="T1" fmla="*/ 124 h 124"/>
              <a:gd name="T2" fmla="*/ 136 w 166"/>
              <a:gd name="T3" fmla="*/ 0 h 124"/>
              <a:gd name="T4" fmla="*/ 166 w 166"/>
              <a:gd name="T5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6" h="124">
                <a:moveTo>
                  <a:pt x="0" y="124"/>
                </a:moveTo>
                <a:lnTo>
                  <a:pt x="136" y="0"/>
                </a:lnTo>
                <a:lnTo>
                  <a:pt x="166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8" name="Freeform 42"/>
          <p:cNvSpPr>
            <a:spLocks/>
          </p:cNvSpPr>
          <p:nvPr/>
        </p:nvSpPr>
        <p:spPr bwMode="auto">
          <a:xfrm>
            <a:off x="3228975" y="1798638"/>
            <a:ext cx="200025" cy="139700"/>
          </a:xfrm>
          <a:custGeom>
            <a:avLst/>
            <a:gdLst>
              <a:gd name="T0" fmla="*/ 0 w 126"/>
              <a:gd name="T1" fmla="*/ 88 h 88"/>
              <a:gd name="T2" fmla="*/ 84 w 126"/>
              <a:gd name="T3" fmla="*/ 0 h 88"/>
              <a:gd name="T4" fmla="*/ 126 w 126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88">
                <a:moveTo>
                  <a:pt x="0" y="88"/>
                </a:moveTo>
                <a:lnTo>
                  <a:pt x="84" y="0"/>
                </a:lnTo>
                <a:lnTo>
                  <a:pt x="126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59" name="Line 43"/>
          <p:cNvSpPr>
            <a:spLocks noChangeShapeType="1"/>
          </p:cNvSpPr>
          <p:nvPr/>
        </p:nvSpPr>
        <p:spPr bwMode="auto">
          <a:xfrm>
            <a:off x="5378450" y="2433638"/>
            <a:ext cx="374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0" name="Line 44"/>
          <p:cNvSpPr>
            <a:spLocks noChangeShapeType="1"/>
          </p:cNvSpPr>
          <p:nvPr/>
        </p:nvSpPr>
        <p:spPr bwMode="auto">
          <a:xfrm>
            <a:off x="4622800" y="2951163"/>
            <a:ext cx="374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1" name="Line 45"/>
          <p:cNvSpPr>
            <a:spLocks noChangeShapeType="1"/>
          </p:cNvSpPr>
          <p:nvPr/>
        </p:nvSpPr>
        <p:spPr bwMode="auto">
          <a:xfrm>
            <a:off x="4695825" y="3497263"/>
            <a:ext cx="3016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2" name="Freeform 46"/>
          <p:cNvSpPr>
            <a:spLocks/>
          </p:cNvSpPr>
          <p:nvPr/>
        </p:nvSpPr>
        <p:spPr bwMode="auto">
          <a:xfrm>
            <a:off x="2962275" y="3119438"/>
            <a:ext cx="685800" cy="565150"/>
          </a:xfrm>
          <a:custGeom>
            <a:avLst/>
            <a:gdLst>
              <a:gd name="T0" fmla="*/ 0 w 432"/>
              <a:gd name="T1" fmla="*/ 356 h 356"/>
              <a:gd name="T2" fmla="*/ 242 w 432"/>
              <a:gd name="T3" fmla="*/ 356 h 356"/>
              <a:gd name="T4" fmla="*/ 432 w 432"/>
              <a:gd name="T5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356">
                <a:moveTo>
                  <a:pt x="0" y="356"/>
                </a:moveTo>
                <a:lnTo>
                  <a:pt x="242" y="356"/>
                </a:lnTo>
                <a:lnTo>
                  <a:pt x="43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3" name="Freeform 47"/>
          <p:cNvSpPr>
            <a:spLocks/>
          </p:cNvSpPr>
          <p:nvPr/>
        </p:nvSpPr>
        <p:spPr bwMode="auto">
          <a:xfrm>
            <a:off x="3908425" y="3757613"/>
            <a:ext cx="307975" cy="184150"/>
          </a:xfrm>
          <a:custGeom>
            <a:avLst/>
            <a:gdLst>
              <a:gd name="T0" fmla="*/ 0 w 194"/>
              <a:gd name="T1" fmla="*/ 116 h 116"/>
              <a:gd name="T2" fmla="*/ 66 w 194"/>
              <a:gd name="T3" fmla="*/ 116 h 116"/>
              <a:gd name="T4" fmla="*/ 194 w 194"/>
              <a:gd name="T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" h="116">
                <a:moveTo>
                  <a:pt x="0" y="116"/>
                </a:moveTo>
                <a:lnTo>
                  <a:pt x="66" y="116"/>
                </a:lnTo>
                <a:lnTo>
                  <a:pt x="19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4" name="Line 48"/>
          <p:cNvSpPr>
            <a:spLocks noChangeShapeType="1"/>
          </p:cNvSpPr>
          <p:nvPr/>
        </p:nvSpPr>
        <p:spPr bwMode="auto">
          <a:xfrm>
            <a:off x="3143250" y="2605088"/>
            <a:ext cx="3333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5" name="Line 49"/>
          <p:cNvSpPr>
            <a:spLocks noChangeShapeType="1"/>
          </p:cNvSpPr>
          <p:nvPr/>
        </p:nvSpPr>
        <p:spPr bwMode="auto">
          <a:xfrm>
            <a:off x="3257550" y="2605088"/>
            <a:ext cx="158750" cy="5207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8" name="Freeform 54"/>
          <p:cNvSpPr>
            <a:spLocks/>
          </p:cNvSpPr>
          <p:nvPr/>
        </p:nvSpPr>
        <p:spPr bwMode="auto">
          <a:xfrm>
            <a:off x="5094288" y="347663"/>
            <a:ext cx="638175" cy="350837"/>
          </a:xfrm>
          <a:custGeom>
            <a:avLst/>
            <a:gdLst>
              <a:gd name="T0" fmla="*/ 402 w 402"/>
              <a:gd name="T1" fmla="*/ 0 h 221"/>
              <a:gd name="T2" fmla="*/ 147 w 402"/>
              <a:gd name="T3" fmla="*/ 0 h 221"/>
              <a:gd name="T4" fmla="*/ 0 w 402"/>
              <a:gd name="T5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2" h="221">
                <a:moveTo>
                  <a:pt x="402" y="0"/>
                </a:moveTo>
                <a:lnTo>
                  <a:pt x="147" y="0"/>
                </a:lnTo>
                <a:lnTo>
                  <a:pt x="0" y="22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69" name="Line 55"/>
          <p:cNvSpPr>
            <a:spLocks noChangeShapeType="1"/>
          </p:cNvSpPr>
          <p:nvPr/>
        </p:nvSpPr>
        <p:spPr bwMode="auto">
          <a:xfrm flipH="1">
            <a:off x="5030788" y="347663"/>
            <a:ext cx="296862" cy="2794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70" name="Line 56"/>
          <p:cNvSpPr>
            <a:spLocks noChangeShapeType="1"/>
          </p:cNvSpPr>
          <p:nvPr/>
        </p:nvSpPr>
        <p:spPr bwMode="auto">
          <a:xfrm flipH="1">
            <a:off x="5072063" y="5670550"/>
            <a:ext cx="37623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71" name="Line 57"/>
          <p:cNvSpPr>
            <a:spLocks noChangeShapeType="1"/>
          </p:cNvSpPr>
          <p:nvPr/>
        </p:nvSpPr>
        <p:spPr bwMode="auto">
          <a:xfrm flipH="1">
            <a:off x="5030788" y="5670550"/>
            <a:ext cx="334962" cy="2254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Size, Location, and Orientation of Heart</a:t>
            </a:r>
          </a:p>
        </p:txBody>
      </p:sp>
      <p:sp>
        <p:nvSpPr>
          <p:cNvPr id="11571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Approximately the size of a fist</a:t>
            </a:r>
          </a:p>
          <a:p>
            <a:pPr lvl="1" eaLnBrk="1" hangingPunct="1"/>
            <a:r>
              <a:rPr lang="en-US">
                <a:latin typeface="Arial" charset="0"/>
              </a:rPr>
              <a:t>Weighs less than 1 pound</a:t>
            </a:r>
          </a:p>
          <a:p>
            <a:pPr eaLnBrk="1" hangingPunct="1"/>
            <a:r>
              <a:rPr lang="en-US">
                <a:latin typeface="Arial" charset="0"/>
              </a:rPr>
              <a:t>Location</a:t>
            </a:r>
          </a:p>
          <a:p>
            <a:pPr lvl="1" eaLnBrk="1" hangingPunct="1"/>
            <a:r>
              <a:rPr lang="en-US">
                <a:latin typeface="Arial" charset="0"/>
              </a:rPr>
              <a:t>In </a:t>
            </a:r>
            <a:r>
              <a:rPr lang="en-US" b="1">
                <a:latin typeface="Arial" charset="0"/>
              </a:rPr>
              <a:t>mediastinum</a:t>
            </a:r>
            <a:r>
              <a:rPr lang="en-US">
                <a:latin typeface="Arial" charset="0"/>
              </a:rPr>
              <a:t> between second rib and fifth intercostal space</a:t>
            </a:r>
          </a:p>
          <a:p>
            <a:pPr lvl="1" eaLnBrk="1" hangingPunct="1"/>
            <a:r>
              <a:rPr lang="en-US">
                <a:latin typeface="Arial" charset="0"/>
              </a:rPr>
              <a:t>On superior surface of diaphragm</a:t>
            </a:r>
          </a:p>
          <a:p>
            <a:pPr lvl="1" eaLnBrk="1" hangingPunct="1"/>
            <a:r>
              <a:rPr lang="en-US">
                <a:latin typeface="Arial" charset="0"/>
              </a:rPr>
              <a:t>Two-thirds of heart to left of midsternal line</a:t>
            </a:r>
          </a:p>
          <a:p>
            <a:pPr lvl="1" eaLnBrk="1" hangingPunct="1"/>
            <a:r>
              <a:rPr lang="en-US">
                <a:latin typeface="Arial" charset="0"/>
              </a:rPr>
              <a:t>Anterior to vertebral column, posterior to sternum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31925"/>
            <a:ext cx="79184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5207000" y="3635375"/>
            <a:ext cx="157321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819650" y="3117850"/>
            <a:ext cx="19764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7764" name="Title 3"/>
          <p:cNvSpPr>
            <a:spLocks noGrp="1"/>
          </p:cNvSpPr>
          <p:nvPr>
            <p:ph type="title"/>
          </p:nvPr>
        </p:nvSpPr>
        <p:spPr>
          <a:xfrm>
            <a:off x="17463" y="17463"/>
            <a:ext cx="7116762" cy="414337"/>
          </a:xfrm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Figure 18.2a Location of the heart in the mediastinum.</a:t>
            </a:r>
          </a:p>
        </p:txBody>
      </p:sp>
      <p:sp>
        <p:nvSpPr>
          <p:cNvPr id="117765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17463" y="6578600"/>
            <a:ext cx="33543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© 2016 Pearson Education, Inc.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6848475" y="3444875"/>
            <a:ext cx="1800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Location of</a:t>
            </a:r>
          </a:p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apical</a:t>
            </a:r>
          </a:p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impulse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652463" y="3362325"/>
            <a:ext cx="1747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Diaphragm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6859588" y="2935288"/>
            <a:ext cx="13573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Sternum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652463" y="2371725"/>
            <a:ext cx="1114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2nd rib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652463" y="17795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Midsternal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line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5207000" y="3635375"/>
            <a:ext cx="15732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335213" y="3559175"/>
            <a:ext cx="15843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819650" y="3117850"/>
            <a:ext cx="19764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754188" y="2543175"/>
            <a:ext cx="23749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890838" y="1993900"/>
            <a:ext cx="18415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7163"/>
            <a:ext cx="5181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Title 3"/>
          <p:cNvSpPr>
            <a:spLocks noGrp="1"/>
          </p:cNvSpPr>
          <p:nvPr>
            <p:ph type="title"/>
          </p:nvPr>
        </p:nvSpPr>
        <p:spPr>
          <a:xfrm>
            <a:off x="17463" y="17463"/>
            <a:ext cx="6546850" cy="381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Figure 18.2b Location of the heart in the mediastinum.</a:t>
            </a:r>
          </a:p>
        </p:txBody>
      </p:sp>
      <p:sp>
        <p:nvSpPr>
          <p:cNvPr id="11981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© 2016 Pearson Education, Inc.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5576888" y="2525713"/>
            <a:ext cx="796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Heart</a:t>
            </a:r>
            <a:endParaRPr lang="en-US" sz="2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074988" y="4749800"/>
            <a:ext cx="1358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i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Posterior</a:t>
            </a:r>
            <a:endParaRPr lang="en-US" sz="2430" dirty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5576888" y="3005138"/>
            <a:ext cx="1317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lung</a:t>
            </a:r>
            <a:endParaRPr lang="en-US" sz="2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5594350" y="3608388"/>
            <a:ext cx="15541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Body of T</a:t>
            </a:r>
            <a:r>
              <a:rPr lang="en-US" sz="243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vertebra</a:t>
            </a:r>
            <a:endParaRPr lang="en-US" sz="2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2854325" y="1450975"/>
            <a:ext cx="190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Mediastinum</a:t>
            </a:r>
            <a:endParaRPr lang="en-US" sz="2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3830638" y="2697163"/>
            <a:ext cx="16605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743450" y="3151188"/>
            <a:ext cx="7477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3716338" y="3754438"/>
            <a:ext cx="17748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087688" y="2001838"/>
            <a:ext cx="1401762" cy="584200"/>
          </a:xfrm>
          <a:custGeom>
            <a:avLst/>
            <a:gdLst>
              <a:gd name="T0" fmla="*/ 0 w 883"/>
              <a:gd name="T1" fmla="*/ 368 h 368"/>
              <a:gd name="T2" fmla="*/ 0 w 883"/>
              <a:gd name="T3" fmla="*/ 0 h 368"/>
              <a:gd name="T4" fmla="*/ 883 w 883"/>
              <a:gd name="T5" fmla="*/ 0 h 368"/>
              <a:gd name="T6" fmla="*/ 883 w 883"/>
              <a:gd name="T7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3" h="368">
                <a:moveTo>
                  <a:pt x="0" y="368"/>
                </a:moveTo>
                <a:lnTo>
                  <a:pt x="0" y="0"/>
                </a:lnTo>
                <a:lnTo>
                  <a:pt x="883" y="0"/>
                </a:lnTo>
                <a:lnTo>
                  <a:pt x="883" y="36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789363" y="1778000"/>
            <a:ext cx="0" cy="2206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91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Size, Location, and Orientation of Heart (cont.)</a:t>
            </a:r>
          </a:p>
        </p:txBody>
      </p:sp>
      <p:sp>
        <p:nvSpPr>
          <p:cNvPr id="1218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Base</a:t>
            </a:r>
            <a:r>
              <a:rPr lang="en-US" dirty="0">
                <a:latin typeface="Arial" charset="0"/>
              </a:rPr>
              <a:t> (posterior surface) leans toward right shoulder</a:t>
            </a:r>
          </a:p>
          <a:p>
            <a:pPr eaLnBrk="1" hangingPunct="1"/>
            <a:r>
              <a:rPr lang="en-US" b="1" dirty="0">
                <a:latin typeface="Arial" charset="0"/>
              </a:rPr>
              <a:t>Apex</a:t>
            </a:r>
            <a:r>
              <a:rPr lang="en-US" dirty="0">
                <a:latin typeface="Arial" charset="0"/>
              </a:rPr>
              <a:t> points toward left hip</a:t>
            </a:r>
          </a:p>
          <a:p>
            <a:pPr eaLnBrk="1" hangingPunct="1"/>
            <a:r>
              <a:rPr lang="en-US" b="1" dirty="0">
                <a:latin typeface="Arial" charset="0"/>
              </a:rPr>
              <a:t>Apical impulse </a:t>
            </a:r>
            <a:r>
              <a:rPr lang="en-US" dirty="0">
                <a:latin typeface="Arial" charset="0"/>
              </a:rPr>
              <a:t>palpated between fifth and sixth ribs, just below left nipple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31925"/>
            <a:ext cx="79184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5207000" y="3635375"/>
            <a:ext cx="157321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819650" y="3117850"/>
            <a:ext cx="19764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3908" name="Title 3"/>
          <p:cNvSpPr>
            <a:spLocks noGrp="1"/>
          </p:cNvSpPr>
          <p:nvPr>
            <p:ph type="title"/>
          </p:nvPr>
        </p:nvSpPr>
        <p:spPr>
          <a:xfrm>
            <a:off x="17463" y="17463"/>
            <a:ext cx="7116762" cy="414337"/>
          </a:xfrm>
          <a:ln w="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Figure 18.2a Location of the heart in the mediastinum.</a:t>
            </a:r>
          </a:p>
        </p:txBody>
      </p:sp>
      <p:sp>
        <p:nvSpPr>
          <p:cNvPr id="123909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17463" y="6578600"/>
            <a:ext cx="33543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© 2016 Pearson Education, Inc.</a:t>
            </a:r>
          </a:p>
        </p:txBody>
      </p:sp>
      <p:sp>
        <p:nvSpPr>
          <p:cNvPr id="6" name="Rectangle 36"/>
          <p:cNvSpPr>
            <a:spLocks noChangeArrowheads="1"/>
          </p:cNvSpPr>
          <p:nvPr/>
        </p:nvSpPr>
        <p:spPr bwMode="auto">
          <a:xfrm>
            <a:off x="6848475" y="3444875"/>
            <a:ext cx="1800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Location of</a:t>
            </a:r>
          </a:p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apical</a:t>
            </a:r>
          </a:p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impulse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652463" y="3362325"/>
            <a:ext cx="1747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Diaphragm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6859588" y="2935288"/>
            <a:ext cx="13573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Sternum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652463" y="2371725"/>
            <a:ext cx="1114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2nd rib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652463" y="1779588"/>
            <a:ext cx="23399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570"/>
              </a:lnSpc>
              <a:defRPr/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Midsternal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line</a:t>
            </a:r>
            <a:endParaRPr lang="en-US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5207000" y="3635375"/>
            <a:ext cx="15732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335213" y="3559175"/>
            <a:ext cx="15843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819650" y="3117850"/>
            <a:ext cx="19764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754188" y="2543175"/>
            <a:ext cx="23749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890838" y="1993900"/>
            <a:ext cx="18415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27163"/>
            <a:ext cx="51816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Title 3"/>
          <p:cNvSpPr>
            <a:spLocks noGrp="1"/>
          </p:cNvSpPr>
          <p:nvPr>
            <p:ph type="title"/>
          </p:nvPr>
        </p:nvSpPr>
        <p:spPr>
          <a:xfrm>
            <a:off x="17463" y="17463"/>
            <a:ext cx="6546850" cy="381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Figure 18.2b Location of the heart in the mediastinum.</a:t>
            </a:r>
          </a:p>
        </p:txBody>
      </p:sp>
      <p:sp>
        <p:nvSpPr>
          <p:cNvPr id="12595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latin typeface="Arial" charset="0"/>
              </a:rPr>
              <a:t>© 2016 Pearson Education, Inc.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5576888" y="2525713"/>
            <a:ext cx="796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Heart</a:t>
            </a:r>
            <a:endParaRPr lang="en-US" sz="2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074988" y="4749800"/>
            <a:ext cx="1358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i="1" dirty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Posterior</a:t>
            </a:r>
            <a:endParaRPr lang="en-US" sz="2430" dirty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5576888" y="3005138"/>
            <a:ext cx="1317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lung</a:t>
            </a:r>
            <a:endParaRPr lang="en-US" sz="2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5594350" y="3608388"/>
            <a:ext cx="15541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Body of T</a:t>
            </a:r>
            <a:r>
              <a:rPr lang="en-US" sz="2430" b="1" baseline="-25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vertebra</a:t>
            </a:r>
            <a:endParaRPr lang="en-US" sz="2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56"/>
          <p:cNvSpPr>
            <a:spLocks noChangeArrowheads="1"/>
          </p:cNvSpPr>
          <p:nvPr/>
        </p:nvSpPr>
        <p:spPr bwMode="auto">
          <a:xfrm>
            <a:off x="2854325" y="1450975"/>
            <a:ext cx="190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ts val="2630"/>
              </a:lnSpc>
              <a:defRPr/>
            </a:pPr>
            <a:r>
              <a:rPr lang="en-US" sz="24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Mediastinum</a:t>
            </a:r>
            <a:endParaRPr lang="en-US" sz="243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3830638" y="2697163"/>
            <a:ext cx="16605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4743450" y="3151188"/>
            <a:ext cx="7477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3716338" y="3754438"/>
            <a:ext cx="17748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087688" y="2001838"/>
            <a:ext cx="1401762" cy="584200"/>
          </a:xfrm>
          <a:custGeom>
            <a:avLst/>
            <a:gdLst>
              <a:gd name="T0" fmla="*/ 0 w 883"/>
              <a:gd name="T1" fmla="*/ 368 h 368"/>
              <a:gd name="T2" fmla="*/ 0 w 883"/>
              <a:gd name="T3" fmla="*/ 0 h 368"/>
              <a:gd name="T4" fmla="*/ 883 w 883"/>
              <a:gd name="T5" fmla="*/ 0 h 368"/>
              <a:gd name="T6" fmla="*/ 883 w 883"/>
              <a:gd name="T7" fmla="*/ 368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3" h="368">
                <a:moveTo>
                  <a:pt x="0" y="368"/>
                </a:moveTo>
                <a:lnTo>
                  <a:pt x="0" y="0"/>
                </a:lnTo>
                <a:lnTo>
                  <a:pt x="883" y="0"/>
                </a:lnTo>
                <a:lnTo>
                  <a:pt x="883" y="36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3789363" y="1778000"/>
            <a:ext cx="0" cy="2206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Coverings of the Heart</a:t>
            </a:r>
          </a:p>
        </p:txBody>
      </p:sp>
      <p:sp>
        <p:nvSpPr>
          <p:cNvPr id="1280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Pericardium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double-walled sac that surrounds heart; made up of </a:t>
            </a:r>
            <a:r>
              <a:rPr lang="en-US" dirty="0" smtClean="0">
                <a:latin typeface="Arial" charset="0"/>
              </a:rPr>
              <a:t>two layers</a:t>
            </a:r>
            <a:endParaRPr lang="en-US" dirty="0">
              <a:latin typeface="Arial" charset="0"/>
            </a:endParaRP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Superficial </a:t>
            </a:r>
            <a:r>
              <a:rPr lang="en-US" b="1" dirty="0">
                <a:latin typeface="Arial" charset="0"/>
              </a:rPr>
              <a:t>fibrous </a:t>
            </a:r>
            <a:r>
              <a:rPr lang="en-US" b="1" dirty="0" smtClean="0">
                <a:latin typeface="Arial" charset="0"/>
              </a:rPr>
              <a:t>pericardium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functions to protect, anchor heart to surrounding structures, and prevent overfilling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Deep </a:t>
            </a:r>
            <a:r>
              <a:rPr lang="en-US" dirty="0">
                <a:latin typeface="Arial" charset="0"/>
              </a:rPr>
              <a:t>two-layered </a:t>
            </a:r>
            <a:r>
              <a:rPr lang="en-US" b="1" dirty="0">
                <a:latin typeface="Arial" charset="0"/>
              </a:rPr>
              <a:t>serous pericardium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Parietal layer </a:t>
            </a:r>
            <a:r>
              <a:rPr lang="en-US" dirty="0">
                <a:latin typeface="Arial" charset="0"/>
              </a:rPr>
              <a:t>lines internal surface of fibrous pericardium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Visceral layer </a:t>
            </a:r>
            <a:r>
              <a:rPr lang="en-US" dirty="0">
                <a:latin typeface="Arial" charset="0"/>
              </a:rPr>
              <a:t>(</a:t>
            </a:r>
            <a:r>
              <a:rPr lang="en-US" b="1" dirty="0" err="1">
                <a:latin typeface="Arial" charset="0"/>
              </a:rPr>
              <a:t>epicardium</a:t>
            </a:r>
            <a:r>
              <a:rPr lang="en-US" dirty="0">
                <a:latin typeface="Arial" charset="0"/>
              </a:rPr>
              <a:t>) on external surface of heart</a:t>
            </a:r>
          </a:p>
          <a:p>
            <a:pPr lvl="2" eaLnBrk="1" hangingPunct="1"/>
            <a:r>
              <a:rPr lang="en-US" dirty="0">
                <a:latin typeface="Arial" charset="0"/>
              </a:rPr>
              <a:t>Two layers separated by fluid-filled </a:t>
            </a:r>
            <a:r>
              <a:rPr lang="en-US" b="1" dirty="0">
                <a:latin typeface="Arial" charset="0"/>
              </a:rPr>
              <a:t>pericardial cavity </a:t>
            </a:r>
            <a:r>
              <a:rPr lang="en-US" dirty="0">
                <a:latin typeface="Arial" charset="0"/>
              </a:rPr>
              <a:t>(decreases friction</a:t>
            </a:r>
            <a:r>
              <a:rPr lang="en-US" dirty="0" smtClean="0">
                <a:latin typeface="Arial" charset="0"/>
              </a:rPr>
              <a:t>)</a:t>
            </a:r>
            <a:endParaRPr lang="en-US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Layers of the Heart Wall</a:t>
            </a:r>
          </a:p>
        </p:txBody>
      </p:sp>
      <p:sp>
        <p:nvSpPr>
          <p:cNvPr id="13209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Three layers of heart </a:t>
            </a:r>
            <a:r>
              <a:rPr lang="en-US" dirty="0" smtClean="0">
                <a:latin typeface="Arial" charset="0"/>
              </a:rPr>
              <a:t>wall</a:t>
            </a:r>
            <a:endParaRPr lang="en-US" dirty="0">
              <a:latin typeface="Arial" charset="0"/>
            </a:endParaRPr>
          </a:p>
          <a:p>
            <a:pPr marL="904875" lvl="1" indent="-430213" defTabSz="900113" eaLnBrk="1" hangingPunct="1">
              <a:buFont typeface="+mj-lt"/>
              <a:buAutoNum type="arabicPeriod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Epicardium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visceral </a:t>
            </a:r>
            <a:r>
              <a:rPr lang="en-US" dirty="0">
                <a:latin typeface="Arial" charset="0"/>
              </a:rPr>
              <a:t>layer of serous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pericardium</a:t>
            </a:r>
            <a:endParaRPr lang="en-US" dirty="0">
              <a:latin typeface="Arial" charset="0"/>
            </a:endParaRPr>
          </a:p>
          <a:p>
            <a:pPr marL="900113" lvl="1" indent="-442913" eaLnBrk="1" hangingPunct="1">
              <a:buFont typeface="+mj-lt"/>
              <a:buAutoNum type="arabicPeriod"/>
            </a:pPr>
            <a:r>
              <a:rPr lang="en-US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Myocardium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circular </a:t>
            </a:r>
            <a:r>
              <a:rPr lang="en-US" dirty="0">
                <a:latin typeface="Arial" charset="0"/>
              </a:rPr>
              <a:t>or spiral </a:t>
            </a:r>
            <a:r>
              <a:rPr lang="en-US" i="1" dirty="0">
                <a:latin typeface="Arial" charset="0"/>
              </a:rPr>
              <a:t>bundles</a:t>
            </a:r>
            <a:r>
              <a:rPr lang="en-US" dirty="0">
                <a:latin typeface="Arial" charset="0"/>
              </a:rPr>
              <a:t> of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contractile </a:t>
            </a:r>
            <a:r>
              <a:rPr lang="en-US" dirty="0">
                <a:latin typeface="Arial" charset="0"/>
              </a:rPr>
              <a:t>cardiac muscle cells 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Cardiac skeleton</a:t>
            </a:r>
            <a:r>
              <a:rPr lang="en-US" dirty="0">
                <a:latin typeface="Arial" charset="0"/>
              </a:rPr>
              <a:t>: crisscrossing, interlacing layer of connective tissue</a:t>
            </a:r>
          </a:p>
          <a:p>
            <a:pPr lvl="3" eaLnBrk="1" hangingPunct="1"/>
            <a:r>
              <a:rPr lang="en-US" dirty="0">
                <a:latin typeface="Arial" charset="0"/>
              </a:rPr>
              <a:t>Anchors cardiac muscle fibers </a:t>
            </a:r>
          </a:p>
          <a:p>
            <a:pPr lvl="3" eaLnBrk="1" hangingPunct="1"/>
            <a:r>
              <a:rPr lang="en-US" dirty="0">
                <a:latin typeface="Arial" charset="0"/>
              </a:rPr>
              <a:t>Supports great vessels and valves</a:t>
            </a:r>
          </a:p>
          <a:p>
            <a:pPr lvl="3" eaLnBrk="1" hangingPunct="1"/>
            <a:r>
              <a:rPr lang="en-US" dirty="0">
                <a:latin typeface="Arial" charset="0"/>
              </a:rPr>
              <a:t>Limits spread of action potentials to specific </a:t>
            </a:r>
            <a:r>
              <a:rPr lang="en-US" dirty="0" smtClean="0">
                <a:latin typeface="Arial" charset="0"/>
              </a:rPr>
              <a:t>paths</a:t>
            </a:r>
            <a:endParaRPr lang="en-US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6" y="661416"/>
            <a:ext cx="5291328" cy="55351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 smtClean="0"/>
              <a:t>Figure 18.4 </a:t>
            </a:r>
            <a:r>
              <a:rPr lang="en-IN" dirty="0"/>
              <a:t>The circular and spiral arrangement of </a:t>
            </a:r>
            <a:r>
              <a:rPr lang="en-IN" dirty="0" smtClean="0"/>
              <a:t>cardiac muscle </a:t>
            </a:r>
            <a:r>
              <a:rPr lang="en-IN" dirty="0"/>
              <a:t>bundles in the myocardium of the heart.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6024469" y="2774953"/>
            <a:ext cx="1178208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700"/>
              </a:lnSpc>
            </a:pPr>
            <a:r>
              <a:rPr lang="en-IN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Cardiac</a:t>
            </a:r>
          </a:p>
          <a:p>
            <a:pPr eaLnBrk="1" hangingPunct="1">
              <a:lnSpc>
                <a:spcPts val="2700"/>
              </a:lnSpc>
            </a:pPr>
            <a:r>
              <a:rPr lang="en-IN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</a:p>
          <a:p>
            <a:pPr eaLnBrk="1" hangingPunct="1">
              <a:lnSpc>
                <a:spcPts val="2700"/>
              </a:lnSpc>
            </a:pPr>
            <a:r>
              <a:rPr lang="en-IN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bundles</a:t>
            </a:r>
            <a:endParaRPr lang="en-US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91063" y="2967038"/>
            <a:ext cx="12763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0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4629309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3276600" cy="1569660"/>
          </a:xfrm>
          <a:solidFill>
            <a:srgbClr val="FFFFFF"/>
          </a:solidFill>
        </p:spPr>
        <p:txBody>
          <a:bodyPr/>
          <a:lstStyle/>
          <a:p>
            <a:pPr algn="r" eaLnBrk="1" hangingPunct="1"/>
            <a:r>
              <a:rPr lang="en-US" dirty="0">
                <a:latin typeface="Arial" charset="0"/>
              </a:rPr>
              <a:t>The Pulmonary and Systemic Circuits </a:t>
            </a:r>
          </a:p>
        </p:txBody>
      </p:sp>
    </p:spTree>
    <p:extLst>
      <p:ext uri="{BB962C8B-B14F-4D97-AF65-F5344CB8AC3E}">
        <p14:creationId xmlns:p14="http://schemas.microsoft.com/office/powerpoint/2010/main" val="300873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Layers of the Heart </a:t>
            </a:r>
            <a:r>
              <a:rPr lang="en-US" dirty="0" smtClean="0">
                <a:latin typeface="Arial" charset="0"/>
              </a:rPr>
              <a:t>Wall (cont.)</a:t>
            </a:r>
            <a:endParaRPr lang="en-US" dirty="0">
              <a:latin typeface="Arial" charset="0"/>
            </a:endParaRPr>
          </a:p>
        </p:txBody>
      </p:sp>
      <p:sp>
        <p:nvSpPr>
          <p:cNvPr id="1351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00113" lvl="1" indent="-442913" eaLnBrk="1" hangingPunct="1">
              <a:buFont typeface="+mj-lt"/>
              <a:buAutoNum type="arabicPeriod" startAt="3"/>
            </a:pPr>
            <a:r>
              <a:rPr lang="en-US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Endocardium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innermost layer; </a:t>
            </a:r>
            <a:r>
              <a:rPr lang="en-US" dirty="0">
                <a:latin typeface="Arial" charset="0"/>
              </a:rPr>
              <a:t>is continuous 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 with </a:t>
            </a:r>
            <a:r>
              <a:rPr lang="en-US" dirty="0">
                <a:latin typeface="Arial" charset="0"/>
              </a:rPr>
              <a:t>endothelial lining of blood vessels</a:t>
            </a:r>
          </a:p>
          <a:p>
            <a:pPr lvl="2" eaLnBrk="1" hangingPunct="1"/>
            <a:r>
              <a:rPr lang="en-US" dirty="0">
                <a:latin typeface="Arial" charset="0"/>
              </a:rPr>
              <a:t>Lines heart chambers and covers cardiac skeleton of valves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71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014728"/>
            <a:ext cx="8546592" cy="28285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18.3 The layers of the pericardium and of the heart wall.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895975" y="2308225"/>
            <a:ext cx="552450" cy="390525"/>
          </a:xfrm>
          <a:custGeom>
            <a:avLst/>
            <a:gdLst>
              <a:gd name="T0" fmla="*/ 0 w 348"/>
              <a:gd name="T1" fmla="*/ 246 h 246"/>
              <a:gd name="T2" fmla="*/ 208 w 348"/>
              <a:gd name="T3" fmla="*/ 0 h 246"/>
              <a:gd name="T4" fmla="*/ 348 w 348"/>
              <a:gd name="T5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246">
                <a:moveTo>
                  <a:pt x="0" y="246"/>
                </a:moveTo>
                <a:lnTo>
                  <a:pt x="208" y="0"/>
                </a:lnTo>
                <a:lnTo>
                  <a:pt x="34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943600" y="3165475"/>
            <a:ext cx="5048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984875" y="3467100"/>
            <a:ext cx="4635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734050" y="4465638"/>
            <a:ext cx="714375" cy="330200"/>
          </a:xfrm>
          <a:custGeom>
            <a:avLst/>
            <a:gdLst>
              <a:gd name="T0" fmla="*/ 0 w 450"/>
              <a:gd name="T1" fmla="*/ 0 h 208"/>
              <a:gd name="T2" fmla="*/ 322 w 450"/>
              <a:gd name="T3" fmla="*/ 208 h 208"/>
              <a:gd name="T4" fmla="*/ 450 w 450"/>
              <a:gd name="T5" fmla="*/ 20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0" h="208">
                <a:moveTo>
                  <a:pt x="0" y="0"/>
                </a:moveTo>
                <a:lnTo>
                  <a:pt x="322" y="208"/>
                </a:lnTo>
                <a:lnTo>
                  <a:pt x="450" y="20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832475" y="3897313"/>
            <a:ext cx="615950" cy="260350"/>
          </a:xfrm>
          <a:custGeom>
            <a:avLst/>
            <a:gdLst>
              <a:gd name="T0" fmla="*/ 388 w 388"/>
              <a:gd name="T1" fmla="*/ 164 h 164"/>
              <a:gd name="T2" fmla="*/ 244 w 388"/>
              <a:gd name="T3" fmla="*/ 164 h 164"/>
              <a:gd name="T4" fmla="*/ 0 w 388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8" h="164">
                <a:moveTo>
                  <a:pt x="388" y="164"/>
                </a:moveTo>
                <a:lnTo>
                  <a:pt x="244" y="16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75350" y="4075113"/>
            <a:ext cx="473075" cy="396875"/>
          </a:xfrm>
          <a:custGeom>
            <a:avLst/>
            <a:gdLst>
              <a:gd name="T0" fmla="*/ 298 w 298"/>
              <a:gd name="T1" fmla="*/ 250 h 250"/>
              <a:gd name="T2" fmla="*/ 156 w 298"/>
              <a:gd name="T3" fmla="*/ 250 h 250"/>
              <a:gd name="T4" fmla="*/ 0 w 298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8" h="250">
                <a:moveTo>
                  <a:pt x="298" y="250"/>
                </a:moveTo>
                <a:lnTo>
                  <a:pt x="156" y="25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65825" y="2606675"/>
            <a:ext cx="482600" cy="384175"/>
          </a:xfrm>
          <a:custGeom>
            <a:avLst/>
            <a:gdLst>
              <a:gd name="T0" fmla="*/ 304 w 304"/>
              <a:gd name="T1" fmla="*/ 0 h 242"/>
              <a:gd name="T2" fmla="*/ 162 w 304"/>
              <a:gd name="T3" fmla="*/ 0 h 242"/>
              <a:gd name="T4" fmla="*/ 0 w 304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42">
                <a:moveTo>
                  <a:pt x="304" y="0"/>
                </a:moveTo>
                <a:lnTo>
                  <a:pt x="162" y="0"/>
                </a:lnTo>
                <a:lnTo>
                  <a:pt x="0" y="24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5883275" y="2308225"/>
            <a:ext cx="342900" cy="5461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1493838" y="2819400"/>
            <a:ext cx="3683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582738" y="3130549"/>
            <a:ext cx="279400" cy="85725"/>
          </a:xfrm>
          <a:custGeom>
            <a:avLst/>
            <a:gdLst>
              <a:gd name="T0" fmla="*/ 176 w 176"/>
              <a:gd name="T1" fmla="*/ 0 h 54"/>
              <a:gd name="T2" fmla="*/ 116 w 176"/>
              <a:gd name="T3" fmla="*/ 0 h 54"/>
              <a:gd name="T4" fmla="*/ 0 w 176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54">
                <a:moveTo>
                  <a:pt x="176" y="0"/>
                </a:moveTo>
                <a:lnTo>
                  <a:pt x="116" y="0"/>
                </a:lnTo>
                <a:lnTo>
                  <a:pt x="0" y="5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8180388" y="3352800"/>
            <a:ext cx="85725" cy="1157288"/>
          </a:xfrm>
          <a:custGeom>
            <a:avLst/>
            <a:gdLst>
              <a:gd name="T0" fmla="*/ 0 w 54"/>
              <a:gd name="T1" fmla="*/ 0 h 729"/>
              <a:gd name="T2" fmla="*/ 54 w 54"/>
              <a:gd name="T3" fmla="*/ 0 h 729"/>
              <a:gd name="T4" fmla="*/ 54 w 54"/>
              <a:gd name="T5" fmla="*/ 729 h 729"/>
              <a:gd name="T6" fmla="*/ 0 w 54"/>
              <a:gd name="T7" fmla="*/ 729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729">
                <a:moveTo>
                  <a:pt x="0" y="0"/>
                </a:moveTo>
                <a:lnTo>
                  <a:pt x="54" y="0"/>
                </a:lnTo>
                <a:lnTo>
                  <a:pt x="54" y="729"/>
                </a:lnTo>
                <a:lnTo>
                  <a:pt x="0" y="72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8266113" y="3765550"/>
            <a:ext cx="84137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6489700" y="2198688"/>
            <a:ext cx="1679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Fibrous pericardium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6489700" y="2498725"/>
            <a:ext cx="1885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Parietal layer of serous </a:t>
            </a:r>
          </a:p>
          <a:p>
            <a:pPr eaLnBrk="1" hangingPunct="1"/>
            <a:r>
              <a:rPr lang="en-IN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pericardium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6489700" y="3040063"/>
            <a:ext cx="14319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Pericardial cavity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6489700" y="3343275"/>
            <a:ext cx="167994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3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Epicardium</a:t>
            </a:r>
            <a:r>
              <a:rPr lang="en-IN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(visceral </a:t>
            </a:r>
          </a:p>
          <a:p>
            <a:pPr eaLnBrk="1" hangingPunct="1"/>
            <a:r>
              <a:rPr lang="en-IN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layer of serous </a:t>
            </a:r>
          </a:p>
          <a:p>
            <a:pPr eaLnBrk="1" hangingPunct="1"/>
            <a:r>
              <a:rPr lang="en-IN" sz="13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pericardium)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6489700" y="4035425"/>
            <a:ext cx="1047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Myocardium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4"/>
          <p:cNvSpPr>
            <a:spLocks noChangeArrowheads="1"/>
          </p:cNvSpPr>
          <p:nvPr/>
        </p:nvSpPr>
        <p:spPr bwMode="auto">
          <a:xfrm>
            <a:off x="6489700" y="4351338"/>
            <a:ext cx="1136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Endocardium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68" name="Rectangle 35"/>
          <p:cNvSpPr>
            <a:spLocks noChangeArrowheads="1"/>
          </p:cNvSpPr>
          <p:nvPr/>
        </p:nvSpPr>
        <p:spPr bwMode="auto">
          <a:xfrm>
            <a:off x="3300413" y="2119313"/>
            <a:ext cx="864083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40"/>
              </a:lnSpc>
            </a:pPr>
            <a:r>
              <a:rPr lang="en-US" sz="1300" b="1" i="1" dirty="0" smtClean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Pulmonary</a:t>
            </a:r>
          </a:p>
          <a:p>
            <a:pPr eaLnBrk="1" hangingPunct="1">
              <a:lnSpc>
                <a:spcPts val="1440"/>
              </a:lnSpc>
            </a:pPr>
            <a:r>
              <a:rPr lang="en-US" sz="1300" b="1" i="1" dirty="0" smtClean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trunk</a:t>
            </a:r>
            <a:endParaRPr lang="en-US" sz="1800" dirty="0" smtClean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171" name="Rectangle 37"/>
          <p:cNvSpPr>
            <a:spLocks noChangeArrowheads="1"/>
          </p:cNvSpPr>
          <p:nvPr/>
        </p:nvSpPr>
        <p:spPr bwMode="auto">
          <a:xfrm>
            <a:off x="6489700" y="4675188"/>
            <a:ext cx="12350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Heart chamber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2" name="Rectangle 38"/>
          <p:cNvSpPr>
            <a:spLocks noChangeArrowheads="1"/>
          </p:cNvSpPr>
          <p:nvPr/>
        </p:nvSpPr>
        <p:spPr bwMode="auto">
          <a:xfrm>
            <a:off x="1893888" y="2705896"/>
            <a:ext cx="1031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Pericardium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3" name="Rectangle 39"/>
          <p:cNvSpPr>
            <a:spLocks noChangeArrowheads="1"/>
          </p:cNvSpPr>
          <p:nvPr/>
        </p:nvSpPr>
        <p:spPr bwMode="auto">
          <a:xfrm>
            <a:off x="1893888" y="3020222"/>
            <a:ext cx="1047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Myocardium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4" name="Rectangle 40"/>
          <p:cNvSpPr>
            <a:spLocks noChangeArrowheads="1"/>
          </p:cNvSpPr>
          <p:nvPr/>
        </p:nvSpPr>
        <p:spPr bwMode="auto">
          <a:xfrm>
            <a:off x="8389938" y="3656013"/>
            <a:ext cx="42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Heart</a:t>
            </a:r>
          </a:p>
          <a:p>
            <a:pPr eaLnBrk="1" hangingPunct="1"/>
            <a:r>
              <a:rPr lang="en-US" sz="13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wall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9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Chambers and Associated Great Vessels </a:t>
            </a:r>
          </a:p>
        </p:txBody>
      </p:sp>
      <p:sp>
        <p:nvSpPr>
          <p:cNvPr id="1372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Internal </a:t>
            </a:r>
            <a:r>
              <a:rPr lang="en-US" dirty="0" smtClean="0">
                <a:latin typeface="Arial" charset="0"/>
              </a:rPr>
              <a:t>features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Four </a:t>
            </a:r>
            <a:r>
              <a:rPr lang="en-US" dirty="0" smtClean="0">
                <a:latin typeface="Arial" charset="0"/>
              </a:rPr>
              <a:t>chambers</a:t>
            </a:r>
            <a:endParaRPr lang="en-US" dirty="0"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Two superior </a:t>
            </a:r>
            <a:r>
              <a:rPr lang="en-US" b="1" dirty="0" smtClean="0">
                <a:latin typeface="Arial" charset="0"/>
              </a:rPr>
              <a:t>atria</a:t>
            </a:r>
            <a:endParaRPr lang="en-US" b="1" dirty="0">
              <a:latin typeface="Arial" charset="0"/>
            </a:endParaRPr>
          </a:p>
          <a:p>
            <a:pPr lvl="2" eaLnBrk="1" hangingPunct="1"/>
            <a:r>
              <a:rPr lang="en-US" dirty="0">
                <a:latin typeface="Arial" charset="0"/>
              </a:rPr>
              <a:t>Two inferior </a:t>
            </a:r>
            <a:r>
              <a:rPr lang="en-US" b="1" dirty="0" smtClean="0">
                <a:latin typeface="Arial" charset="0"/>
              </a:rPr>
              <a:t>ventricles</a:t>
            </a: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b="1" dirty="0" err="1">
                <a:latin typeface="Arial" charset="0"/>
              </a:rPr>
              <a:t>Interatrial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septum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separates atria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Fossa </a:t>
            </a:r>
            <a:r>
              <a:rPr lang="en-US" b="1" dirty="0" err="1" smtClean="0">
                <a:latin typeface="Arial" charset="0"/>
              </a:rPr>
              <a:t>ovalis</a:t>
            </a:r>
            <a:r>
              <a:rPr lang="en-US" dirty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remnant of foramen </a:t>
            </a:r>
            <a:r>
              <a:rPr lang="en-US" dirty="0" err="1">
                <a:latin typeface="Arial" charset="0"/>
              </a:rPr>
              <a:t>ovale</a:t>
            </a:r>
            <a:r>
              <a:rPr lang="en-US" dirty="0">
                <a:latin typeface="Arial" charset="0"/>
              </a:rPr>
              <a:t> of fetal heart</a:t>
            </a:r>
          </a:p>
          <a:p>
            <a:pPr lvl="1" eaLnBrk="1" hangingPunct="1"/>
            <a:r>
              <a:rPr lang="en-US" b="1" dirty="0" err="1">
                <a:latin typeface="Arial" charset="0"/>
              </a:rPr>
              <a:t>Interventricular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septum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separates ventricles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61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6448"/>
            <a:ext cx="8546592" cy="5785104"/>
          </a:xfrm>
          <a:prstGeom prst="rect">
            <a:avLst/>
          </a:prstGeom>
        </p:spPr>
      </p:pic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870075" y="4724400"/>
            <a:ext cx="2060575" cy="139700"/>
          </a:xfrm>
          <a:custGeom>
            <a:avLst/>
            <a:gdLst>
              <a:gd name="T0" fmla="*/ 0 w 1298"/>
              <a:gd name="T1" fmla="*/ 0 h 88"/>
              <a:gd name="T2" fmla="*/ 470 w 1298"/>
              <a:gd name="T3" fmla="*/ 0 h 88"/>
              <a:gd name="T4" fmla="*/ 1298 w 1298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8" h="88">
                <a:moveTo>
                  <a:pt x="0" y="0"/>
                </a:moveTo>
                <a:lnTo>
                  <a:pt x="470" y="0"/>
                </a:lnTo>
                <a:lnTo>
                  <a:pt x="1298" y="8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1914525" y="5048250"/>
            <a:ext cx="2711450" cy="384175"/>
          </a:xfrm>
          <a:custGeom>
            <a:avLst/>
            <a:gdLst>
              <a:gd name="T0" fmla="*/ 0 w 1708"/>
              <a:gd name="T1" fmla="*/ 0 h 242"/>
              <a:gd name="T2" fmla="*/ 472 w 1708"/>
              <a:gd name="T3" fmla="*/ 0 h 242"/>
              <a:gd name="T4" fmla="*/ 1708 w 1708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" h="242">
                <a:moveTo>
                  <a:pt x="0" y="0"/>
                </a:moveTo>
                <a:lnTo>
                  <a:pt x="472" y="0"/>
                </a:lnTo>
                <a:lnTo>
                  <a:pt x="1708" y="24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8" name="Line 25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9" name="Line 26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0" name="Line 27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2" name="Line 29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4" name="Line 31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5" name="Line 32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6" name="Line 33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8" name="Line 35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9" name="Line 36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0" name="Line 37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1" name="Line 38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2" name="Line 39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3" name="Freeform 40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4" name="Freeform 41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5" name="Line 42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6" name="Freeform 43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7" name="Freeform 44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8" name="Freeform 45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9" name="Freeform 46"/>
          <p:cNvSpPr>
            <a:spLocks/>
          </p:cNvSpPr>
          <p:nvPr/>
        </p:nvSpPr>
        <p:spPr bwMode="auto">
          <a:xfrm>
            <a:off x="1962150" y="4724400"/>
            <a:ext cx="1968500" cy="139700"/>
          </a:xfrm>
          <a:custGeom>
            <a:avLst/>
            <a:gdLst>
              <a:gd name="T0" fmla="*/ 0 w 1240"/>
              <a:gd name="T1" fmla="*/ 0 h 88"/>
              <a:gd name="T2" fmla="*/ 426 w 1240"/>
              <a:gd name="T3" fmla="*/ 0 h 88"/>
              <a:gd name="T4" fmla="*/ 1240 w 1240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88">
                <a:moveTo>
                  <a:pt x="0" y="0"/>
                </a:moveTo>
                <a:lnTo>
                  <a:pt x="426" y="0"/>
                </a:lnTo>
                <a:lnTo>
                  <a:pt x="1240" y="8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0" name="Freeform 47"/>
          <p:cNvSpPr>
            <a:spLocks/>
          </p:cNvSpPr>
          <p:nvPr/>
        </p:nvSpPr>
        <p:spPr bwMode="auto">
          <a:xfrm>
            <a:off x="2003425" y="5048250"/>
            <a:ext cx="2622550" cy="384175"/>
          </a:xfrm>
          <a:custGeom>
            <a:avLst/>
            <a:gdLst>
              <a:gd name="T0" fmla="*/ 0 w 1652"/>
              <a:gd name="T1" fmla="*/ 0 h 242"/>
              <a:gd name="T2" fmla="*/ 432 w 1652"/>
              <a:gd name="T3" fmla="*/ 0 h 242"/>
              <a:gd name="T4" fmla="*/ 1652 w 1652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2" h="242">
                <a:moveTo>
                  <a:pt x="0" y="0"/>
                </a:moveTo>
                <a:lnTo>
                  <a:pt x="432" y="0"/>
                </a:lnTo>
                <a:lnTo>
                  <a:pt x="1652" y="24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1" name="Line 48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2" name="Freeform 49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3" name="Freeform 50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4" name="Freeform 51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5" name="Freeform 52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6" name="Freeform 53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7" name="Freeform 54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8" name="Freeform 55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9" name="Line 56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0" name="Line 57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1" name="Line 58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2" name="Line 59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3" name="Line 60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4" name="Freeform 61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5" name="Line 62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6" name="Line 63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7" name="Line 64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8" name="Line 65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9" name="Line 66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0" name="Line 67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18.5e </a:t>
            </a:r>
            <a:r>
              <a:rPr lang="en-IN" dirty="0"/>
              <a:t>Gross anatomy of the heart.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870075" y="4724400"/>
            <a:ext cx="2060575" cy="139700"/>
          </a:xfrm>
          <a:custGeom>
            <a:avLst/>
            <a:gdLst>
              <a:gd name="T0" fmla="*/ 0 w 1298"/>
              <a:gd name="T1" fmla="*/ 0 h 88"/>
              <a:gd name="T2" fmla="*/ 470 w 1298"/>
              <a:gd name="T3" fmla="*/ 0 h 88"/>
              <a:gd name="T4" fmla="*/ 1298 w 1298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8" h="88">
                <a:moveTo>
                  <a:pt x="0" y="0"/>
                </a:moveTo>
                <a:lnTo>
                  <a:pt x="470" y="0"/>
                </a:lnTo>
                <a:lnTo>
                  <a:pt x="1298" y="8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14525" y="5048250"/>
            <a:ext cx="2711450" cy="384175"/>
          </a:xfrm>
          <a:custGeom>
            <a:avLst/>
            <a:gdLst>
              <a:gd name="T0" fmla="*/ 0 w 1708"/>
              <a:gd name="T1" fmla="*/ 0 h 242"/>
              <a:gd name="T2" fmla="*/ 472 w 1708"/>
              <a:gd name="T3" fmla="*/ 0 h 242"/>
              <a:gd name="T4" fmla="*/ 1708 w 1708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" h="242">
                <a:moveTo>
                  <a:pt x="0" y="0"/>
                </a:moveTo>
                <a:lnTo>
                  <a:pt x="472" y="0"/>
                </a:lnTo>
                <a:lnTo>
                  <a:pt x="1708" y="24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4" name="Line 31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5" name="Line 32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7" name="Line 33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8" name="Line 34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9" name="Line 35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0" name="Line 36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1" name="Line 37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2" name="Line 38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3" name="Line 39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4" name="Freeform 40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5" name="Freeform 41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6" name="Line 42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7" name="Freeform 43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8" name="Freeform 44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9" name="Freeform 45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0" name="Freeform 46"/>
          <p:cNvSpPr>
            <a:spLocks/>
          </p:cNvSpPr>
          <p:nvPr/>
        </p:nvSpPr>
        <p:spPr bwMode="auto">
          <a:xfrm>
            <a:off x="1962150" y="4724400"/>
            <a:ext cx="1968500" cy="139700"/>
          </a:xfrm>
          <a:custGeom>
            <a:avLst/>
            <a:gdLst>
              <a:gd name="T0" fmla="*/ 0 w 1240"/>
              <a:gd name="T1" fmla="*/ 0 h 88"/>
              <a:gd name="T2" fmla="*/ 426 w 1240"/>
              <a:gd name="T3" fmla="*/ 0 h 88"/>
              <a:gd name="T4" fmla="*/ 1240 w 1240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88">
                <a:moveTo>
                  <a:pt x="0" y="0"/>
                </a:moveTo>
                <a:lnTo>
                  <a:pt x="426" y="0"/>
                </a:lnTo>
                <a:lnTo>
                  <a:pt x="1240" y="8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1" name="Freeform 47"/>
          <p:cNvSpPr>
            <a:spLocks/>
          </p:cNvSpPr>
          <p:nvPr/>
        </p:nvSpPr>
        <p:spPr bwMode="auto">
          <a:xfrm>
            <a:off x="2003425" y="5048250"/>
            <a:ext cx="2622550" cy="384175"/>
          </a:xfrm>
          <a:custGeom>
            <a:avLst/>
            <a:gdLst>
              <a:gd name="T0" fmla="*/ 0 w 1652"/>
              <a:gd name="T1" fmla="*/ 0 h 242"/>
              <a:gd name="T2" fmla="*/ 432 w 1652"/>
              <a:gd name="T3" fmla="*/ 0 h 242"/>
              <a:gd name="T4" fmla="*/ 1652 w 1652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2" h="242">
                <a:moveTo>
                  <a:pt x="0" y="0"/>
                </a:moveTo>
                <a:lnTo>
                  <a:pt x="432" y="0"/>
                </a:lnTo>
                <a:lnTo>
                  <a:pt x="1652" y="24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2" name="Line 48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3" name="Freeform 49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4" name="Freeform 50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5" name="Freeform 51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6" name="Freeform 52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7" name="Freeform 53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8" name="Freeform 54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9" name="Freeform 55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0" name="Line 56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1" name="Line 57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2" name="Line 58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3" name="Line 59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4" name="Line 60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5" name="Freeform 61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6" name="Line 62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7" name="Line 63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8" name="Line 64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9" name="Line 65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80" name="Line 66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81" name="Line 67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Rectangle 571"/>
          <p:cNvSpPr>
            <a:spLocks noChangeArrowheads="1"/>
          </p:cNvSpPr>
          <p:nvPr/>
        </p:nvSpPr>
        <p:spPr bwMode="auto">
          <a:xfrm>
            <a:off x="348288" y="1306053"/>
            <a:ext cx="160140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 vena cava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tangle 571"/>
          <p:cNvSpPr>
            <a:spLocks noChangeArrowheads="1"/>
          </p:cNvSpPr>
          <p:nvPr/>
        </p:nvSpPr>
        <p:spPr bwMode="auto">
          <a:xfrm>
            <a:off x="354638" y="2447618"/>
            <a:ext cx="1180067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atrium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Rectangle 571"/>
          <p:cNvSpPr>
            <a:spLocks noChangeArrowheads="1"/>
          </p:cNvSpPr>
          <p:nvPr/>
        </p:nvSpPr>
        <p:spPr bwMode="auto">
          <a:xfrm>
            <a:off x="364956" y="1664784"/>
            <a:ext cx="191558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artery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Rectangle 571"/>
          <p:cNvSpPr>
            <a:spLocks noChangeArrowheads="1"/>
          </p:cNvSpPr>
          <p:nvPr/>
        </p:nvSpPr>
        <p:spPr bwMode="auto">
          <a:xfrm>
            <a:off x="351463" y="2122479"/>
            <a:ext cx="1383392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 trunk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571"/>
          <p:cNvSpPr>
            <a:spLocks noChangeArrowheads="1"/>
          </p:cNvSpPr>
          <p:nvPr/>
        </p:nvSpPr>
        <p:spPr bwMode="auto">
          <a:xfrm>
            <a:off x="357813" y="2916420"/>
            <a:ext cx="1877117" cy="1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veins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571"/>
          <p:cNvSpPr>
            <a:spLocks noChangeArrowheads="1"/>
          </p:cNvSpPr>
          <p:nvPr/>
        </p:nvSpPr>
        <p:spPr bwMode="auto">
          <a:xfrm>
            <a:off x="348288" y="3391189"/>
            <a:ext cx="1048364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Fossa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ovalis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571"/>
          <p:cNvSpPr>
            <a:spLocks noChangeArrowheads="1"/>
          </p:cNvSpPr>
          <p:nvPr/>
        </p:nvSpPr>
        <p:spPr bwMode="auto">
          <a:xfrm>
            <a:off x="341938" y="3716033"/>
            <a:ext cx="152605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Pectinate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muscles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Rectangle 571"/>
          <p:cNvSpPr>
            <a:spLocks noChangeArrowheads="1"/>
          </p:cNvSpPr>
          <p:nvPr/>
        </p:nvSpPr>
        <p:spPr bwMode="auto">
          <a:xfrm>
            <a:off x="341145" y="4075401"/>
            <a:ext cx="125996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Tricuspid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571"/>
          <p:cNvSpPr>
            <a:spLocks noChangeArrowheads="1"/>
          </p:cNvSpPr>
          <p:nvPr/>
        </p:nvSpPr>
        <p:spPr bwMode="auto">
          <a:xfrm>
            <a:off x="349082" y="4373853"/>
            <a:ext cx="1396857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ventricle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Rectangle 571"/>
          <p:cNvSpPr>
            <a:spLocks noChangeArrowheads="1"/>
          </p:cNvSpPr>
          <p:nvPr/>
        </p:nvSpPr>
        <p:spPr bwMode="auto">
          <a:xfrm>
            <a:off x="346701" y="4686300"/>
            <a:ext cx="1622344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Chordae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tendineae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Rectangle 571"/>
          <p:cNvSpPr>
            <a:spLocks noChangeArrowheads="1"/>
          </p:cNvSpPr>
          <p:nvPr/>
        </p:nvSpPr>
        <p:spPr bwMode="auto">
          <a:xfrm>
            <a:off x="344320" y="5016502"/>
            <a:ext cx="1677029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Trabeculae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carneae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571"/>
          <p:cNvSpPr>
            <a:spLocks noChangeArrowheads="1"/>
          </p:cNvSpPr>
          <p:nvPr/>
        </p:nvSpPr>
        <p:spPr bwMode="auto">
          <a:xfrm>
            <a:off x="345113" y="5358605"/>
            <a:ext cx="1534515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Inferior vena cava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Rectangle 571"/>
          <p:cNvSpPr>
            <a:spLocks noChangeArrowheads="1"/>
          </p:cNvSpPr>
          <p:nvPr/>
        </p:nvSpPr>
        <p:spPr bwMode="auto">
          <a:xfrm>
            <a:off x="659494" y="6211091"/>
            <a:ext cx="1491496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Frontal section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Rectangle 571"/>
          <p:cNvSpPr>
            <a:spLocks noChangeArrowheads="1"/>
          </p:cNvSpPr>
          <p:nvPr/>
        </p:nvSpPr>
        <p:spPr bwMode="auto">
          <a:xfrm>
            <a:off x="6908612" y="811712"/>
            <a:ext cx="45525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Rectangle 571"/>
          <p:cNvSpPr>
            <a:spLocks noChangeArrowheads="1"/>
          </p:cNvSpPr>
          <p:nvPr/>
        </p:nvSpPr>
        <p:spPr bwMode="auto">
          <a:xfrm>
            <a:off x="6906231" y="1196504"/>
            <a:ext cx="1790555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artery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Rectangle 571"/>
          <p:cNvSpPr>
            <a:spLocks noChangeArrowheads="1"/>
          </p:cNvSpPr>
          <p:nvPr/>
        </p:nvSpPr>
        <p:spPr bwMode="auto">
          <a:xfrm>
            <a:off x="6903850" y="1545940"/>
            <a:ext cx="1053430" cy="1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atrium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Rectangle 571"/>
          <p:cNvSpPr>
            <a:spLocks noChangeArrowheads="1"/>
          </p:cNvSpPr>
          <p:nvPr/>
        </p:nvSpPr>
        <p:spPr bwMode="auto">
          <a:xfrm>
            <a:off x="6903850" y="1987228"/>
            <a:ext cx="1752083" cy="1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veins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571"/>
          <p:cNvSpPr>
            <a:spLocks noChangeArrowheads="1"/>
          </p:cNvSpPr>
          <p:nvPr/>
        </p:nvSpPr>
        <p:spPr bwMode="auto">
          <a:xfrm>
            <a:off x="6903850" y="2718241"/>
            <a:ext cx="183062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Mitral (bicuspid)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571"/>
          <p:cNvSpPr>
            <a:spLocks noChangeArrowheads="1"/>
          </p:cNvSpPr>
          <p:nvPr/>
        </p:nvSpPr>
        <p:spPr bwMode="auto">
          <a:xfrm>
            <a:off x="6907025" y="3452546"/>
            <a:ext cx="990656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Aortic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Rectangle 571"/>
          <p:cNvSpPr>
            <a:spLocks noChangeArrowheads="1"/>
          </p:cNvSpPr>
          <p:nvPr/>
        </p:nvSpPr>
        <p:spPr bwMode="auto">
          <a:xfrm>
            <a:off x="6904644" y="3856759"/>
            <a:ext cx="1388201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Rectangle 571"/>
          <p:cNvSpPr>
            <a:spLocks noChangeArrowheads="1"/>
          </p:cNvSpPr>
          <p:nvPr/>
        </p:nvSpPr>
        <p:spPr bwMode="auto">
          <a:xfrm>
            <a:off x="6901469" y="4330838"/>
            <a:ext cx="127022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ventricle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Rectangle 571"/>
          <p:cNvSpPr>
            <a:spLocks noChangeArrowheads="1"/>
          </p:cNvSpPr>
          <p:nvPr/>
        </p:nvSpPr>
        <p:spPr bwMode="auto">
          <a:xfrm>
            <a:off x="6901469" y="4650705"/>
            <a:ext cx="137858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Papillary muscle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Rectangle 571"/>
          <p:cNvSpPr>
            <a:spLocks noChangeArrowheads="1"/>
          </p:cNvSpPr>
          <p:nvPr/>
        </p:nvSpPr>
        <p:spPr bwMode="auto">
          <a:xfrm>
            <a:off x="6901469" y="4895499"/>
            <a:ext cx="193642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septum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571"/>
          <p:cNvSpPr>
            <a:spLocks noChangeArrowheads="1"/>
          </p:cNvSpPr>
          <p:nvPr/>
        </p:nvSpPr>
        <p:spPr bwMode="auto">
          <a:xfrm>
            <a:off x="6901469" y="5161902"/>
            <a:ext cx="94897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Epicardium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Rectangle 571"/>
          <p:cNvSpPr>
            <a:spLocks noChangeArrowheads="1"/>
          </p:cNvSpPr>
          <p:nvPr/>
        </p:nvSpPr>
        <p:spPr bwMode="auto">
          <a:xfrm>
            <a:off x="6901469" y="5409849"/>
            <a:ext cx="1027525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Myocardium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Rectangle 571"/>
          <p:cNvSpPr>
            <a:spLocks noChangeArrowheads="1"/>
          </p:cNvSpPr>
          <p:nvPr/>
        </p:nvSpPr>
        <p:spPr bwMode="auto">
          <a:xfrm>
            <a:off x="6901469" y="5670199"/>
            <a:ext cx="1112484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Endocardium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Chambers and Associated Great Vessels </a:t>
            </a:r>
            <a:r>
              <a:rPr lang="en-US" dirty="0" smtClean="0">
                <a:latin typeface="Arial" charset="0"/>
              </a:rPr>
              <a:t> (cont.)</a:t>
            </a:r>
            <a:endParaRPr lang="en-US" dirty="0">
              <a:latin typeface="Arial" charset="0"/>
            </a:endParaRPr>
          </a:p>
        </p:txBody>
      </p:sp>
      <p:sp>
        <p:nvSpPr>
          <p:cNvPr id="1402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Surface </a:t>
            </a:r>
            <a:r>
              <a:rPr lang="en-US" dirty="0" smtClean="0">
                <a:latin typeface="Arial" charset="0"/>
              </a:rPr>
              <a:t>features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Coronary sulcus 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atrioventricular</a:t>
            </a:r>
            <a:r>
              <a:rPr lang="en-US" dirty="0">
                <a:latin typeface="Arial" charset="0"/>
              </a:rPr>
              <a:t> groove)</a:t>
            </a:r>
          </a:p>
          <a:p>
            <a:pPr lvl="2" eaLnBrk="1" hangingPunct="1"/>
            <a:r>
              <a:rPr lang="en-US" dirty="0">
                <a:latin typeface="Arial" charset="0"/>
              </a:rPr>
              <a:t>Encircles junction of atria and ventricles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Anterior </a:t>
            </a:r>
            <a:r>
              <a:rPr lang="en-US" b="1" dirty="0" err="1">
                <a:latin typeface="Arial" charset="0"/>
              </a:rPr>
              <a:t>interventricular</a:t>
            </a:r>
            <a:r>
              <a:rPr lang="en-US" b="1" dirty="0">
                <a:latin typeface="Arial" charset="0"/>
              </a:rPr>
              <a:t> sulcus</a:t>
            </a:r>
          </a:p>
          <a:p>
            <a:pPr lvl="2" eaLnBrk="1" hangingPunct="1"/>
            <a:r>
              <a:rPr lang="en-US" dirty="0">
                <a:latin typeface="Arial" charset="0"/>
              </a:rPr>
              <a:t>Anterior position of </a:t>
            </a:r>
            <a:r>
              <a:rPr lang="en-US" dirty="0" err="1">
                <a:latin typeface="Arial" charset="0"/>
              </a:rPr>
              <a:t>interventricular</a:t>
            </a:r>
            <a:r>
              <a:rPr lang="en-US" dirty="0">
                <a:latin typeface="Arial" charset="0"/>
              </a:rPr>
              <a:t> septum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Posterior </a:t>
            </a:r>
            <a:r>
              <a:rPr lang="en-US" b="1" dirty="0" err="1">
                <a:latin typeface="Arial" charset="0"/>
              </a:rPr>
              <a:t>interventricular</a:t>
            </a:r>
            <a:r>
              <a:rPr lang="en-US" b="1" dirty="0">
                <a:latin typeface="Arial" charset="0"/>
              </a:rPr>
              <a:t> sulcus</a:t>
            </a:r>
          </a:p>
          <a:p>
            <a:pPr lvl="2" eaLnBrk="1" hangingPunct="1"/>
            <a:r>
              <a:rPr lang="en-US" dirty="0">
                <a:latin typeface="Arial" charset="0"/>
              </a:rPr>
              <a:t>Landmark on </a:t>
            </a:r>
            <a:r>
              <a:rPr lang="en-US" dirty="0" err="1">
                <a:latin typeface="Arial" charset="0"/>
              </a:rPr>
              <a:t>posteroinferior</a:t>
            </a:r>
            <a:r>
              <a:rPr lang="en-US" dirty="0">
                <a:latin typeface="Arial" charset="0"/>
              </a:rPr>
              <a:t> surface </a:t>
            </a:r>
          </a:p>
          <a:p>
            <a:pPr lvl="1" eaLnBrk="1" hangingPunct="1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3" name="Picture 102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396240"/>
            <a:ext cx="8546592" cy="6065520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1484313" y="652462"/>
            <a:ext cx="5497512" cy="5527675"/>
            <a:chOff x="1484313" y="657225"/>
            <a:chExt cx="5497512" cy="5527675"/>
          </a:xfrm>
        </p:grpSpPr>
        <p:sp>
          <p:nvSpPr>
            <p:cNvPr id="94" name="Line 6"/>
            <p:cNvSpPr>
              <a:spLocks noChangeShapeType="1"/>
            </p:cNvSpPr>
            <p:nvPr/>
          </p:nvSpPr>
          <p:spPr bwMode="auto">
            <a:xfrm flipH="1">
              <a:off x="4994275" y="657225"/>
              <a:ext cx="1987550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Line 7"/>
            <p:cNvSpPr>
              <a:spLocks noChangeShapeType="1"/>
            </p:cNvSpPr>
            <p:nvPr/>
          </p:nvSpPr>
          <p:spPr bwMode="auto">
            <a:xfrm flipH="1">
              <a:off x="2063750" y="784225"/>
              <a:ext cx="2436812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Line 8"/>
            <p:cNvSpPr>
              <a:spLocks noChangeShapeType="1"/>
            </p:cNvSpPr>
            <p:nvPr/>
          </p:nvSpPr>
          <p:spPr bwMode="auto">
            <a:xfrm flipH="1">
              <a:off x="1844675" y="1354138"/>
              <a:ext cx="1770062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139950" y="1752600"/>
              <a:ext cx="825500" cy="101600"/>
            </a:xfrm>
            <a:custGeom>
              <a:avLst/>
              <a:gdLst>
                <a:gd name="T0" fmla="*/ 520 w 520"/>
                <a:gd name="T1" fmla="*/ 64 h 64"/>
                <a:gd name="T2" fmla="*/ 205 w 520"/>
                <a:gd name="T3" fmla="*/ 0 h 64"/>
                <a:gd name="T4" fmla="*/ 0 w 520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64">
                  <a:moveTo>
                    <a:pt x="520" y="64"/>
                  </a:moveTo>
                  <a:lnTo>
                    <a:pt x="205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643063" y="2093913"/>
              <a:ext cx="2578100" cy="104775"/>
            </a:xfrm>
            <a:custGeom>
              <a:avLst/>
              <a:gdLst>
                <a:gd name="T0" fmla="*/ 1624 w 1624"/>
                <a:gd name="T1" fmla="*/ 66 h 66"/>
                <a:gd name="T2" fmla="*/ 514 w 1624"/>
                <a:gd name="T3" fmla="*/ 0 h 66"/>
                <a:gd name="T4" fmla="*/ 0 w 1624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4" h="66">
                  <a:moveTo>
                    <a:pt x="1624" y="66"/>
                  </a:moveTo>
                  <a:lnTo>
                    <a:pt x="514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1658938" y="2424113"/>
              <a:ext cx="3173412" cy="50800"/>
            </a:xfrm>
            <a:custGeom>
              <a:avLst/>
              <a:gdLst>
                <a:gd name="T0" fmla="*/ 1999 w 1999"/>
                <a:gd name="T1" fmla="*/ 32 h 32"/>
                <a:gd name="T2" fmla="*/ 895 w 1999"/>
                <a:gd name="T3" fmla="*/ 0 h 32"/>
                <a:gd name="T4" fmla="*/ 0 w 199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9" h="32">
                  <a:moveTo>
                    <a:pt x="1999" y="32"/>
                  </a:moveTo>
                  <a:lnTo>
                    <a:pt x="895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105025" y="3076575"/>
              <a:ext cx="601662" cy="134938"/>
            </a:xfrm>
            <a:custGeom>
              <a:avLst/>
              <a:gdLst>
                <a:gd name="T0" fmla="*/ 379 w 379"/>
                <a:gd name="T1" fmla="*/ 0 h 85"/>
                <a:gd name="T2" fmla="*/ 159 w 379"/>
                <a:gd name="T3" fmla="*/ 85 h 85"/>
                <a:gd name="T4" fmla="*/ 0 w 379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" h="85">
                  <a:moveTo>
                    <a:pt x="379" y="0"/>
                  </a:moveTo>
                  <a:lnTo>
                    <a:pt x="159" y="85"/>
                  </a:lnTo>
                  <a:lnTo>
                    <a:pt x="0" y="85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484313" y="3586163"/>
              <a:ext cx="1668462" cy="87313"/>
            </a:xfrm>
            <a:custGeom>
              <a:avLst/>
              <a:gdLst>
                <a:gd name="T0" fmla="*/ 1051 w 1051"/>
                <a:gd name="T1" fmla="*/ 55 h 55"/>
                <a:gd name="T2" fmla="*/ 556 w 1051"/>
                <a:gd name="T3" fmla="*/ 0 h 55"/>
                <a:gd name="T4" fmla="*/ 0 w 1051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1" h="55">
                  <a:moveTo>
                    <a:pt x="1051" y="55"/>
                  </a:moveTo>
                  <a:lnTo>
                    <a:pt x="556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ine 14"/>
            <p:cNvSpPr>
              <a:spLocks noChangeShapeType="1"/>
            </p:cNvSpPr>
            <p:nvPr/>
          </p:nvSpPr>
          <p:spPr bwMode="auto">
            <a:xfrm flipH="1">
              <a:off x="2016125" y="3987800"/>
              <a:ext cx="1262062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 flipH="1">
              <a:off x="1981200" y="4452938"/>
              <a:ext cx="223043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Line 16"/>
            <p:cNvSpPr>
              <a:spLocks noChangeShapeType="1"/>
            </p:cNvSpPr>
            <p:nvPr/>
          </p:nvSpPr>
          <p:spPr bwMode="auto">
            <a:xfrm flipH="1">
              <a:off x="1671638" y="4778375"/>
              <a:ext cx="240823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012950" y="4873625"/>
              <a:ext cx="1550987" cy="269875"/>
            </a:xfrm>
            <a:custGeom>
              <a:avLst/>
              <a:gdLst>
                <a:gd name="T0" fmla="*/ 977 w 977"/>
                <a:gd name="T1" fmla="*/ 0 h 170"/>
                <a:gd name="T2" fmla="*/ 482 w 977"/>
                <a:gd name="T3" fmla="*/ 170 h 170"/>
                <a:gd name="T4" fmla="*/ 0 w 977"/>
                <a:gd name="T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7" h="170">
                  <a:moveTo>
                    <a:pt x="977" y="0"/>
                  </a:moveTo>
                  <a:lnTo>
                    <a:pt x="482" y="170"/>
                  </a:lnTo>
                  <a:lnTo>
                    <a:pt x="0" y="17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790700" y="5175250"/>
              <a:ext cx="2133600" cy="338138"/>
            </a:xfrm>
            <a:custGeom>
              <a:avLst/>
              <a:gdLst>
                <a:gd name="T0" fmla="*/ 1344 w 1344"/>
                <a:gd name="T1" fmla="*/ 0 h 213"/>
                <a:gd name="T2" fmla="*/ 630 w 1344"/>
                <a:gd name="T3" fmla="*/ 213 h 213"/>
                <a:gd name="T4" fmla="*/ 0 w 1344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213">
                  <a:moveTo>
                    <a:pt x="1344" y="0"/>
                  </a:moveTo>
                  <a:lnTo>
                    <a:pt x="630" y="213"/>
                  </a:lnTo>
                  <a:lnTo>
                    <a:pt x="0" y="213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730375" y="5541963"/>
              <a:ext cx="1608137" cy="341313"/>
            </a:xfrm>
            <a:custGeom>
              <a:avLst/>
              <a:gdLst>
                <a:gd name="T0" fmla="*/ 1013 w 1013"/>
                <a:gd name="T1" fmla="*/ 0 h 215"/>
                <a:gd name="T2" fmla="*/ 662 w 1013"/>
                <a:gd name="T3" fmla="*/ 215 h 215"/>
                <a:gd name="T4" fmla="*/ 0 w 1013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3" h="215">
                  <a:moveTo>
                    <a:pt x="1013" y="0"/>
                  </a:moveTo>
                  <a:lnTo>
                    <a:pt x="662" y="215"/>
                  </a:lnTo>
                  <a:lnTo>
                    <a:pt x="0" y="215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5218113" y="755650"/>
              <a:ext cx="1763712" cy="331788"/>
            </a:xfrm>
            <a:custGeom>
              <a:avLst/>
              <a:gdLst>
                <a:gd name="T0" fmla="*/ 1111 w 1111"/>
                <a:gd name="T1" fmla="*/ 209 h 209"/>
                <a:gd name="T2" fmla="*/ 411 w 1111"/>
                <a:gd name="T3" fmla="*/ 209 h 209"/>
                <a:gd name="T4" fmla="*/ 0 w 1111"/>
                <a:gd name="T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1" h="209">
                  <a:moveTo>
                    <a:pt x="1111" y="209"/>
                  </a:moveTo>
                  <a:lnTo>
                    <a:pt x="411" y="20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5083175" y="1068388"/>
              <a:ext cx="1898650" cy="279400"/>
            </a:xfrm>
            <a:custGeom>
              <a:avLst/>
              <a:gdLst>
                <a:gd name="T0" fmla="*/ 0 w 1196"/>
                <a:gd name="T1" fmla="*/ 0 h 176"/>
                <a:gd name="T2" fmla="*/ 502 w 1196"/>
                <a:gd name="T3" fmla="*/ 176 h 176"/>
                <a:gd name="T4" fmla="*/ 1196 w 1196"/>
                <a:gd name="T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76">
                  <a:moveTo>
                    <a:pt x="0" y="0"/>
                  </a:moveTo>
                  <a:lnTo>
                    <a:pt x="502" y="176"/>
                  </a:lnTo>
                  <a:lnTo>
                    <a:pt x="1196" y="176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Line 22"/>
            <p:cNvSpPr>
              <a:spLocks noChangeShapeType="1"/>
            </p:cNvSpPr>
            <p:nvPr/>
          </p:nvSpPr>
          <p:spPr bwMode="auto">
            <a:xfrm>
              <a:off x="5070475" y="1622425"/>
              <a:ext cx="1911350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5695950" y="1768475"/>
              <a:ext cx="1285875" cy="168275"/>
            </a:xfrm>
            <a:custGeom>
              <a:avLst/>
              <a:gdLst>
                <a:gd name="T0" fmla="*/ 810 w 810"/>
                <a:gd name="T1" fmla="*/ 106 h 106"/>
                <a:gd name="T2" fmla="*/ 244 w 810"/>
                <a:gd name="T3" fmla="*/ 106 h 106"/>
                <a:gd name="T4" fmla="*/ 0 w 810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106">
                  <a:moveTo>
                    <a:pt x="810" y="106"/>
                  </a:moveTo>
                  <a:lnTo>
                    <a:pt x="244" y="10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Line 24"/>
            <p:cNvSpPr>
              <a:spLocks noChangeShapeType="1"/>
            </p:cNvSpPr>
            <p:nvPr/>
          </p:nvSpPr>
          <p:spPr bwMode="auto">
            <a:xfrm>
              <a:off x="6032500" y="2290763"/>
              <a:ext cx="949325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5689600" y="2568575"/>
              <a:ext cx="1292225" cy="317500"/>
            </a:xfrm>
            <a:custGeom>
              <a:avLst/>
              <a:gdLst>
                <a:gd name="T0" fmla="*/ 814 w 814"/>
                <a:gd name="T1" fmla="*/ 200 h 200"/>
                <a:gd name="T2" fmla="*/ 495 w 814"/>
                <a:gd name="T3" fmla="*/ 200 h 200"/>
                <a:gd name="T4" fmla="*/ 0 w 814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200">
                  <a:moveTo>
                    <a:pt x="814" y="200"/>
                  </a:moveTo>
                  <a:lnTo>
                    <a:pt x="495" y="20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316663" y="3217863"/>
              <a:ext cx="665162" cy="247650"/>
            </a:xfrm>
            <a:custGeom>
              <a:avLst/>
              <a:gdLst>
                <a:gd name="T0" fmla="*/ 419 w 419"/>
                <a:gd name="T1" fmla="*/ 156 h 156"/>
                <a:gd name="T2" fmla="*/ 391 w 419"/>
                <a:gd name="T3" fmla="*/ 156 h 156"/>
                <a:gd name="T4" fmla="*/ 0 w 419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156">
                  <a:moveTo>
                    <a:pt x="419" y="156"/>
                  </a:moveTo>
                  <a:lnTo>
                    <a:pt x="391" y="1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5529263" y="3148013"/>
              <a:ext cx="1452562" cy="779463"/>
            </a:xfrm>
            <a:custGeom>
              <a:avLst/>
              <a:gdLst>
                <a:gd name="T0" fmla="*/ 915 w 915"/>
                <a:gd name="T1" fmla="*/ 491 h 491"/>
                <a:gd name="T2" fmla="*/ 839 w 915"/>
                <a:gd name="T3" fmla="*/ 491 h 491"/>
                <a:gd name="T4" fmla="*/ 0 w 915"/>
                <a:gd name="T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5" h="491">
                  <a:moveTo>
                    <a:pt x="915" y="491"/>
                  </a:moveTo>
                  <a:lnTo>
                    <a:pt x="839" y="491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Line 28"/>
            <p:cNvSpPr>
              <a:spLocks noChangeShapeType="1"/>
            </p:cNvSpPr>
            <p:nvPr/>
          </p:nvSpPr>
          <p:spPr bwMode="auto">
            <a:xfrm>
              <a:off x="6332538" y="4522788"/>
              <a:ext cx="64928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5462588" y="4621213"/>
              <a:ext cx="1462087" cy="481013"/>
            </a:xfrm>
            <a:custGeom>
              <a:avLst/>
              <a:gdLst>
                <a:gd name="T0" fmla="*/ 913 w 921"/>
                <a:gd name="T1" fmla="*/ 303 h 303"/>
                <a:gd name="T2" fmla="*/ 921 w 921"/>
                <a:gd name="T3" fmla="*/ 303 h 303"/>
                <a:gd name="T4" fmla="*/ 0 w 921"/>
                <a:gd name="T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1" h="303">
                  <a:moveTo>
                    <a:pt x="913" y="303"/>
                  </a:moveTo>
                  <a:lnTo>
                    <a:pt x="921" y="303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5507038" y="4987925"/>
              <a:ext cx="1474787" cy="465138"/>
            </a:xfrm>
            <a:custGeom>
              <a:avLst/>
              <a:gdLst>
                <a:gd name="T0" fmla="*/ 929 w 929"/>
                <a:gd name="T1" fmla="*/ 293 h 293"/>
                <a:gd name="T2" fmla="*/ 897 w 929"/>
                <a:gd name="T3" fmla="*/ 293 h 293"/>
                <a:gd name="T4" fmla="*/ 0 w 929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9" h="293">
                  <a:moveTo>
                    <a:pt x="929" y="293"/>
                  </a:moveTo>
                  <a:lnTo>
                    <a:pt x="897" y="293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Line 31"/>
            <p:cNvSpPr>
              <a:spLocks noChangeShapeType="1"/>
            </p:cNvSpPr>
            <p:nvPr/>
          </p:nvSpPr>
          <p:spPr bwMode="auto">
            <a:xfrm>
              <a:off x="6211888" y="6184900"/>
              <a:ext cx="76993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ine 32"/>
            <p:cNvSpPr>
              <a:spLocks noChangeShapeType="1"/>
            </p:cNvSpPr>
            <p:nvPr/>
          </p:nvSpPr>
          <p:spPr bwMode="auto">
            <a:xfrm flipH="1">
              <a:off x="2357438" y="2616200"/>
              <a:ext cx="401637" cy="59531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/>
          </p:nvSpPr>
          <p:spPr bwMode="auto">
            <a:xfrm flipH="1">
              <a:off x="6269038" y="2290763"/>
              <a:ext cx="411162" cy="41116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Line 34"/>
            <p:cNvSpPr>
              <a:spLocks noChangeShapeType="1"/>
            </p:cNvSpPr>
            <p:nvPr/>
          </p:nvSpPr>
          <p:spPr bwMode="auto">
            <a:xfrm flipH="1">
              <a:off x="2063750" y="784225"/>
              <a:ext cx="2436812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Line 35"/>
            <p:cNvSpPr>
              <a:spLocks noChangeShapeType="1"/>
            </p:cNvSpPr>
            <p:nvPr/>
          </p:nvSpPr>
          <p:spPr bwMode="auto">
            <a:xfrm flipH="1">
              <a:off x="1844675" y="1354138"/>
              <a:ext cx="1770062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Freeform 36"/>
            <p:cNvSpPr>
              <a:spLocks/>
            </p:cNvSpPr>
            <p:nvPr/>
          </p:nvSpPr>
          <p:spPr bwMode="auto">
            <a:xfrm>
              <a:off x="2139950" y="1752600"/>
              <a:ext cx="825500" cy="101600"/>
            </a:xfrm>
            <a:custGeom>
              <a:avLst/>
              <a:gdLst>
                <a:gd name="T0" fmla="*/ 520 w 520"/>
                <a:gd name="T1" fmla="*/ 64 h 64"/>
                <a:gd name="T2" fmla="*/ 205 w 520"/>
                <a:gd name="T3" fmla="*/ 0 h 64"/>
                <a:gd name="T4" fmla="*/ 0 w 520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64">
                  <a:moveTo>
                    <a:pt x="520" y="64"/>
                  </a:moveTo>
                  <a:lnTo>
                    <a:pt x="205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Freeform 37"/>
            <p:cNvSpPr>
              <a:spLocks/>
            </p:cNvSpPr>
            <p:nvPr/>
          </p:nvSpPr>
          <p:spPr bwMode="auto">
            <a:xfrm>
              <a:off x="1643063" y="2093913"/>
              <a:ext cx="2578100" cy="104775"/>
            </a:xfrm>
            <a:custGeom>
              <a:avLst/>
              <a:gdLst>
                <a:gd name="T0" fmla="*/ 1624 w 1624"/>
                <a:gd name="T1" fmla="*/ 66 h 66"/>
                <a:gd name="T2" fmla="*/ 514 w 1624"/>
                <a:gd name="T3" fmla="*/ 0 h 66"/>
                <a:gd name="T4" fmla="*/ 0 w 1624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4" h="66">
                  <a:moveTo>
                    <a:pt x="1624" y="66"/>
                  </a:moveTo>
                  <a:lnTo>
                    <a:pt x="514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Freeform 38"/>
            <p:cNvSpPr>
              <a:spLocks/>
            </p:cNvSpPr>
            <p:nvPr/>
          </p:nvSpPr>
          <p:spPr bwMode="auto">
            <a:xfrm>
              <a:off x="1658938" y="2424113"/>
              <a:ext cx="3173412" cy="50800"/>
            </a:xfrm>
            <a:custGeom>
              <a:avLst/>
              <a:gdLst>
                <a:gd name="T0" fmla="*/ 1999 w 1999"/>
                <a:gd name="T1" fmla="*/ 32 h 32"/>
                <a:gd name="T2" fmla="*/ 895 w 1999"/>
                <a:gd name="T3" fmla="*/ 0 h 32"/>
                <a:gd name="T4" fmla="*/ 0 w 199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9" h="32">
                  <a:moveTo>
                    <a:pt x="1999" y="32"/>
                  </a:moveTo>
                  <a:lnTo>
                    <a:pt x="895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Freeform 39"/>
            <p:cNvSpPr>
              <a:spLocks/>
            </p:cNvSpPr>
            <p:nvPr/>
          </p:nvSpPr>
          <p:spPr bwMode="auto">
            <a:xfrm>
              <a:off x="2105025" y="3076575"/>
              <a:ext cx="601662" cy="134938"/>
            </a:xfrm>
            <a:custGeom>
              <a:avLst/>
              <a:gdLst>
                <a:gd name="T0" fmla="*/ 379 w 379"/>
                <a:gd name="T1" fmla="*/ 0 h 85"/>
                <a:gd name="T2" fmla="*/ 159 w 379"/>
                <a:gd name="T3" fmla="*/ 85 h 85"/>
                <a:gd name="T4" fmla="*/ 0 w 379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" h="85">
                  <a:moveTo>
                    <a:pt x="379" y="0"/>
                  </a:moveTo>
                  <a:lnTo>
                    <a:pt x="159" y="85"/>
                  </a:lnTo>
                  <a:lnTo>
                    <a:pt x="0" y="85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Freeform 40"/>
            <p:cNvSpPr>
              <a:spLocks/>
            </p:cNvSpPr>
            <p:nvPr/>
          </p:nvSpPr>
          <p:spPr bwMode="auto">
            <a:xfrm>
              <a:off x="1484313" y="3586163"/>
              <a:ext cx="1668462" cy="87313"/>
            </a:xfrm>
            <a:custGeom>
              <a:avLst/>
              <a:gdLst>
                <a:gd name="T0" fmla="*/ 1051 w 1051"/>
                <a:gd name="T1" fmla="*/ 55 h 55"/>
                <a:gd name="T2" fmla="*/ 556 w 1051"/>
                <a:gd name="T3" fmla="*/ 0 h 55"/>
                <a:gd name="T4" fmla="*/ 0 w 1051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1" h="55">
                  <a:moveTo>
                    <a:pt x="1051" y="55"/>
                  </a:moveTo>
                  <a:lnTo>
                    <a:pt x="556" y="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Line 41"/>
            <p:cNvSpPr>
              <a:spLocks noChangeShapeType="1"/>
            </p:cNvSpPr>
            <p:nvPr/>
          </p:nvSpPr>
          <p:spPr bwMode="auto">
            <a:xfrm flipH="1">
              <a:off x="2016125" y="3987800"/>
              <a:ext cx="1262062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Line 42"/>
            <p:cNvSpPr>
              <a:spLocks noChangeShapeType="1"/>
            </p:cNvSpPr>
            <p:nvPr/>
          </p:nvSpPr>
          <p:spPr bwMode="auto">
            <a:xfrm flipH="1">
              <a:off x="1981200" y="4452938"/>
              <a:ext cx="223043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Line 43"/>
            <p:cNvSpPr>
              <a:spLocks noChangeShapeType="1"/>
            </p:cNvSpPr>
            <p:nvPr/>
          </p:nvSpPr>
          <p:spPr bwMode="auto">
            <a:xfrm flipH="1">
              <a:off x="1671638" y="4778375"/>
              <a:ext cx="240823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Freeform 44"/>
            <p:cNvSpPr>
              <a:spLocks/>
            </p:cNvSpPr>
            <p:nvPr/>
          </p:nvSpPr>
          <p:spPr bwMode="auto">
            <a:xfrm>
              <a:off x="2012950" y="4873625"/>
              <a:ext cx="1550987" cy="269875"/>
            </a:xfrm>
            <a:custGeom>
              <a:avLst/>
              <a:gdLst>
                <a:gd name="T0" fmla="*/ 977 w 977"/>
                <a:gd name="T1" fmla="*/ 0 h 170"/>
                <a:gd name="T2" fmla="*/ 482 w 977"/>
                <a:gd name="T3" fmla="*/ 170 h 170"/>
                <a:gd name="T4" fmla="*/ 0 w 977"/>
                <a:gd name="T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7" h="170">
                  <a:moveTo>
                    <a:pt x="977" y="0"/>
                  </a:moveTo>
                  <a:lnTo>
                    <a:pt x="482" y="170"/>
                  </a:lnTo>
                  <a:lnTo>
                    <a:pt x="0" y="17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Freeform 45"/>
            <p:cNvSpPr>
              <a:spLocks/>
            </p:cNvSpPr>
            <p:nvPr/>
          </p:nvSpPr>
          <p:spPr bwMode="auto">
            <a:xfrm>
              <a:off x="1790700" y="5175250"/>
              <a:ext cx="2133600" cy="338138"/>
            </a:xfrm>
            <a:custGeom>
              <a:avLst/>
              <a:gdLst>
                <a:gd name="T0" fmla="*/ 1344 w 1344"/>
                <a:gd name="T1" fmla="*/ 0 h 213"/>
                <a:gd name="T2" fmla="*/ 630 w 1344"/>
                <a:gd name="T3" fmla="*/ 213 h 213"/>
                <a:gd name="T4" fmla="*/ 0 w 1344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213">
                  <a:moveTo>
                    <a:pt x="1344" y="0"/>
                  </a:moveTo>
                  <a:lnTo>
                    <a:pt x="630" y="213"/>
                  </a:lnTo>
                  <a:lnTo>
                    <a:pt x="0" y="213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Freeform 46"/>
            <p:cNvSpPr>
              <a:spLocks/>
            </p:cNvSpPr>
            <p:nvPr/>
          </p:nvSpPr>
          <p:spPr bwMode="auto">
            <a:xfrm>
              <a:off x="1730375" y="5541963"/>
              <a:ext cx="1608137" cy="341313"/>
            </a:xfrm>
            <a:custGeom>
              <a:avLst/>
              <a:gdLst>
                <a:gd name="T0" fmla="*/ 1013 w 1013"/>
                <a:gd name="T1" fmla="*/ 0 h 215"/>
                <a:gd name="T2" fmla="*/ 662 w 1013"/>
                <a:gd name="T3" fmla="*/ 215 h 215"/>
                <a:gd name="T4" fmla="*/ 0 w 1013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3" h="215">
                  <a:moveTo>
                    <a:pt x="1013" y="0"/>
                  </a:moveTo>
                  <a:lnTo>
                    <a:pt x="662" y="215"/>
                  </a:lnTo>
                  <a:lnTo>
                    <a:pt x="0" y="215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Line 47"/>
            <p:cNvSpPr>
              <a:spLocks noChangeShapeType="1"/>
            </p:cNvSpPr>
            <p:nvPr/>
          </p:nvSpPr>
          <p:spPr bwMode="auto">
            <a:xfrm>
              <a:off x="4997450" y="657225"/>
              <a:ext cx="1984375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Freeform 48"/>
            <p:cNvSpPr>
              <a:spLocks/>
            </p:cNvSpPr>
            <p:nvPr/>
          </p:nvSpPr>
          <p:spPr bwMode="auto">
            <a:xfrm>
              <a:off x="5218113" y="755650"/>
              <a:ext cx="1763712" cy="331788"/>
            </a:xfrm>
            <a:custGeom>
              <a:avLst/>
              <a:gdLst>
                <a:gd name="T0" fmla="*/ 1111 w 1111"/>
                <a:gd name="T1" fmla="*/ 209 h 209"/>
                <a:gd name="T2" fmla="*/ 411 w 1111"/>
                <a:gd name="T3" fmla="*/ 209 h 209"/>
                <a:gd name="T4" fmla="*/ 0 w 1111"/>
                <a:gd name="T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1" h="209">
                  <a:moveTo>
                    <a:pt x="1111" y="209"/>
                  </a:moveTo>
                  <a:lnTo>
                    <a:pt x="411" y="209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Freeform 49"/>
            <p:cNvSpPr>
              <a:spLocks/>
            </p:cNvSpPr>
            <p:nvPr/>
          </p:nvSpPr>
          <p:spPr bwMode="auto">
            <a:xfrm>
              <a:off x="5080000" y="1068388"/>
              <a:ext cx="1901825" cy="279400"/>
            </a:xfrm>
            <a:custGeom>
              <a:avLst/>
              <a:gdLst>
                <a:gd name="T0" fmla="*/ 0 w 1198"/>
                <a:gd name="T1" fmla="*/ 0 h 176"/>
                <a:gd name="T2" fmla="*/ 506 w 1198"/>
                <a:gd name="T3" fmla="*/ 176 h 176"/>
                <a:gd name="T4" fmla="*/ 1198 w 1198"/>
                <a:gd name="T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8" h="176">
                  <a:moveTo>
                    <a:pt x="0" y="0"/>
                  </a:moveTo>
                  <a:lnTo>
                    <a:pt x="506" y="176"/>
                  </a:lnTo>
                  <a:lnTo>
                    <a:pt x="1198" y="176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Line 50"/>
            <p:cNvSpPr>
              <a:spLocks noChangeShapeType="1"/>
            </p:cNvSpPr>
            <p:nvPr/>
          </p:nvSpPr>
          <p:spPr bwMode="auto">
            <a:xfrm>
              <a:off x="5070475" y="1622425"/>
              <a:ext cx="1911350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Freeform 51"/>
            <p:cNvSpPr>
              <a:spLocks/>
            </p:cNvSpPr>
            <p:nvPr/>
          </p:nvSpPr>
          <p:spPr bwMode="auto">
            <a:xfrm>
              <a:off x="5695950" y="1768475"/>
              <a:ext cx="1285875" cy="168275"/>
            </a:xfrm>
            <a:custGeom>
              <a:avLst/>
              <a:gdLst>
                <a:gd name="T0" fmla="*/ 810 w 810"/>
                <a:gd name="T1" fmla="*/ 106 h 106"/>
                <a:gd name="T2" fmla="*/ 244 w 810"/>
                <a:gd name="T3" fmla="*/ 106 h 106"/>
                <a:gd name="T4" fmla="*/ 0 w 810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106">
                  <a:moveTo>
                    <a:pt x="810" y="106"/>
                  </a:moveTo>
                  <a:lnTo>
                    <a:pt x="244" y="10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Line 52"/>
            <p:cNvSpPr>
              <a:spLocks noChangeShapeType="1"/>
            </p:cNvSpPr>
            <p:nvPr/>
          </p:nvSpPr>
          <p:spPr bwMode="auto">
            <a:xfrm>
              <a:off x="6032500" y="2290763"/>
              <a:ext cx="949325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Freeform 53"/>
            <p:cNvSpPr>
              <a:spLocks/>
            </p:cNvSpPr>
            <p:nvPr/>
          </p:nvSpPr>
          <p:spPr bwMode="auto">
            <a:xfrm>
              <a:off x="5689600" y="2568575"/>
              <a:ext cx="1292225" cy="317500"/>
            </a:xfrm>
            <a:custGeom>
              <a:avLst/>
              <a:gdLst>
                <a:gd name="T0" fmla="*/ 814 w 814"/>
                <a:gd name="T1" fmla="*/ 200 h 200"/>
                <a:gd name="T2" fmla="*/ 495 w 814"/>
                <a:gd name="T3" fmla="*/ 200 h 200"/>
                <a:gd name="T4" fmla="*/ 0 w 814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200">
                  <a:moveTo>
                    <a:pt x="814" y="200"/>
                  </a:moveTo>
                  <a:lnTo>
                    <a:pt x="495" y="200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Freeform 54"/>
            <p:cNvSpPr>
              <a:spLocks/>
            </p:cNvSpPr>
            <p:nvPr/>
          </p:nvSpPr>
          <p:spPr bwMode="auto">
            <a:xfrm>
              <a:off x="6316663" y="3217863"/>
              <a:ext cx="665162" cy="247650"/>
            </a:xfrm>
            <a:custGeom>
              <a:avLst/>
              <a:gdLst>
                <a:gd name="T0" fmla="*/ 419 w 419"/>
                <a:gd name="T1" fmla="*/ 156 h 156"/>
                <a:gd name="T2" fmla="*/ 391 w 419"/>
                <a:gd name="T3" fmla="*/ 156 h 156"/>
                <a:gd name="T4" fmla="*/ 0 w 419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156">
                  <a:moveTo>
                    <a:pt x="419" y="156"/>
                  </a:moveTo>
                  <a:lnTo>
                    <a:pt x="391" y="156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Freeform 55"/>
            <p:cNvSpPr>
              <a:spLocks/>
            </p:cNvSpPr>
            <p:nvPr/>
          </p:nvSpPr>
          <p:spPr bwMode="auto">
            <a:xfrm>
              <a:off x="5529263" y="3148013"/>
              <a:ext cx="1452562" cy="779463"/>
            </a:xfrm>
            <a:custGeom>
              <a:avLst/>
              <a:gdLst>
                <a:gd name="T0" fmla="*/ 915 w 915"/>
                <a:gd name="T1" fmla="*/ 491 h 491"/>
                <a:gd name="T2" fmla="*/ 839 w 915"/>
                <a:gd name="T3" fmla="*/ 491 h 491"/>
                <a:gd name="T4" fmla="*/ 0 w 915"/>
                <a:gd name="T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5" h="491">
                  <a:moveTo>
                    <a:pt x="915" y="491"/>
                  </a:moveTo>
                  <a:lnTo>
                    <a:pt x="839" y="491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Line 56"/>
            <p:cNvSpPr>
              <a:spLocks noChangeShapeType="1"/>
            </p:cNvSpPr>
            <p:nvPr/>
          </p:nvSpPr>
          <p:spPr bwMode="auto">
            <a:xfrm>
              <a:off x="6332538" y="4522788"/>
              <a:ext cx="64928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Freeform 57"/>
            <p:cNvSpPr>
              <a:spLocks/>
            </p:cNvSpPr>
            <p:nvPr/>
          </p:nvSpPr>
          <p:spPr bwMode="auto">
            <a:xfrm>
              <a:off x="5462588" y="4621213"/>
              <a:ext cx="1519237" cy="481013"/>
            </a:xfrm>
            <a:custGeom>
              <a:avLst/>
              <a:gdLst>
                <a:gd name="T0" fmla="*/ 957 w 957"/>
                <a:gd name="T1" fmla="*/ 303 h 303"/>
                <a:gd name="T2" fmla="*/ 921 w 957"/>
                <a:gd name="T3" fmla="*/ 303 h 303"/>
                <a:gd name="T4" fmla="*/ 0 w 957"/>
                <a:gd name="T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7" h="303">
                  <a:moveTo>
                    <a:pt x="957" y="303"/>
                  </a:moveTo>
                  <a:lnTo>
                    <a:pt x="921" y="303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Freeform 58"/>
            <p:cNvSpPr>
              <a:spLocks/>
            </p:cNvSpPr>
            <p:nvPr/>
          </p:nvSpPr>
          <p:spPr bwMode="auto">
            <a:xfrm>
              <a:off x="5507038" y="4987925"/>
              <a:ext cx="1474787" cy="465138"/>
            </a:xfrm>
            <a:custGeom>
              <a:avLst/>
              <a:gdLst>
                <a:gd name="T0" fmla="*/ 929 w 929"/>
                <a:gd name="T1" fmla="*/ 293 h 293"/>
                <a:gd name="T2" fmla="*/ 897 w 929"/>
                <a:gd name="T3" fmla="*/ 293 h 293"/>
                <a:gd name="T4" fmla="*/ 0 w 929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9" h="293">
                  <a:moveTo>
                    <a:pt x="929" y="293"/>
                  </a:moveTo>
                  <a:lnTo>
                    <a:pt x="897" y="293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6211888" y="6184900"/>
              <a:ext cx="769937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 flipH="1">
              <a:off x="2357438" y="2616200"/>
              <a:ext cx="401637" cy="59531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 flipH="1">
              <a:off x="6269038" y="2290763"/>
              <a:ext cx="411162" cy="41116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18.5b </a:t>
            </a:r>
            <a:r>
              <a:rPr lang="en-IN" dirty="0"/>
              <a:t>Gross anatomy of the heart.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0272" name="Group 10271"/>
          <p:cNvGrpSpPr/>
          <p:nvPr/>
        </p:nvGrpSpPr>
        <p:grpSpPr>
          <a:xfrm>
            <a:off x="1484313" y="652462"/>
            <a:ext cx="5497512" cy="5527675"/>
            <a:chOff x="1484313" y="657225"/>
            <a:chExt cx="5497512" cy="552767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994275" y="657225"/>
              <a:ext cx="19875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2063750" y="784225"/>
              <a:ext cx="243681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844675" y="1354138"/>
              <a:ext cx="177006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39950" y="1752600"/>
              <a:ext cx="825500" cy="101600"/>
            </a:xfrm>
            <a:custGeom>
              <a:avLst/>
              <a:gdLst>
                <a:gd name="T0" fmla="*/ 520 w 520"/>
                <a:gd name="T1" fmla="*/ 64 h 64"/>
                <a:gd name="T2" fmla="*/ 205 w 520"/>
                <a:gd name="T3" fmla="*/ 0 h 64"/>
                <a:gd name="T4" fmla="*/ 0 w 520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64">
                  <a:moveTo>
                    <a:pt x="520" y="64"/>
                  </a:moveTo>
                  <a:lnTo>
                    <a:pt x="20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43063" y="2093913"/>
              <a:ext cx="2578100" cy="104775"/>
            </a:xfrm>
            <a:custGeom>
              <a:avLst/>
              <a:gdLst>
                <a:gd name="T0" fmla="*/ 1624 w 1624"/>
                <a:gd name="T1" fmla="*/ 66 h 66"/>
                <a:gd name="T2" fmla="*/ 514 w 1624"/>
                <a:gd name="T3" fmla="*/ 0 h 66"/>
                <a:gd name="T4" fmla="*/ 0 w 1624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4" h="66">
                  <a:moveTo>
                    <a:pt x="1624" y="66"/>
                  </a:moveTo>
                  <a:lnTo>
                    <a:pt x="51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58938" y="2424113"/>
              <a:ext cx="3173412" cy="50800"/>
            </a:xfrm>
            <a:custGeom>
              <a:avLst/>
              <a:gdLst>
                <a:gd name="T0" fmla="*/ 1999 w 1999"/>
                <a:gd name="T1" fmla="*/ 32 h 32"/>
                <a:gd name="T2" fmla="*/ 895 w 1999"/>
                <a:gd name="T3" fmla="*/ 0 h 32"/>
                <a:gd name="T4" fmla="*/ 0 w 199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9" h="32">
                  <a:moveTo>
                    <a:pt x="1999" y="32"/>
                  </a:moveTo>
                  <a:lnTo>
                    <a:pt x="89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105025" y="3076575"/>
              <a:ext cx="601662" cy="134938"/>
            </a:xfrm>
            <a:custGeom>
              <a:avLst/>
              <a:gdLst>
                <a:gd name="T0" fmla="*/ 379 w 379"/>
                <a:gd name="T1" fmla="*/ 0 h 85"/>
                <a:gd name="T2" fmla="*/ 159 w 379"/>
                <a:gd name="T3" fmla="*/ 85 h 85"/>
                <a:gd name="T4" fmla="*/ 0 w 379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" h="85">
                  <a:moveTo>
                    <a:pt x="379" y="0"/>
                  </a:moveTo>
                  <a:lnTo>
                    <a:pt x="159" y="85"/>
                  </a:lnTo>
                  <a:lnTo>
                    <a:pt x="0" y="85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84313" y="3586163"/>
              <a:ext cx="1668462" cy="87313"/>
            </a:xfrm>
            <a:custGeom>
              <a:avLst/>
              <a:gdLst>
                <a:gd name="T0" fmla="*/ 1051 w 1051"/>
                <a:gd name="T1" fmla="*/ 55 h 55"/>
                <a:gd name="T2" fmla="*/ 556 w 1051"/>
                <a:gd name="T3" fmla="*/ 0 h 55"/>
                <a:gd name="T4" fmla="*/ 0 w 1051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1" h="55">
                  <a:moveTo>
                    <a:pt x="1051" y="55"/>
                  </a:moveTo>
                  <a:lnTo>
                    <a:pt x="556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2016125" y="3987800"/>
              <a:ext cx="1262062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1981200" y="4452938"/>
              <a:ext cx="2230437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671638" y="4778375"/>
              <a:ext cx="2408237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012950" y="4873625"/>
              <a:ext cx="1550987" cy="269875"/>
            </a:xfrm>
            <a:custGeom>
              <a:avLst/>
              <a:gdLst>
                <a:gd name="T0" fmla="*/ 977 w 977"/>
                <a:gd name="T1" fmla="*/ 0 h 170"/>
                <a:gd name="T2" fmla="*/ 482 w 977"/>
                <a:gd name="T3" fmla="*/ 170 h 170"/>
                <a:gd name="T4" fmla="*/ 0 w 977"/>
                <a:gd name="T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7" h="170">
                  <a:moveTo>
                    <a:pt x="977" y="0"/>
                  </a:moveTo>
                  <a:lnTo>
                    <a:pt x="482" y="170"/>
                  </a:lnTo>
                  <a:lnTo>
                    <a:pt x="0" y="17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790700" y="5175250"/>
              <a:ext cx="2133600" cy="338138"/>
            </a:xfrm>
            <a:custGeom>
              <a:avLst/>
              <a:gdLst>
                <a:gd name="T0" fmla="*/ 1344 w 1344"/>
                <a:gd name="T1" fmla="*/ 0 h 213"/>
                <a:gd name="T2" fmla="*/ 630 w 1344"/>
                <a:gd name="T3" fmla="*/ 213 h 213"/>
                <a:gd name="T4" fmla="*/ 0 w 1344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213">
                  <a:moveTo>
                    <a:pt x="1344" y="0"/>
                  </a:moveTo>
                  <a:lnTo>
                    <a:pt x="630" y="213"/>
                  </a:lnTo>
                  <a:lnTo>
                    <a:pt x="0" y="213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30375" y="5541963"/>
              <a:ext cx="1608137" cy="341313"/>
            </a:xfrm>
            <a:custGeom>
              <a:avLst/>
              <a:gdLst>
                <a:gd name="T0" fmla="*/ 1013 w 1013"/>
                <a:gd name="T1" fmla="*/ 0 h 215"/>
                <a:gd name="T2" fmla="*/ 662 w 1013"/>
                <a:gd name="T3" fmla="*/ 215 h 215"/>
                <a:gd name="T4" fmla="*/ 0 w 1013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3" h="215">
                  <a:moveTo>
                    <a:pt x="1013" y="0"/>
                  </a:moveTo>
                  <a:lnTo>
                    <a:pt x="662" y="215"/>
                  </a:lnTo>
                  <a:lnTo>
                    <a:pt x="0" y="215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218113" y="755650"/>
              <a:ext cx="1763712" cy="331788"/>
            </a:xfrm>
            <a:custGeom>
              <a:avLst/>
              <a:gdLst>
                <a:gd name="T0" fmla="*/ 1111 w 1111"/>
                <a:gd name="T1" fmla="*/ 209 h 209"/>
                <a:gd name="T2" fmla="*/ 411 w 1111"/>
                <a:gd name="T3" fmla="*/ 209 h 209"/>
                <a:gd name="T4" fmla="*/ 0 w 1111"/>
                <a:gd name="T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1" h="209">
                  <a:moveTo>
                    <a:pt x="1111" y="209"/>
                  </a:moveTo>
                  <a:lnTo>
                    <a:pt x="411" y="209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083175" y="1068388"/>
              <a:ext cx="1898650" cy="279400"/>
            </a:xfrm>
            <a:custGeom>
              <a:avLst/>
              <a:gdLst>
                <a:gd name="T0" fmla="*/ 0 w 1196"/>
                <a:gd name="T1" fmla="*/ 0 h 176"/>
                <a:gd name="T2" fmla="*/ 502 w 1196"/>
                <a:gd name="T3" fmla="*/ 176 h 176"/>
                <a:gd name="T4" fmla="*/ 1196 w 1196"/>
                <a:gd name="T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6" h="176">
                  <a:moveTo>
                    <a:pt x="0" y="0"/>
                  </a:moveTo>
                  <a:lnTo>
                    <a:pt x="502" y="176"/>
                  </a:lnTo>
                  <a:lnTo>
                    <a:pt x="1196" y="176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5070475" y="1622425"/>
              <a:ext cx="1911350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5695950" y="1768475"/>
              <a:ext cx="1285875" cy="168275"/>
            </a:xfrm>
            <a:custGeom>
              <a:avLst/>
              <a:gdLst>
                <a:gd name="T0" fmla="*/ 810 w 810"/>
                <a:gd name="T1" fmla="*/ 106 h 106"/>
                <a:gd name="T2" fmla="*/ 244 w 810"/>
                <a:gd name="T3" fmla="*/ 106 h 106"/>
                <a:gd name="T4" fmla="*/ 0 w 810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106">
                  <a:moveTo>
                    <a:pt x="810" y="106"/>
                  </a:moveTo>
                  <a:lnTo>
                    <a:pt x="244" y="106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6032500" y="2290763"/>
              <a:ext cx="949325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689600" y="2568575"/>
              <a:ext cx="1292225" cy="317500"/>
            </a:xfrm>
            <a:custGeom>
              <a:avLst/>
              <a:gdLst>
                <a:gd name="T0" fmla="*/ 814 w 814"/>
                <a:gd name="T1" fmla="*/ 200 h 200"/>
                <a:gd name="T2" fmla="*/ 495 w 814"/>
                <a:gd name="T3" fmla="*/ 200 h 200"/>
                <a:gd name="T4" fmla="*/ 0 w 814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200">
                  <a:moveTo>
                    <a:pt x="814" y="200"/>
                  </a:moveTo>
                  <a:lnTo>
                    <a:pt x="495" y="2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316663" y="3217863"/>
              <a:ext cx="665162" cy="247650"/>
            </a:xfrm>
            <a:custGeom>
              <a:avLst/>
              <a:gdLst>
                <a:gd name="T0" fmla="*/ 419 w 419"/>
                <a:gd name="T1" fmla="*/ 156 h 156"/>
                <a:gd name="T2" fmla="*/ 391 w 419"/>
                <a:gd name="T3" fmla="*/ 156 h 156"/>
                <a:gd name="T4" fmla="*/ 0 w 419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156">
                  <a:moveTo>
                    <a:pt x="419" y="156"/>
                  </a:moveTo>
                  <a:lnTo>
                    <a:pt x="391" y="156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529263" y="3148013"/>
              <a:ext cx="1452562" cy="779463"/>
            </a:xfrm>
            <a:custGeom>
              <a:avLst/>
              <a:gdLst>
                <a:gd name="T0" fmla="*/ 915 w 915"/>
                <a:gd name="T1" fmla="*/ 491 h 491"/>
                <a:gd name="T2" fmla="*/ 839 w 915"/>
                <a:gd name="T3" fmla="*/ 491 h 491"/>
                <a:gd name="T4" fmla="*/ 0 w 915"/>
                <a:gd name="T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5" h="491">
                  <a:moveTo>
                    <a:pt x="915" y="491"/>
                  </a:moveTo>
                  <a:lnTo>
                    <a:pt x="839" y="491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6332538" y="4522788"/>
              <a:ext cx="649287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462588" y="4621213"/>
              <a:ext cx="1462087" cy="481013"/>
            </a:xfrm>
            <a:custGeom>
              <a:avLst/>
              <a:gdLst>
                <a:gd name="T0" fmla="*/ 913 w 921"/>
                <a:gd name="T1" fmla="*/ 303 h 303"/>
                <a:gd name="T2" fmla="*/ 921 w 921"/>
                <a:gd name="T3" fmla="*/ 303 h 303"/>
                <a:gd name="T4" fmla="*/ 0 w 921"/>
                <a:gd name="T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1" h="303">
                  <a:moveTo>
                    <a:pt x="913" y="303"/>
                  </a:moveTo>
                  <a:lnTo>
                    <a:pt x="921" y="303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07038" y="4987925"/>
              <a:ext cx="1474787" cy="465138"/>
            </a:xfrm>
            <a:custGeom>
              <a:avLst/>
              <a:gdLst>
                <a:gd name="T0" fmla="*/ 929 w 929"/>
                <a:gd name="T1" fmla="*/ 293 h 293"/>
                <a:gd name="T2" fmla="*/ 897 w 929"/>
                <a:gd name="T3" fmla="*/ 293 h 293"/>
                <a:gd name="T4" fmla="*/ 0 w 929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9" h="293">
                  <a:moveTo>
                    <a:pt x="929" y="293"/>
                  </a:moveTo>
                  <a:lnTo>
                    <a:pt x="897" y="293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0" name="Line 31"/>
            <p:cNvSpPr>
              <a:spLocks noChangeShapeType="1"/>
            </p:cNvSpPr>
            <p:nvPr/>
          </p:nvSpPr>
          <p:spPr bwMode="auto">
            <a:xfrm>
              <a:off x="6211888" y="6184900"/>
              <a:ext cx="769937" cy="0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1" name="Line 32"/>
            <p:cNvSpPr>
              <a:spLocks noChangeShapeType="1"/>
            </p:cNvSpPr>
            <p:nvPr/>
          </p:nvSpPr>
          <p:spPr bwMode="auto">
            <a:xfrm flipH="1">
              <a:off x="2357438" y="2616200"/>
              <a:ext cx="401637" cy="595313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3" name="Line 33"/>
            <p:cNvSpPr>
              <a:spLocks noChangeShapeType="1"/>
            </p:cNvSpPr>
            <p:nvPr/>
          </p:nvSpPr>
          <p:spPr bwMode="auto">
            <a:xfrm flipH="1">
              <a:off x="6269038" y="2290763"/>
              <a:ext cx="411162" cy="411163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4" name="Line 34"/>
            <p:cNvSpPr>
              <a:spLocks noChangeShapeType="1"/>
            </p:cNvSpPr>
            <p:nvPr/>
          </p:nvSpPr>
          <p:spPr bwMode="auto">
            <a:xfrm flipH="1">
              <a:off x="2063750" y="784225"/>
              <a:ext cx="243681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5" name="Line 35"/>
            <p:cNvSpPr>
              <a:spLocks noChangeShapeType="1"/>
            </p:cNvSpPr>
            <p:nvPr/>
          </p:nvSpPr>
          <p:spPr bwMode="auto">
            <a:xfrm flipH="1">
              <a:off x="1844675" y="1354138"/>
              <a:ext cx="177006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6" name="Freeform 36"/>
            <p:cNvSpPr>
              <a:spLocks/>
            </p:cNvSpPr>
            <p:nvPr/>
          </p:nvSpPr>
          <p:spPr bwMode="auto">
            <a:xfrm>
              <a:off x="2139950" y="1752600"/>
              <a:ext cx="825500" cy="101600"/>
            </a:xfrm>
            <a:custGeom>
              <a:avLst/>
              <a:gdLst>
                <a:gd name="T0" fmla="*/ 520 w 520"/>
                <a:gd name="T1" fmla="*/ 64 h 64"/>
                <a:gd name="T2" fmla="*/ 205 w 520"/>
                <a:gd name="T3" fmla="*/ 0 h 64"/>
                <a:gd name="T4" fmla="*/ 0 w 520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64">
                  <a:moveTo>
                    <a:pt x="520" y="64"/>
                  </a:moveTo>
                  <a:lnTo>
                    <a:pt x="20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7" name="Freeform 37"/>
            <p:cNvSpPr>
              <a:spLocks/>
            </p:cNvSpPr>
            <p:nvPr/>
          </p:nvSpPr>
          <p:spPr bwMode="auto">
            <a:xfrm>
              <a:off x="1643063" y="2093913"/>
              <a:ext cx="2578100" cy="104775"/>
            </a:xfrm>
            <a:custGeom>
              <a:avLst/>
              <a:gdLst>
                <a:gd name="T0" fmla="*/ 1624 w 1624"/>
                <a:gd name="T1" fmla="*/ 66 h 66"/>
                <a:gd name="T2" fmla="*/ 514 w 1624"/>
                <a:gd name="T3" fmla="*/ 0 h 66"/>
                <a:gd name="T4" fmla="*/ 0 w 1624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4" h="66">
                  <a:moveTo>
                    <a:pt x="1624" y="66"/>
                  </a:moveTo>
                  <a:lnTo>
                    <a:pt x="514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8" name="Freeform 38"/>
            <p:cNvSpPr>
              <a:spLocks/>
            </p:cNvSpPr>
            <p:nvPr/>
          </p:nvSpPr>
          <p:spPr bwMode="auto">
            <a:xfrm>
              <a:off x="1658938" y="2424113"/>
              <a:ext cx="3173412" cy="50800"/>
            </a:xfrm>
            <a:custGeom>
              <a:avLst/>
              <a:gdLst>
                <a:gd name="T0" fmla="*/ 1999 w 1999"/>
                <a:gd name="T1" fmla="*/ 32 h 32"/>
                <a:gd name="T2" fmla="*/ 895 w 1999"/>
                <a:gd name="T3" fmla="*/ 0 h 32"/>
                <a:gd name="T4" fmla="*/ 0 w 199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9" h="32">
                  <a:moveTo>
                    <a:pt x="1999" y="32"/>
                  </a:moveTo>
                  <a:lnTo>
                    <a:pt x="895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49" name="Freeform 39"/>
            <p:cNvSpPr>
              <a:spLocks/>
            </p:cNvSpPr>
            <p:nvPr/>
          </p:nvSpPr>
          <p:spPr bwMode="auto">
            <a:xfrm>
              <a:off x="2105025" y="3076575"/>
              <a:ext cx="601662" cy="134938"/>
            </a:xfrm>
            <a:custGeom>
              <a:avLst/>
              <a:gdLst>
                <a:gd name="T0" fmla="*/ 379 w 379"/>
                <a:gd name="T1" fmla="*/ 0 h 85"/>
                <a:gd name="T2" fmla="*/ 159 w 379"/>
                <a:gd name="T3" fmla="*/ 85 h 85"/>
                <a:gd name="T4" fmla="*/ 0 w 379"/>
                <a:gd name="T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9" h="85">
                  <a:moveTo>
                    <a:pt x="379" y="0"/>
                  </a:moveTo>
                  <a:lnTo>
                    <a:pt x="159" y="85"/>
                  </a:lnTo>
                  <a:lnTo>
                    <a:pt x="0" y="85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0" name="Freeform 40"/>
            <p:cNvSpPr>
              <a:spLocks/>
            </p:cNvSpPr>
            <p:nvPr/>
          </p:nvSpPr>
          <p:spPr bwMode="auto">
            <a:xfrm>
              <a:off x="1484313" y="3586163"/>
              <a:ext cx="1668462" cy="87313"/>
            </a:xfrm>
            <a:custGeom>
              <a:avLst/>
              <a:gdLst>
                <a:gd name="T0" fmla="*/ 1051 w 1051"/>
                <a:gd name="T1" fmla="*/ 55 h 55"/>
                <a:gd name="T2" fmla="*/ 556 w 1051"/>
                <a:gd name="T3" fmla="*/ 0 h 55"/>
                <a:gd name="T4" fmla="*/ 0 w 1051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1" h="55">
                  <a:moveTo>
                    <a:pt x="1051" y="55"/>
                  </a:moveTo>
                  <a:lnTo>
                    <a:pt x="556" y="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1" name="Line 41"/>
            <p:cNvSpPr>
              <a:spLocks noChangeShapeType="1"/>
            </p:cNvSpPr>
            <p:nvPr/>
          </p:nvSpPr>
          <p:spPr bwMode="auto">
            <a:xfrm flipH="1">
              <a:off x="2016125" y="3987800"/>
              <a:ext cx="126206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2" name="Line 42"/>
            <p:cNvSpPr>
              <a:spLocks noChangeShapeType="1"/>
            </p:cNvSpPr>
            <p:nvPr/>
          </p:nvSpPr>
          <p:spPr bwMode="auto">
            <a:xfrm flipH="1">
              <a:off x="1981200" y="4452938"/>
              <a:ext cx="223043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3" name="Line 43"/>
            <p:cNvSpPr>
              <a:spLocks noChangeShapeType="1"/>
            </p:cNvSpPr>
            <p:nvPr/>
          </p:nvSpPr>
          <p:spPr bwMode="auto">
            <a:xfrm flipH="1">
              <a:off x="1671638" y="4778375"/>
              <a:ext cx="240823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4" name="Freeform 44"/>
            <p:cNvSpPr>
              <a:spLocks/>
            </p:cNvSpPr>
            <p:nvPr/>
          </p:nvSpPr>
          <p:spPr bwMode="auto">
            <a:xfrm>
              <a:off x="2012950" y="4873625"/>
              <a:ext cx="1550987" cy="269875"/>
            </a:xfrm>
            <a:custGeom>
              <a:avLst/>
              <a:gdLst>
                <a:gd name="T0" fmla="*/ 977 w 977"/>
                <a:gd name="T1" fmla="*/ 0 h 170"/>
                <a:gd name="T2" fmla="*/ 482 w 977"/>
                <a:gd name="T3" fmla="*/ 170 h 170"/>
                <a:gd name="T4" fmla="*/ 0 w 977"/>
                <a:gd name="T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7" h="170">
                  <a:moveTo>
                    <a:pt x="977" y="0"/>
                  </a:moveTo>
                  <a:lnTo>
                    <a:pt x="482" y="170"/>
                  </a:lnTo>
                  <a:lnTo>
                    <a:pt x="0" y="17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5" name="Freeform 45"/>
            <p:cNvSpPr>
              <a:spLocks/>
            </p:cNvSpPr>
            <p:nvPr/>
          </p:nvSpPr>
          <p:spPr bwMode="auto">
            <a:xfrm>
              <a:off x="1790700" y="5175250"/>
              <a:ext cx="2133600" cy="338138"/>
            </a:xfrm>
            <a:custGeom>
              <a:avLst/>
              <a:gdLst>
                <a:gd name="T0" fmla="*/ 1344 w 1344"/>
                <a:gd name="T1" fmla="*/ 0 h 213"/>
                <a:gd name="T2" fmla="*/ 630 w 1344"/>
                <a:gd name="T3" fmla="*/ 213 h 213"/>
                <a:gd name="T4" fmla="*/ 0 w 1344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213">
                  <a:moveTo>
                    <a:pt x="1344" y="0"/>
                  </a:moveTo>
                  <a:lnTo>
                    <a:pt x="630" y="213"/>
                  </a:lnTo>
                  <a:lnTo>
                    <a:pt x="0" y="213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6" name="Freeform 46"/>
            <p:cNvSpPr>
              <a:spLocks/>
            </p:cNvSpPr>
            <p:nvPr/>
          </p:nvSpPr>
          <p:spPr bwMode="auto">
            <a:xfrm>
              <a:off x="1730375" y="5541963"/>
              <a:ext cx="1608137" cy="341313"/>
            </a:xfrm>
            <a:custGeom>
              <a:avLst/>
              <a:gdLst>
                <a:gd name="T0" fmla="*/ 1013 w 1013"/>
                <a:gd name="T1" fmla="*/ 0 h 215"/>
                <a:gd name="T2" fmla="*/ 662 w 1013"/>
                <a:gd name="T3" fmla="*/ 215 h 215"/>
                <a:gd name="T4" fmla="*/ 0 w 1013"/>
                <a:gd name="T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3" h="215">
                  <a:moveTo>
                    <a:pt x="1013" y="0"/>
                  </a:moveTo>
                  <a:lnTo>
                    <a:pt x="662" y="215"/>
                  </a:lnTo>
                  <a:lnTo>
                    <a:pt x="0" y="215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7" name="Line 47"/>
            <p:cNvSpPr>
              <a:spLocks noChangeShapeType="1"/>
            </p:cNvSpPr>
            <p:nvPr/>
          </p:nvSpPr>
          <p:spPr bwMode="auto">
            <a:xfrm>
              <a:off x="4997450" y="657225"/>
              <a:ext cx="198437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8" name="Freeform 48"/>
            <p:cNvSpPr>
              <a:spLocks/>
            </p:cNvSpPr>
            <p:nvPr/>
          </p:nvSpPr>
          <p:spPr bwMode="auto">
            <a:xfrm>
              <a:off x="5218113" y="755650"/>
              <a:ext cx="1763712" cy="331788"/>
            </a:xfrm>
            <a:custGeom>
              <a:avLst/>
              <a:gdLst>
                <a:gd name="T0" fmla="*/ 1111 w 1111"/>
                <a:gd name="T1" fmla="*/ 209 h 209"/>
                <a:gd name="T2" fmla="*/ 411 w 1111"/>
                <a:gd name="T3" fmla="*/ 209 h 209"/>
                <a:gd name="T4" fmla="*/ 0 w 1111"/>
                <a:gd name="T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1" h="209">
                  <a:moveTo>
                    <a:pt x="1111" y="209"/>
                  </a:moveTo>
                  <a:lnTo>
                    <a:pt x="411" y="209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59" name="Freeform 49"/>
            <p:cNvSpPr>
              <a:spLocks/>
            </p:cNvSpPr>
            <p:nvPr/>
          </p:nvSpPr>
          <p:spPr bwMode="auto">
            <a:xfrm>
              <a:off x="5080000" y="1068388"/>
              <a:ext cx="1901825" cy="279400"/>
            </a:xfrm>
            <a:custGeom>
              <a:avLst/>
              <a:gdLst>
                <a:gd name="T0" fmla="*/ 0 w 1198"/>
                <a:gd name="T1" fmla="*/ 0 h 176"/>
                <a:gd name="T2" fmla="*/ 506 w 1198"/>
                <a:gd name="T3" fmla="*/ 176 h 176"/>
                <a:gd name="T4" fmla="*/ 1198 w 1198"/>
                <a:gd name="T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8" h="176">
                  <a:moveTo>
                    <a:pt x="0" y="0"/>
                  </a:moveTo>
                  <a:lnTo>
                    <a:pt x="506" y="176"/>
                  </a:lnTo>
                  <a:lnTo>
                    <a:pt x="1198" y="176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0" name="Line 50"/>
            <p:cNvSpPr>
              <a:spLocks noChangeShapeType="1"/>
            </p:cNvSpPr>
            <p:nvPr/>
          </p:nvSpPr>
          <p:spPr bwMode="auto">
            <a:xfrm>
              <a:off x="5070475" y="1622425"/>
              <a:ext cx="19113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1" name="Freeform 51"/>
            <p:cNvSpPr>
              <a:spLocks/>
            </p:cNvSpPr>
            <p:nvPr/>
          </p:nvSpPr>
          <p:spPr bwMode="auto">
            <a:xfrm>
              <a:off x="5695950" y="1768475"/>
              <a:ext cx="1285875" cy="168275"/>
            </a:xfrm>
            <a:custGeom>
              <a:avLst/>
              <a:gdLst>
                <a:gd name="T0" fmla="*/ 810 w 810"/>
                <a:gd name="T1" fmla="*/ 106 h 106"/>
                <a:gd name="T2" fmla="*/ 244 w 810"/>
                <a:gd name="T3" fmla="*/ 106 h 106"/>
                <a:gd name="T4" fmla="*/ 0 w 810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0" h="106">
                  <a:moveTo>
                    <a:pt x="810" y="106"/>
                  </a:moveTo>
                  <a:lnTo>
                    <a:pt x="244" y="106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2" name="Line 52"/>
            <p:cNvSpPr>
              <a:spLocks noChangeShapeType="1"/>
            </p:cNvSpPr>
            <p:nvPr/>
          </p:nvSpPr>
          <p:spPr bwMode="auto">
            <a:xfrm>
              <a:off x="6032500" y="2290763"/>
              <a:ext cx="949325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3" name="Freeform 53"/>
            <p:cNvSpPr>
              <a:spLocks/>
            </p:cNvSpPr>
            <p:nvPr/>
          </p:nvSpPr>
          <p:spPr bwMode="auto">
            <a:xfrm>
              <a:off x="5689600" y="2568575"/>
              <a:ext cx="1292225" cy="317500"/>
            </a:xfrm>
            <a:custGeom>
              <a:avLst/>
              <a:gdLst>
                <a:gd name="T0" fmla="*/ 814 w 814"/>
                <a:gd name="T1" fmla="*/ 200 h 200"/>
                <a:gd name="T2" fmla="*/ 495 w 814"/>
                <a:gd name="T3" fmla="*/ 200 h 200"/>
                <a:gd name="T4" fmla="*/ 0 w 814"/>
                <a:gd name="T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4" h="200">
                  <a:moveTo>
                    <a:pt x="814" y="200"/>
                  </a:moveTo>
                  <a:lnTo>
                    <a:pt x="495" y="200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4" name="Freeform 54"/>
            <p:cNvSpPr>
              <a:spLocks/>
            </p:cNvSpPr>
            <p:nvPr/>
          </p:nvSpPr>
          <p:spPr bwMode="auto">
            <a:xfrm>
              <a:off x="6316663" y="3217863"/>
              <a:ext cx="665162" cy="247650"/>
            </a:xfrm>
            <a:custGeom>
              <a:avLst/>
              <a:gdLst>
                <a:gd name="T0" fmla="*/ 419 w 419"/>
                <a:gd name="T1" fmla="*/ 156 h 156"/>
                <a:gd name="T2" fmla="*/ 391 w 419"/>
                <a:gd name="T3" fmla="*/ 156 h 156"/>
                <a:gd name="T4" fmla="*/ 0 w 419"/>
                <a:gd name="T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156">
                  <a:moveTo>
                    <a:pt x="419" y="156"/>
                  </a:moveTo>
                  <a:lnTo>
                    <a:pt x="391" y="156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5" name="Freeform 55"/>
            <p:cNvSpPr>
              <a:spLocks/>
            </p:cNvSpPr>
            <p:nvPr/>
          </p:nvSpPr>
          <p:spPr bwMode="auto">
            <a:xfrm>
              <a:off x="5529263" y="3148013"/>
              <a:ext cx="1452562" cy="779463"/>
            </a:xfrm>
            <a:custGeom>
              <a:avLst/>
              <a:gdLst>
                <a:gd name="T0" fmla="*/ 915 w 915"/>
                <a:gd name="T1" fmla="*/ 491 h 491"/>
                <a:gd name="T2" fmla="*/ 839 w 915"/>
                <a:gd name="T3" fmla="*/ 491 h 491"/>
                <a:gd name="T4" fmla="*/ 0 w 915"/>
                <a:gd name="T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5" h="491">
                  <a:moveTo>
                    <a:pt x="915" y="491"/>
                  </a:moveTo>
                  <a:lnTo>
                    <a:pt x="839" y="491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6" name="Line 56"/>
            <p:cNvSpPr>
              <a:spLocks noChangeShapeType="1"/>
            </p:cNvSpPr>
            <p:nvPr/>
          </p:nvSpPr>
          <p:spPr bwMode="auto">
            <a:xfrm>
              <a:off x="6332538" y="4522788"/>
              <a:ext cx="64928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7" name="Freeform 57"/>
            <p:cNvSpPr>
              <a:spLocks/>
            </p:cNvSpPr>
            <p:nvPr/>
          </p:nvSpPr>
          <p:spPr bwMode="auto">
            <a:xfrm>
              <a:off x="5462588" y="4621213"/>
              <a:ext cx="1519237" cy="481013"/>
            </a:xfrm>
            <a:custGeom>
              <a:avLst/>
              <a:gdLst>
                <a:gd name="T0" fmla="*/ 957 w 957"/>
                <a:gd name="T1" fmla="*/ 303 h 303"/>
                <a:gd name="T2" fmla="*/ 921 w 957"/>
                <a:gd name="T3" fmla="*/ 303 h 303"/>
                <a:gd name="T4" fmla="*/ 0 w 957"/>
                <a:gd name="T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7" h="303">
                  <a:moveTo>
                    <a:pt x="957" y="303"/>
                  </a:moveTo>
                  <a:lnTo>
                    <a:pt x="921" y="303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8" name="Freeform 58"/>
            <p:cNvSpPr>
              <a:spLocks/>
            </p:cNvSpPr>
            <p:nvPr/>
          </p:nvSpPr>
          <p:spPr bwMode="auto">
            <a:xfrm>
              <a:off x="5507038" y="4987925"/>
              <a:ext cx="1474787" cy="465138"/>
            </a:xfrm>
            <a:custGeom>
              <a:avLst/>
              <a:gdLst>
                <a:gd name="T0" fmla="*/ 929 w 929"/>
                <a:gd name="T1" fmla="*/ 293 h 293"/>
                <a:gd name="T2" fmla="*/ 897 w 929"/>
                <a:gd name="T3" fmla="*/ 293 h 293"/>
                <a:gd name="T4" fmla="*/ 0 w 929"/>
                <a:gd name="T5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9" h="293">
                  <a:moveTo>
                    <a:pt x="929" y="293"/>
                  </a:moveTo>
                  <a:lnTo>
                    <a:pt x="897" y="293"/>
                  </a:lnTo>
                  <a:lnTo>
                    <a:pt x="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69" name="Line 59"/>
            <p:cNvSpPr>
              <a:spLocks noChangeShapeType="1"/>
            </p:cNvSpPr>
            <p:nvPr/>
          </p:nvSpPr>
          <p:spPr bwMode="auto">
            <a:xfrm>
              <a:off x="6211888" y="6184900"/>
              <a:ext cx="76993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0" name="Line 60"/>
            <p:cNvSpPr>
              <a:spLocks noChangeShapeType="1"/>
            </p:cNvSpPr>
            <p:nvPr/>
          </p:nvSpPr>
          <p:spPr bwMode="auto">
            <a:xfrm flipH="1">
              <a:off x="2357438" y="2616200"/>
              <a:ext cx="401637" cy="59531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71" name="Line 61"/>
            <p:cNvSpPr>
              <a:spLocks noChangeShapeType="1"/>
            </p:cNvSpPr>
            <p:nvPr/>
          </p:nvSpPr>
          <p:spPr bwMode="auto">
            <a:xfrm flipH="1">
              <a:off x="6269038" y="2290763"/>
              <a:ext cx="411162" cy="411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N" sz="1800">
                <a:solidFill>
                  <a:prstClr val="black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Rectangle 571"/>
          <p:cNvSpPr>
            <a:spLocks noChangeArrowheads="1"/>
          </p:cNvSpPr>
          <p:nvPr/>
        </p:nvSpPr>
        <p:spPr bwMode="auto">
          <a:xfrm>
            <a:off x="336488" y="694585"/>
            <a:ext cx="171200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Brachiocephalic trunk 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571"/>
          <p:cNvSpPr>
            <a:spLocks noChangeArrowheads="1"/>
          </p:cNvSpPr>
          <p:nvPr/>
        </p:nvSpPr>
        <p:spPr bwMode="auto">
          <a:xfrm>
            <a:off x="336488" y="1255767"/>
            <a:ext cx="145552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 vena cava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Rectangle 571"/>
          <p:cNvSpPr>
            <a:spLocks noChangeArrowheads="1"/>
          </p:cNvSpPr>
          <p:nvPr/>
        </p:nvSpPr>
        <p:spPr bwMode="auto">
          <a:xfrm>
            <a:off x="336488" y="1654230"/>
            <a:ext cx="174727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artery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ectangle 571"/>
          <p:cNvSpPr>
            <a:spLocks noChangeArrowheads="1"/>
          </p:cNvSpPr>
          <p:nvPr/>
        </p:nvSpPr>
        <p:spPr bwMode="auto">
          <a:xfrm>
            <a:off x="336488" y="1979963"/>
            <a:ext cx="124232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Ascending aorta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Rectangle 571"/>
          <p:cNvSpPr>
            <a:spLocks noChangeArrowheads="1"/>
          </p:cNvSpPr>
          <p:nvPr/>
        </p:nvSpPr>
        <p:spPr bwMode="auto">
          <a:xfrm>
            <a:off x="336488" y="2332018"/>
            <a:ext cx="125996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 trunk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571"/>
          <p:cNvSpPr>
            <a:spLocks noChangeArrowheads="1"/>
          </p:cNvSpPr>
          <p:nvPr/>
        </p:nvSpPr>
        <p:spPr bwMode="auto">
          <a:xfrm>
            <a:off x="336488" y="3093850"/>
            <a:ext cx="171040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veins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" name="Rectangle 571"/>
          <p:cNvSpPr>
            <a:spLocks noChangeArrowheads="1"/>
          </p:cNvSpPr>
          <p:nvPr/>
        </p:nvSpPr>
        <p:spPr bwMode="auto">
          <a:xfrm>
            <a:off x="336488" y="3483930"/>
            <a:ext cx="107292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atrium</a:t>
            </a:r>
            <a:endParaRPr lang="en-US" sz="1238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tangle 571"/>
          <p:cNvSpPr>
            <a:spLocks noChangeArrowheads="1"/>
          </p:cNvSpPr>
          <p:nvPr/>
        </p:nvSpPr>
        <p:spPr bwMode="auto">
          <a:xfrm>
            <a:off x="336488" y="3889429"/>
            <a:ext cx="1615827" cy="3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coronary artery</a:t>
            </a:r>
          </a:p>
          <a:p>
            <a:pPr eaLnBrk="1" hangingPunct="1">
              <a:lnSpc>
                <a:spcPts val="14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 coronary sulcus)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Rectangle 571"/>
          <p:cNvSpPr>
            <a:spLocks noChangeArrowheads="1"/>
          </p:cNvSpPr>
          <p:nvPr/>
        </p:nvSpPr>
        <p:spPr bwMode="auto">
          <a:xfrm>
            <a:off x="323788" y="4346920"/>
            <a:ext cx="158216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 cardiac vein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Rectangle 571"/>
          <p:cNvSpPr>
            <a:spLocks noChangeArrowheads="1"/>
          </p:cNvSpPr>
          <p:nvPr/>
        </p:nvSpPr>
        <p:spPr bwMode="auto">
          <a:xfrm>
            <a:off x="336488" y="4675538"/>
            <a:ext cx="126938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ventricle</a:t>
            </a:r>
            <a:endParaRPr lang="en-US" sz="1238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571"/>
          <p:cNvSpPr>
            <a:spLocks noChangeArrowheads="1"/>
          </p:cNvSpPr>
          <p:nvPr/>
        </p:nvSpPr>
        <p:spPr bwMode="auto">
          <a:xfrm>
            <a:off x="336488" y="5042241"/>
            <a:ext cx="159979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marginal artery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571"/>
          <p:cNvSpPr>
            <a:spLocks noChangeArrowheads="1"/>
          </p:cNvSpPr>
          <p:nvPr/>
        </p:nvSpPr>
        <p:spPr bwMode="auto">
          <a:xfrm>
            <a:off x="330138" y="5401021"/>
            <a:ext cx="138820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Small cardiac vein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571"/>
          <p:cNvSpPr>
            <a:spLocks noChangeArrowheads="1"/>
          </p:cNvSpPr>
          <p:nvPr/>
        </p:nvSpPr>
        <p:spPr bwMode="auto">
          <a:xfrm>
            <a:off x="323788" y="5779347"/>
            <a:ext cx="1351332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238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Inferior vena cava</a:t>
            </a:r>
            <a:endParaRPr lang="en-US" sz="1238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Rectangle 571"/>
          <p:cNvSpPr>
            <a:spLocks noChangeArrowheads="1"/>
          </p:cNvSpPr>
          <p:nvPr/>
        </p:nvSpPr>
        <p:spPr bwMode="auto">
          <a:xfrm>
            <a:off x="608382" y="6340341"/>
            <a:ext cx="1165384" cy="11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24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Anterior view</a:t>
            </a:r>
            <a:endParaRPr lang="en-US" sz="124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571"/>
          <p:cNvSpPr>
            <a:spLocks noChangeArrowheads="1"/>
          </p:cNvSpPr>
          <p:nvPr/>
        </p:nvSpPr>
        <p:spPr bwMode="auto">
          <a:xfrm>
            <a:off x="7020038" y="573318"/>
            <a:ext cx="155811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common carotid</a:t>
            </a:r>
          </a:p>
          <a:p>
            <a:pPr eaLnBrk="1" hangingPunct="1">
              <a:lnSpc>
                <a:spcPts val="1300"/>
              </a:lnSpc>
            </a:pP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artery</a:t>
            </a:r>
            <a:endParaRPr lang="en-US" sz="123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Rectangle 571"/>
          <p:cNvSpPr>
            <a:spLocks noChangeArrowheads="1"/>
          </p:cNvSpPr>
          <p:nvPr/>
        </p:nvSpPr>
        <p:spPr bwMode="auto">
          <a:xfrm>
            <a:off x="7020038" y="988156"/>
            <a:ext cx="1691169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</a:t>
            </a:r>
            <a:r>
              <a:rPr lang="en-IN" sz="123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subclavian</a:t>
            </a: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artery</a:t>
            </a:r>
            <a:endParaRPr lang="en-US" sz="123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Rectangle 571"/>
          <p:cNvSpPr>
            <a:spLocks noChangeArrowheads="1"/>
          </p:cNvSpPr>
          <p:nvPr/>
        </p:nvSpPr>
        <p:spPr bwMode="auto">
          <a:xfrm>
            <a:off x="7020038" y="1238639"/>
            <a:ext cx="862416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Aortic arch</a:t>
            </a:r>
            <a:endParaRPr lang="en-US" sz="123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571"/>
          <p:cNvSpPr>
            <a:spLocks noChangeArrowheads="1"/>
          </p:cNvSpPr>
          <p:nvPr/>
        </p:nvSpPr>
        <p:spPr bwMode="auto">
          <a:xfrm>
            <a:off x="7020038" y="1521329"/>
            <a:ext cx="1857881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Ligamentum</a:t>
            </a: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23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arteriosum</a:t>
            </a:r>
            <a:endParaRPr lang="en-US" sz="123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Rectangle 571"/>
          <p:cNvSpPr>
            <a:spLocks noChangeArrowheads="1"/>
          </p:cNvSpPr>
          <p:nvPr/>
        </p:nvSpPr>
        <p:spPr bwMode="auto">
          <a:xfrm>
            <a:off x="7020038" y="1827488"/>
            <a:ext cx="1679947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artery</a:t>
            </a:r>
            <a:endParaRPr lang="en-US" sz="123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Rectangle 571"/>
          <p:cNvSpPr>
            <a:spLocks noChangeArrowheads="1"/>
          </p:cNvSpPr>
          <p:nvPr/>
        </p:nvSpPr>
        <p:spPr bwMode="auto">
          <a:xfrm>
            <a:off x="7020038" y="2179686"/>
            <a:ext cx="1641475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veins</a:t>
            </a:r>
            <a:endParaRPr lang="en-US" sz="123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Rectangle 571"/>
          <p:cNvSpPr>
            <a:spLocks noChangeArrowheads="1"/>
          </p:cNvSpPr>
          <p:nvPr/>
        </p:nvSpPr>
        <p:spPr bwMode="auto">
          <a:xfrm>
            <a:off x="7020038" y="2795864"/>
            <a:ext cx="903004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Auricle of</a:t>
            </a:r>
          </a:p>
          <a:p>
            <a:pPr eaLnBrk="1" hangingPunct="1">
              <a:lnSpc>
                <a:spcPts val="1300"/>
              </a:lnSpc>
            </a:pPr>
            <a:r>
              <a:rPr lang="en-IN" sz="123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atrium</a:t>
            </a:r>
            <a:endParaRPr lang="en-US" sz="123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Rectangle 571"/>
          <p:cNvSpPr>
            <a:spLocks noChangeArrowheads="1"/>
          </p:cNvSpPr>
          <p:nvPr/>
        </p:nvSpPr>
        <p:spPr bwMode="auto">
          <a:xfrm>
            <a:off x="7020038" y="3362937"/>
            <a:ext cx="1344920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Circumflex artery</a:t>
            </a:r>
            <a:endParaRPr lang="en-US" sz="123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Rectangle 571"/>
          <p:cNvSpPr>
            <a:spLocks noChangeArrowheads="1"/>
          </p:cNvSpPr>
          <p:nvPr/>
        </p:nvSpPr>
        <p:spPr bwMode="auto">
          <a:xfrm>
            <a:off x="7020038" y="3831934"/>
            <a:ext cx="150682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coronary artery</a:t>
            </a:r>
          </a:p>
          <a:p>
            <a:pPr eaLnBrk="1" hangingPunct="1">
              <a:lnSpc>
                <a:spcPts val="1300"/>
              </a:lnSpc>
            </a:pP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 coronary sulcus)</a:t>
            </a:r>
            <a:endParaRPr lang="en-US" sz="123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571"/>
          <p:cNvSpPr>
            <a:spLocks noChangeArrowheads="1"/>
          </p:cNvSpPr>
          <p:nvPr/>
        </p:nvSpPr>
        <p:spPr bwMode="auto">
          <a:xfrm>
            <a:off x="7020038" y="4411481"/>
            <a:ext cx="1188980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ventricle</a:t>
            </a:r>
            <a:endParaRPr lang="en-US" sz="123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571"/>
          <p:cNvSpPr>
            <a:spLocks noChangeArrowheads="1"/>
          </p:cNvSpPr>
          <p:nvPr/>
        </p:nvSpPr>
        <p:spPr bwMode="auto">
          <a:xfrm>
            <a:off x="7020038" y="4994772"/>
            <a:ext cx="1418658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Great cardiac vein</a:t>
            </a:r>
            <a:endParaRPr lang="en-US" sz="123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Rectangle 571"/>
          <p:cNvSpPr>
            <a:spLocks noChangeArrowheads="1"/>
          </p:cNvSpPr>
          <p:nvPr/>
        </p:nvSpPr>
        <p:spPr bwMode="auto">
          <a:xfrm>
            <a:off x="7020038" y="5355929"/>
            <a:ext cx="180337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300"/>
              </a:lnSpc>
            </a:pP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Anterior </a:t>
            </a:r>
            <a:r>
              <a:rPr lang="en-IN" sz="123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endParaRPr lang="en-IN" sz="123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300"/>
              </a:lnSpc>
            </a:pP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artery (in anterior</a:t>
            </a:r>
          </a:p>
          <a:p>
            <a:pPr eaLnBrk="1" hangingPunct="1">
              <a:lnSpc>
                <a:spcPts val="1300"/>
              </a:lnSpc>
            </a:pPr>
            <a:r>
              <a:rPr lang="en-IN" sz="123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sulcus)</a:t>
            </a:r>
            <a:endParaRPr lang="en-US" sz="123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Rectangle 571"/>
          <p:cNvSpPr>
            <a:spLocks noChangeArrowheads="1"/>
          </p:cNvSpPr>
          <p:nvPr/>
        </p:nvSpPr>
        <p:spPr bwMode="auto">
          <a:xfrm>
            <a:off x="7020038" y="6069506"/>
            <a:ext cx="399148" cy="1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3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Apex</a:t>
            </a:r>
            <a:endParaRPr lang="en-US" sz="123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1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5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41960"/>
            <a:ext cx="8546592" cy="5974080"/>
          </a:xfrm>
          <a:prstGeom prst="rect">
            <a:avLst/>
          </a:prstGeom>
        </p:spPr>
      </p:pic>
      <p:sp>
        <p:nvSpPr>
          <p:cNvPr id="73" name="Line 6"/>
          <p:cNvSpPr>
            <a:spLocks noChangeShapeType="1"/>
          </p:cNvSpPr>
          <p:nvPr/>
        </p:nvSpPr>
        <p:spPr bwMode="auto">
          <a:xfrm flipH="1">
            <a:off x="866775" y="1055688"/>
            <a:ext cx="35782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H="1">
            <a:off x="2262188" y="1639888"/>
            <a:ext cx="14557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 flipH="1">
            <a:off x="2217738" y="2117726"/>
            <a:ext cx="19764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flipH="1">
            <a:off x="2163763" y="2565401"/>
            <a:ext cx="11842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1493838" y="2746376"/>
            <a:ext cx="2446338" cy="215900"/>
          </a:xfrm>
          <a:custGeom>
            <a:avLst/>
            <a:gdLst>
              <a:gd name="T0" fmla="*/ 1541 w 1541"/>
              <a:gd name="T1" fmla="*/ 0 h 136"/>
              <a:gd name="T2" fmla="*/ 886 w 1541"/>
              <a:gd name="T3" fmla="*/ 136 h 136"/>
              <a:gd name="T4" fmla="*/ 0 w 1541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1" h="136">
                <a:moveTo>
                  <a:pt x="1541" y="0"/>
                </a:moveTo>
                <a:lnTo>
                  <a:pt x="886" y="136"/>
                </a:lnTo>
                <a:lnTo>
                  <a:pt x="0" y="13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1970088" y="2984501"/>
            <a:ext cx="1763713" cy="469900"/>
          </a:xfrm>
          <a:custGeom>
            <a:avLst/>
            <a:gdLst>
              <a:gd name="T0" fmla="*/ 1111 w 1111"/>
              <a:gd name="T1" fmla="*/ 0 h 296"/>
              <a:gd name="T2" fmla="*/ 326 w 1111"/>
              <a:gd name="T3" fmla="*/ 296 h 296"/>
              <a:gd name="T4" fmla="*/ 0 w 1111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1" h="296">
                <a:moveTo>
                  <a:pt x="1111" y="0"/>
                </a:moveTo>
                <a:lnTo>
                  <a:pt x="326" y="296"/>
                </a:lnTo>
                <a:lnTo>
                  <a:pt x="0" y="29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flipH="1">
            <a:off x="2595563" y="3933826"/>
            <a:ext cx="7810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1709738" y="4508501"/>
            <a:ext cx="1931988" cy="227013"/>
          </a:xfrm>
          <a:custGeom>
            <a:avLst/>
            <a:gdLst>
              <a:gd name="T0" fmla="*/ 1217 w 1217"/>
              <a:gd name="T1" fmla="*/ 0 h 143"/>
              <a:gd name="T2" fmla="*/ 710 w 1217"/>
              <a:gd name="T3" fmla="*/ 143 h 143"/>
              <a:gd name="T4" fmla="*/ 0 w 1217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7" h="143">
                <a:moveTo>
                  <a:pt x="1217" y="0"/>
                </a:moveTo>
                <a:lnTo>
                  <a:pt x="710" y="143"/>
                </a:lnTo>
                <a:lnTo>
                  <a:pt x="0" y="14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H="1">
            <a:off x="828675" y="5888038"/>
            <a:ext cx="24304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5421313" y="1125538"/>
            <a:ext cx="1206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 flipH="1">
            <a:off x="4870450" y="1503363"/>
            <a:ext cx="17573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Line 17"/>
          <p:cNvSpPr>
            <a:spLocks noChangeShapeType="1"/>
          </p:cNvSpPr>
          <p:nvPr/>
        </p:nvSpPr>
        <p:spPr bwMode="auto">
          <a:xfrm>
            <a:off x="5219700" y="1868488"/>
            <a:ext cx="140811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5" name="Line 18"/>
          <p:cNvSpPr>
            <a:spLocks noChangeShapeType="1"/>
          </p:cNvSpPr>
          <p:nvPr/>
        </p:nvSpPr>
        <p:spPr bwMode="auto">
          <a:xfrm>
            <a:off x="6138863" y="2536826"/>
            <a:ext cx="4889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6" name="Line 19"/>
          <p:cNvSpPr>
            <a:spLocks noChangeShapeType="1"/>
          </p:cNvSpPr>
          <p:nvPr/>
        </p:nvSpPr>
        <p:spPr bwMode="auto">
          <a:xfrm flipH="1">
            <a:off x="5868988" y="3060701"/>
            <a:ext cx="7588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4943475" y="4089401"/>
            <a:ext cx="1684338" cy="442913"/>
          </a:xfrm>
          <a:custGeom>
            <a:avLst/>
            <a:gdLst>
              <a:gd name="T0" fmla="*/ 1061 w 1061"/>
              <a:gd name="T1" fmla="*/ 279 h 279"/>
              <a:gd name="T2" fmla="*/ 923 w 1061"/>
              <a:gd name="T3" fmla="*/ 279 h 279"/>
              <a:gd name="T4" fmla="*/ 0 w 1061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1" h="279">
                <a:moveTo>
                  <a:pt x="1061" y="279"/>
                </a:moveTo>
                <a:lnTo>
                  <a:pt x="923" y="279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4606925" y="4394201"/>
            <a:ext cx="2020888" cy="938213"/>
          </a:xfrm>
          <a:custGeom>
            <a:avLst/>
            <a:gdLst>
              <a:gd name="T0" fmla="*/ 1273 w 1273"/>
              <a:gd name="T1" fmla="*/ 591 h 591"/>
              <a:gd name="T2" fmla="*/ 985 w 1273"/>
              <a:gd name="T3" fmla="*/ 591 h 591"/>
              <a:gd name="T4" fmla="*/ 0 w 1273"/>
              <a:gd name="T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591">
                <a:moveTo>
                  <a:pt x="1273" y="591"/>
                </a:moveTo>
                <a:lnTo>
                  <a:pt x="985" y="591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832350" y="5402263"/>
            <a:ext cx="1795463" cy="365125"/>
          </a:xfrm>
          <a:custGeom>
            <a:avLst/>
            <a:gdLst>
              <a:gd name="T0" fmla="*/ 0 w 1131"/>
              <a:gd name="T1" fmla="*/ 0 h 230"/>
              <a:gd name="T2" fmla="*/ 847 w 1131"/>
              <a:gd name="T3" fmla="*/ 230 h 230"/>
              <a:gd name="T4" fmla="*/ 1131 w 1131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1" h="230">
                <a:moveTo>
                  <a:pt x="0" y="0"/>
                </a:moveTo>
                <a:lnTo>
                  <a:pt x="847" y="230"/>
                </a:lnTo>
                <a:lnTo>
                  <a:pt x="1131" y="2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>
            <a:off x="3290888" y="2114551"/>
            <a:ext cx="1090613" cy="384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1" name="Line 24"/>
          <p:cNvSpPr>
            <a:spLocks noChangeShapeType="1"/>
          </p:cNvSpPr>
          <p:nvPr/>
        </p:nvSpPr>
        <p:spPr bwMode="auto">
          <a:xfrm flipV="1">
            <a:off x="5273675" y="1868488"/>
            <a:ext cx="979488" cy="4270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2" name="Line 25"/>
          <p:cNvSpPr>
            <a:spLocks noChangeShapeType="1"/>
          </p:cNvSpPr>
          <p:nvPr/>
        </p:nvSpPr>
        <p:spPr bwMode="auto">
          <a:xfrm flipH="1">
            <a:off x="866775" y="1055688"/>
            <a:ext cx="35782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H="1">
            <a:off x="2262188" y="1639888"/>
            <a:ext cx="14557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 flipH="1">
            <a:off x="2217738" y="2117726"/>
            <a:ext cx="19764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5" name="Line 28"/>
          <p:cNvSpPr>
            <a:spLocks noChangeShapeType="1"/>
          </p:cNvSpPr>
          <p:nvPr/>
        </p:nvSpPr>
        <p:spPr bwMode="auto">
          <a:xfrm flipH="1">
            <a:off x="2163763" y="2565401"/>
            <a:ext cx="11842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1493838" y="2746376"/>
            <a:ext cx="2446338" cy="215900"/>
          </a:xfrm>
          <a:custGeom>
            <a:avLst/>
            <a:gdLst>
              <a:gd name="T0" fmla="*/ 1541 w 1541"/>
              <a:gd name="T1" fmla="*/ 0 h 136"/>
              <a:gd name="T2" fmla="*/ 886 w 1541"/>
              <a:gd name="T3" fmla="*/ 136 h 136"/>
              <a:gd name="T4" fmla="*/ 0 w 1541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1" h="136">
                <a:moveTo>
                  <a:pt x="1541" y="0"/>
                </a:moveTo>
                <a:lnTo>
                  <a:pt x="886" y="136"/>
                </a:lnTo>
                <a:lnTo>
                  <a:pt x="0" y="13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1970088" y="2984501"/>
            <a:ext cx="1763713" cy="469900"/>
          </a:xfrm>
          <a:custGeom>
            <a:avLst/>
            <a:gdLst>
              <a:gd name="T0" fmla="*/ 1111 w 1111"/>
              <a:gd name="T1" fmla="*/ 0 h 296"/>
              <a:gd name="T2" fmla="*/ 326 w 1111"/>
              <a:gd name="T3" fmla="*/ 296 h 296"/>
              <a:gd name="T4" fmla="*/ 0 w 1111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1" h="296">
                <a:moveTo>
                  <a:pt x="1111" y="0"/>
                </a:moveTo>
                <a:lnTo>
                  <a:pt x="326" y="296"/>
                </a:lnTo>
                <a:lnTo>
                  <a:pt x="0" y="29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8" name="Line 31"/>
          <p:cNvSpPr>
            <a:spLocks noChangeShapeType="1"/>
          </p:cNvSpPr>
          <p:nvPr/>
        </p:nvSpPr>
        <p:spPr bwMode="auto">
          <a:xfrm flipH="1">
            <a:off x="1830388" y="3933826"/>
            <a:ext cx="15462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9" name="Freeform 32"/>
          <p:cNvSpPr>
            <a:spLocks/>
          </p:cNvSpPr>
          <p:nvPr/>
        </p:nvSpPr>
        <p:spPr bwMode="auto">
          <a:xfrm>
            <a:off x="1709738" y="4508501"/>
            <a:ext cx="1931988" cy="227013"/>
          </a:xfrm>
          <a:custGeom>
            <a:avLst/>
            <a:gdLst>
              <a:gd name="T0" fmla="*/ 1217 w 1217"/>
              <a:gd name="T1" fmla="*/ 0 h 143"/>
              <a:gd name="T2" fmla="*/ 710 w 1217"/>
              <a:gd name="T3" fmla="*/ 143 h 143"/>
              <a:gd name="T4" fmla="*/ 0 w 1217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7" h="143">
                <a:moveTo>
                  <a:pt x="1217" y="0"/>
                </a:moveTo>
                <a:lnTo>
                  <a:pt x="710" y="143"/>
                </a:lnTo>
                <a:lnTo>
                  <a:pt x="0" y="14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0" name="Line 33"/>
          <p:cNvSpPr>
            <a:spLocks noChangeShapeType="1"/>
          </p:cNvSpPr>
          <p:nvPr/>
        </p:nvSpPr>
        <p:spPr bwMode="auto">
          <a:xfrm flipH="1">
            <a:off x="828675" y="5888038"/>
            <a:ext cx="24304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1" name="Line 34"/>
          <p:cNvSpPr>
            <a:spLocks noChangeShapeType="1"/>
          </p:cNvSpPr>
          <p:nvPr/>
        </p:nvSpPr>
        <p:spPr bwMode="auto">
          <a:xfrm>
            <a:off x="5421313" y="1125538"/>
            <a:ext cx="1206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 flipH="1">
            <a:off x="4870450" y="1503363"/>
            <a:ext cx="17573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Line 36"/>
          <p:cNvSpPr>
            <a:spLocks noChangeShapeType="1"/>
          </p:cNvSpPr>
          <p:nvPr/>
        </p:nvSpPr>
        <p:spPr bwMode="auto">
          <a:xfrm>
            <a:off x="5219700" y="1868488"/>
            <a:ext cx="140811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Line 37"/>
          <p:cNvSpPr>
            <a:spLocks noChangeShapeType="1"/>
          </p:cNvSpPr>
          <p:nvPr/>
        </p:nvSpPr>
        <p:spPr bwMode="auto">
          <a:xfrm>
            <a:off x="6138863" y="2536826"/>
            <a:ext cx="4889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Line 38"/>
          <p:cNvSpPr>
            <a:spLocks noChangeShapeType="1"/>
          </p:cNvSpPr>
          <p:nvPr/>
        </p:nvSpPr>
        <p:spPr bwMode="auto">
          <a:xfrm flipH="1">
            <a:off x="5868988" y="3060701"/>
            <a:ext cx="7588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6" name="Freeform 39"/>
          <p:cNvSpPr>
            <a:spLocks/>
          </p:cNvSpPr>
          <p:nvPr/>
        </p:nvSpPr>
        <p:spPr bwMode="auto">
          <a:xfrm>
            <a:off x="4943475" y="4089401"/>
            <a:ext cx="1684338" cy="442913"/>
          </a:xfrm>
          <a:custGeom>
            <a:avLst/>
            <a:gdLst>
              <a:gd name="T0" fmla="*/ 1061 w 1061"/>
              <a:gd name="T1" fmla="*/ 279 h 279"/>
              <a:gd name="T2" fmla="*/ 923 w 1061"/>
              <a:gd name="T3" fmla="*/ 279 h 279"/>
              <a:gd name="T4" fmla="*/ 0 w 1061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1" h="279">
                <a:moveTo>
                  <a:pt x="1061" y="279"/>
                </a:moveTo>
                <a:lnTo>
                  <a:pt x="923" y="279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Freeform 40"/>
          <p:cNvSpPr>
            <a:spLocks/>
          </p:cNvSpPr>
          <p:nvPr/>
        </p:nvSpPr>
        <p:spPr bwMode="auto">
          <a:xfrm>
            <a:off x="6084888" y="3816351"/>
            <a:ext cx="542925" cy="123825"/>
          </a:xfrm>
          <a:custGeom>
            <a:avLst/>
            <a:gdLst>
              <a:gd name="T0" fmla="*/ 342 w 342"/>
              <a:gd name="T1" fmla="*/ 78 h 78"/>
              <a:gd name="T2" fmla="*/ 204 w 342"/>
              <a:gd name="T3" fmla="*/ 78 h 78"/>
              <a:gd name="T4" fmla="*/ 0 w 342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78">
                <a:moveTo>
                  <a:pt x="342" y="78"/>
                </a:moveTo>
                <a:lnTo>
                  <a:pt x="204" y="78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Freeform 41"/>
          <p:cNvSpPr>
            <a:spLocks/>
          </p:cNvSpPr>
          <p:nvPr/>
        </p:nvSpPr>
        <p:spPr bwMode="auto">
          <a:xfrm>
            <a:off x="6084888" y="3816351"/>
            <a:ext cx="542925" cy="123825"/>
          </a:xfrm>
          <a:custGeom>
            <a:avLst/>
            <a:gdLst>
              <a:gd name="T0" fmla="*/ 342 w 342"/>
              <a:gd name="T1" fmla="*/ 78 h 78"/>
              <a:gd name="T2" fmla="*/ 204 w 342"/>
              <a:gd name="T3" fmla="*/ 78 h 78"/>
              <a:gd name="T4" fmla="*/ 0 w 342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78">
                <a:moveTo>
                  <a:pt x="342" y="78"/>
                </a:moveTo>
                <a:lnTo>
                  <a:pt x="204" y="78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Freeform 42"/>
          <p:cNvSpPr>
            <a:spLocks/>
          </p:cNvSpPr>
          <p:nvPr/>
        </p:nvSpPr>
        <p:spPr bwMode="auto">
          <a:xfrm>
            <a:off x="4791075" y="3251201"/>
            <a:ext cx="1836738" cy="260350"/>
          </a:xfrm>
          <a:custGeom>
            <a:avLst/>
            <a:gdLst>
              <a:gd name="T0" fmla="*/ 1157 w 1157"/>
              <a:gd name="T1" fmla="*/ 164 h 164"/>
              <a:gd name="T2" fmla="*/ 1019 w 1157"/>
              <a:gd name="T3" fmla="*/ 164 h 164"/>
              <a:gd name="T4" fmla="*/ 0 w 1157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64">
                <a:moveTo>
                  <a:pt x="1157" y="164"/>
                </a:moveTo>
                <a:lnTo>
                  <a:pt x="1019" y="164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Freeform 43"/>
          <p:cNvSpPr>
            <a:spLocks/>
          </p:cNvSpPr>
          <p:nvPr/>
        </p:nvSpPr>
        <p:spPr bwMode="auto">
          <a:xfrm>
            <a:off x="4791075" y="3251201"/>
            <a:ext cx="1836738" cy="260350"/>
          </a:xfrm>
          <a:custGeom>
            <a:avLst/>
            <a:gdLst>
              <a:gd name="T0" fmla="*/ 1157 w 1157"/>
              <a:gd name="T1" fmla="*/ 164 h 164"/>
              <a:gd name="T2" fmla="*/ 1019 w 1157"/>
              <a:gd name="T3" fmla="*/ 164 h 164"/>
              <a:gd name="T4" fmla="*/ 0 w 1157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64">
                <a:moveTo>
                  <a:pt x="1157" y="164"/>
                </a:moveTo>
                <a:lnTo>
                  <a:pt x="1019" y="164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Freeform 44"/>
          <p:cNvSpPr>
            <a:spLocks/>
          </p:cNvSpPr>
          <p:nvPr/>
        </p:nvSpPr>
        <p:spPr bwMode="auto">
          <a:xfrm>
            <a:off x="4606925" y="4394201"/>
            <a:ext cx="2020888" cy="938213"/>
          </a:xfrm>
          <a:custGeom>
            <a:avLst/>
            <a:gdLst>
              <a:gd name="T0" fmla="*/ 1273 w 1273"/>
              <a:gd name="T1" fmla="*/ 591 h 591"/>
              <a:gd name="T2" fmla="*/ 985 w 1273"/>
              <a:gd name="T3" fmla="*/ 591 h 591"/>
              <a:gd name="T4" fmla="*/ 0 w 1273"/>
              <a:gd name="T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591">
                <a:moveTo>
                  <a:pt x="1273" y="591"/>
                </a:moveTo>
                <a:lnTo>
                  <a:pt x="985" y="591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Freeform 45"/>
          <p:cNvSpPr>
            <a:spLocks/>
          </p:cNvSpPr>
          <p:nvPr/>
        </p:nvSpPr>
        <p:spPr bwMode="auto">
          <a:xfrm>
            <a:off x="4832350" y="5402263"/>
            <a:ext cx="1795463" cy="365125"/>
          </a:xfrm>
          <a:custGeom>
            <a:avLst/>
            <a:gdLst>
              <a:gd name="T0" fmla="*/ 0 w 1131"/>
              <a:gd name="T1" fmla="*/ 0 h 230"/>
              <a:gd name="T2" fmla="*/ 847 w 1131"/>
              <a:gd name="T3" fmla="*/ 230 h 230"/>
              <a:gd name="T4" fmla="*/ 1131 w 1131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1" h="230">
                <a:moveTo>
                  <a:pt x="0" y="0"/>
                </a:moveTo>
                <a:lnTo>
                  <a:pt x="847" y="230"/>
                </a:lnTo>
                <a:lnTo>
                  <a:pt x="1131" y="2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3290888" y="2114551"/>
            <a:ext cx="1090613" cy="384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4" name="Line 47"/>
          <p:cNvSpPr>
            <a:spLocks noChangeShapeType="1"/>
          </p:cNvSpPr>
          <p:nvPr/>
        </p:nvSpPr>
        <p:spPr bwMode="auto">
          <a:xfrm flipV="1">
            <a:off x="5273675" y="1868488"/>
            <a:ext cx="979488" cy="4270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18.5d </a:t>
            </a:r>
            <a:r>
              <a:rPr lang="en-IN" dirty="0"/>
              <a:t>Gross anatomy of the heart.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866775" y="1055688"/>
            <a:ext cx="35782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262188" y="1639888"/>
            <a:ext cx="14557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217738" y="2117726"/>
            <a:ext cx="19764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163763" y="2565401"/>
            <a:ext cx="11842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493838" y="2746376"/>
            <a:ext cx="2446338" cy="215900"/>
          </a:xfrm>
          <a:custGeom>
            <a:avLst/>
            <a:gdLst>
              <a:gd name="T0" fmla="*/ 1541 w 1541"/>
              <a:gd name="T1" fmla="*/ 0 h 136"/>
              <a:gd name="T2" fmla="*/ 886 w 1541"/>
              <a:gd name="T3" fmla="*/ 136 h 136"/>
              <a:gd name="T4" fmla="*/ 0 w 1541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1" h="136">
                <a:moveTo>
                  <a:pt x="1541" y="0"/>
                </a:moveTo>
                <a:lnTo>
                  <a:pt x="886" y="136"/>
                </a:lnTo>
                <a:lnTo>
                  <a:pt x="0" y="136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970088" y="2984501"/>
            <a:ext cx="1763713" cy="469900"/>
          </a:xfrm>
          <a:custGeom>
            <a:avLst/>
            <a:gdLst>
              <a:gd name="T0" fmla="*/ 1111 w 1111"/>
              <a:gd name="T1" fmla="*/ 0 h 296"/>
              <a:gd name="T2" fmla="*/ 326 w 1111"/>
              <a:gd name="T3" fmla="*/ 296 h 296"/>
              <a:gd name="T4" fmla="*/ 0 w 1111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1" h="296">
                <a:moveTo>
                  <a:pt x="1111" y="0"/>
                </a:moveTo>
                <a:lnTo>
                  <a:pt x="326" y="296"/>
                </a:lnTo>
                <a:lnTo>
                  <a:pt x="0" y="296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595563" y="3933826"/>
            <a:ext cx="7810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709738" y="4508501"/>
            <a:ext cx="1931988" cy="227013"/>
          </a:xfrm>
          <a:custGeom>
            <a:avLst/>
            <a:gdLst>
              <a:gd name="T0" fmla="*/ 1217 w 1217"/>
              <a:gd name="T1" fmla="*/ 0 h 143"/>
              <a:gd name="T2" fmla="*/ 710 w 1217"/>
              <a:gd name="T3" fmla="*/ 143 h 143"/>
              <a:gd name="T4" fmla="*/ 0 w 1217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7" h="143">
                <a:moveTo>
                  <a:pt x="1217" y="0"/>
                </a:moveTo>
                <a:lnTo>
                  <a:pt x="710" y="143"/>
                </a:lnTo>
                <a:lnTo>
                  <a:pt x="0" y="143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828675" y="5888038"/>
            <a:ext cx="24304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421313" y="1125538"/>
            <a:ext cx="1206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4870450" y="1503363"/>
            <a:ext cx="17573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219700" y="1868488"/>
            <a:ext cx="14081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138863" y="2536826"/>
            <a:ext cx="488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5868988" y="3060701"/>
            <a:ext cx="7588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943475" y="4089401"/>
            <a:ext cx="1684338" cy="442913"/>
          </a:xfrm>
          <a:custGeom>
            <a:avLst/>
            <a:gdLst>
              <a:gd name="T0" fmla="*/ 1061 w 1061"/>
              <a:gd name="T1" fmla="*/ 279 h 279"/>
              <a:gd name="T2" fmla="*/ 923 w 1061"/>
              <a:gd name="T3" fmla="*/ 279 h 279"/>
              <a:gd name="T4" fmla="*/ 0 w 1061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1" h="279">
                <a:moveTo>
                  <a:pt x="1061" y="279"/>
                </a:moveTo>
                <a:lnTo>
                  <a:pt x="923" y="279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606925" y="4394201"/>
            <a:ext cx="2020888" cy="938213"/>
          </a:xfrm>
          <a:custGeom>
            <a:avLst/>
            <a:gdLst>
              <a:gd name="T0" fmla="*/ 1273 w 1273"/>
              <a:gd name="T1" fmla="*/ 591 h 591"/>
              <a:gd name="T2" fmla="*/ 985 w 1273"/>
              <a:gd name="T3" fmla="*/ 591 h 591"/>
              <a:gd name="T4" fmla="*/ 0 w 1273"/>
              <a:gd name="T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591">
                <a:moveTo>
                  <a:pt x="1273" y="591"/>
                </a:moveTo>
                <a:lnTo>
                  <a:pt x="985" y="591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832350" y="5402263"/>
            <a:ext cx="1795463" cy="365125"/>
          </a:xfrm>
          <a:custGeom>
            <a:avLst/>
            <a:gdLst>
              <a:gd name="T0" fmla="*/ 0 w 1131"/>
              <a:gd name="T1" fmla="*/ 0 h 230"/>
              <a:gd name="T2" fmla="*/ 847 w 1131"/>
              <a:gd name="T3" fmla="*/ 230 h 230"/>
              <a:gd name="T4" fmla="*/ 1131 w 1131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1" h="230">
                <a:moveTo>
                  <a:pt x="0" y="0"/>
                </a:moveTo>
                <a:lnTo>
                  <a:pt x="847" y="230"/>
                </a:lnTo>
                <a:lnTo>
                  <a:pt x="1131" y="23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90888" y="2114551"/>
            <a:ext cx="1090613" cy="384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5273675" y="1868488"/>
            <a:ext cx="979488" cy="4270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866775" y="1055688"/>
            <a:ext cx="35782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2262188" y="1639888"/>
            <a:ext cx="1455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2217738" y="2117726"/>
            <a:ext cx="19764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2163763" y="2565401"/>
            <a:ext cx="11842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493838" y="2746376"/>
            <a:ext cx="2446338" cy="215900"/>
          </a:xfrm>
          <a:custGeom>
            <a:avLst/>
            <a:gdLst>
              <a:gd name="T0" fmla="*/ 1541 w 1541"/>
              <a:gd name="T1" fmla="*/ 0 h 136"/>
              <a:gd name="T2" fmla="*/ 886 w 1541"/>
              <a:gd name="T3" fmla="*/ 136 h 136"/>
              <a:gd name="T4" fmla="*/ 0 w 1541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1" h="136">
                <a:moveTo>
                  <a:pt x="1541" y="0"/>
                </a:moveTo>
                <a:lnTo>
                  <a:pt x="886" y="136"/>
                </a:lnTo>
                <a:lnTo>
                  <a:pt x="0" y="13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970088" y="2984501"/>
            <a:ext cx="1763713" cy="469900"/>
          </a:xfrm>
          <a:custGeom>
            <a:avLst/>
            <a:gdLst>
              <a:gd name="T0" fmla="*/ 1111 w 1111"/>
              <a:gd name="T1" fmla="*/ 0 h 296"/>
              <a:gd name="T2" fmla="*/ 326 w 1111"/>
              <a:gd name="T3" fmla="*/ 296 h 296"/>
              <a:gd name="T4" fmla="*/ 0 w 1111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1" h="296">
                <a:moveTo>
                  <a:pt x="1111" y="0"/>
                </a:moveTo>
                <a:lnTo>
                  <a:pt x="326" y="296"/>
                </a:lnTo>
                <a:lnTo>
                  <a:pt x="0" y="29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0" name="Line 31"/>
          <p:cNvSpPr>
            <a:spLocks noChangeShapeType="1"/>
          </p:cNvSpPr>
          <p:nvPr/>
        </p:nvSpPr>
        <p:spPr bwMode="auto">
          <a:xfrm flipH="1">
            <a:off x="1830388" y="3933826"/>
            <a:ext cx="15462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1" name="Freeform 32"/>
          <p:cNvSpPr>
            <a:spLocks/>
          </p:cNvSpPr>
          <p:nvPr/>
        </p:nvSpPr>
        <p:spPr bwMode="auto">
          <a:xfrm>
            <a:off x="1709738" y="4508501"/>
            <a:ext cx="1931988" cy="227013"/>
          </a:xfrm>
          <a:custGeom>
            <a:avLst/>
            <a:gdLst>
              <a:gd name="T0" fmla="*/ 1217 w 1217"/>
              <a:gd name="T1" fmla="*/ 0 h 143"/>
              <a:gd name="T2" fmla="*/ 710 w 1217"/>
              <a:gd name="T3" fmla="*/ 143 h 143"/>
              <a:gd name="T4" fmla="*/ 0 w 1217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7" h="143">
                <a:moveTo>
                  <a:pt x="1217" y="0"/>
                </a:moveTo>
                <a:lnTo>
                  <a:pt x="710" y="143"/>
                </a:lnTo>
                <a:lnTo>
                  <a:pt x="0" y="14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3" name="Line 33"/>
          <p:cNvSpPr>
            <a:spLocks noChangeShapeType="1"/>
          </p:cNvSpPr>
          <p:nvPr/>
        </p:nvSpPr>
        <p:spPr bwMode="auto">
          <a:xfrm flipH="1">
            <a:off x="828675" y="5888038"/>
            <a:ext cx="24304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4" name="Line 34"/>
          <p:cNvSpPr>
            <a:spLocks noChangeShapeType="1"/>
          </p:cNvSpPr>
          <p:nvPr/>
        </p:nvSpPr>
        <p:spPr bwMode="auto">
          <a:xfrm>
            <a:off x="5421313" y="1125538"/>
            <a:ext cx="12065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5" name="Line 35"/>
          <p:cNvSpPr>
            <a:spLocks noChangeShapeType="1"/>
          </p:cNvSpPr>
          <p:nvPr/>
        </p:nvSpPr>
        <p:spPr bwMode="auto">
          <a:xfrm flipH="1">
            <a:off x="4870450" y="1503363"/>
            <a:ext cx="17573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6" name="Line 36"/>
          <p:cNvSpPr>
            <a:spLocks noChangeShapeType="1"/>
          </p:cNvSpPr>
          <p:nvPr/>
        </p:nvSpPr>
        <p:spPr bwMode="auto">
          <a:xfrm>
            <a:off x="5219700" y="1868488"/>
            <a:ext cx="1408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7" name="Line 37"/>
          <p:cNvSpPr>
            <a:spLocks noChangeShapeType="1"/>
          </p:cNvSpPr>
          <p:nvPr/>
        </p:nvSpPr>
        <p:spPr bwMode="auto">
          <a:xfrm>
            <a:off x="6138863" y="2536826"/>
            <a:ext cx="4889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8" name="Line 38"/>
          <p:cNvSpPr>
            <a:spLocks noChangeShapeType="1"/>
          </p:cNvSpPr>
          <p:nvPr/>
        </p:nvSpPr>
        <p:spPr bwMode="auto">
          <a:xfrm flipH="1">
            <a:off x="5868988" y="3060701"/>
            <a:ext cx="7588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9" name="Freeform 39"/>
          <p:cNvSpPr>
            <a:spLocks/>
          </p:cNvSpPr>
          <p:nvPr/>
        </p:nvSpPr>
        <p:spPr bwMode="auto">
          <a:xfrm>
            <a:off x="4943475" y="4089401"/>
            <a:ext cx="1684338" cy="442913"/>
          </a:xfrm>
          <a:custGeom>
            <a:avLst/>
            <a:gdLst>
              <a:gd name="T0" fmla="*/ 1061 w 1061"/>
              <a:gd name="T1" fmla="*/ 279 h 279"/>
              <a:gd name="T2" fmla="*/ 923 w 1061"/>
              <a:gd name="T3" fmla="*/ 279 h 279"/>
              <a:gd name="T4" fmla="*/ 0 w 1061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1" h="279">
                <a:moveTo>
                  <a:pt x="1061" y="279"/>
                </a:moveTo>
                <a:lnTo>
                  <a:pt x="923" y="279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0" name="Freeform 40"/>
          <p:cNvSpPr>
            <a:spLocks/>
          </p:cNvSpPr>
          <p:nvPr/>
        </p:nvSpPr>
        <p:spPr bwMode="auto">
          <a:xfrm>
            <a:off x="6084888" y="3816351"/>
            <a:ext cx="542925" cy="123825"/>
          </a:xfrm>
          <a:custGeom>
            <a:avLst/>
            <a:gdLst>
              <a:gd name="T0" fmla="*/ 342 w 342"/>
              <a:gd name="T1" fmla="*/ 78 h 78"/>
              <a:gd name="T2" fmla="*/ 204 w 342"/>
              <a:gd name="T3" fmla="*/ 78 h 78"/>
              <a:gd name="T4" fmla="*/ 0 w 342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78">
                <a:moveTo>
                  <a:pt x="342" y="78"/>
                </a:moveTo>
                <a:lnTo>
                  <a:pt x="204" y="7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1" name="Freeform 41"/>
          <p:cNvSpPr>
            <a:spLocks/>
          </p:cNvSpPr>
          <p:nvPr/>
        </p:nvSpPr>
        <p:spPr bwMode="auto">
          <a:xfrm>
            <a:off x="6084888" y="3816351"/>
            <a:ext cx="542925" cy="123825"/>
          </a:xfrm>
          <a:custGeom>
            <a:avLst/>
            <a:gdLst>
              <a:gd name="T0" fmla="*/ 342 w 342"/>
              <a:gd name="T1" fmla="*/ 78 h 78"/>
              <a:gd name="T2" fmla="*/ 204 w 342"/>
              <a:gd name="T3" fmla="*/ 78 h 78"/>
              <a:gd name="T4" fmla="*/ 0 w 342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78">
                <a:moveTo>
                  <a:pt x="342" y="78"/>
                </a:moveTo>
                <a:lnTo>
                  <a:pt x="204" y="7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2" name="Freeform 42"/>
          <p:cNvSpPr>
            <a:spLocks/>
          </p:cNvSpPr>
          <p:nvPr/>
        </p:nvSpPr>
        <p:spPr bwMode="auto">
          <a:xfrm>
            <a:off x="4791075" y="3251201"/>
            <a:ext cx="1836738" cy="260350"/>
          </a:xfrm>
          <a:custGeom>
            <a:avLst/>
            <a:gdLst>
              <a:gd name="T0" fmla="*/ 1157 w 1157"/>
              <a:gd name="T1" fmla="*/ 164 h 164"/>
              <a:gd name="T2" fmla="*/ 1019 w 1157"/>
              <a:gd name="T3" fmla="*/ 164 h 164"/>
              <a:gd name="T4" fmla="*/ 0 w 1157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64">
                <a:moveTo>
                  <a:pt x="1157" y="164"/>
                </a:moveTo>
                <a:lnTo>
                  <a:pt x="1019" y="16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3" name="Freeform 43"/>
          <p:cNvSpPr>
            <a:spLocks/>
          </p:cNvSpPr>
          <p:nvPr/>
        </p:nvSpPr>
        <p:spPr bwMode="auto">
          <a:xfrm>
            <a:off x="4791075" y="3251201"/>
            <a:ext cx="1836738" cy="260350"/>
          </a:xfrm>
          <a:custGeom>
            <a:avLst/>
            <a:gdLst>
              <a:gd name="T0" fmla="*/ 1157 w 1157"/>
              <a:gd name="T1" fmla="*/ 164 h 164"/>
              <a:gd name="T2" fmla="*/ 1019 w 1157"/>
              <a:gd name="T3" fmla="*/ 164 h 164"/>
              <a:gd name="T4" fmla="*/ 0 w 1157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64">
                <a:moveTo>
                  <a:pt x="1157" y="164"/>
                </a:moveTo>
                <a:lnTo>
                  <a:pt x="1019" y="16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4" name="Freeform 44"/>
          <p:cNvSpPr>
            <a:spLocks/>
          </p:cNvSpPr>
          <p:nvPr/>
        </p:nvSpPr>
        <p:spPr bwMode="auto">
          <a:xfrm>
            <a:off x="4606925" y="4394201"/>
            <a:ext cx="2020888" cy="938213"/>
          </a:xfrm>
          <a:custGeom>
            <a:avLst/>
            <a:gdLst>
              <a:gd name="T0" fmla="*/ 1273 w 1273"/>
              <a:gd name="T1" fmla="*/ 591 h 591"/>
              <a:gd name="T2" fmla="*/ 985 w 1273"/>
              <a:gd name="T3" fmla="*/ 591 h 591"/>
              <a:gd name="T4" fmla="*/ 0 w 1273"/>
              <a:gd name="T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591">
                <a:moveTo>
                  <a:pt x="1273" y="591"/>
                </a:moveTo>
                <a:lnTo>
                  <a:pt x="985" y="591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5" name="Freeform 45"/>
          <p:cNvSpPr>
            <a:spLocks/>
          </p:cNvSpPr>
          <p:nvPr/>
        </p:nvSpPr>
        <p:spPr bwMode="auto">
          <a:xfrm>
            <a:off x="4832350" y="5402263"/>
            <a:ext cx="1795463" cy="365125"/>
          </a:xfrm>
          <a:custGeom>
            <a:avLst/>
            <a:gdLst>
              <a:gd name="T0" fmla="*/ 0 w 1131"/>
              <a:gd name="T1" fmla="*/ 0 h 230"/>
              <a:gd name="T2" fmla="*/ 847 w 1131"/>
              <a:gd name="T3" fmla="*/ 230 h 230"/>
              <a:gd name="T4" fmla="*/ 1131 w 1131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1" h="230">
                <a:moveTo>
                  <a:pt x="0" y="0"/>
                </a:moveTo>
                <a:lnTo>
                  <a:pt x="847" y="230"/>
                </a:lnTo>
                <a:lnTo>
                  <a:pt x="1131" y="23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6" name="Line 46"/>
          <p:cNvSpPr>
            <a:spLocks noChangeShapeType="1"/>
          </p:cNvSpPr>
          <p:nvPr/>
        </p:nvSpPr>
        <p:spPr bwMode="auto">
          <a:xfrm>
            <a:off x="3290888" y="2114551"/>
            <a:ext cx="1090613" cy="3841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7" name="Line 47"/>
          <p:cNvSpPr>
            <a:spLocks noChangeShapeType="1"/>
          </p:cNvSpPr>
          <p:nvPr/>
        </p:nvSpPr>
        <p:spPr bwMode="auto">
          <a:xfrm flipV="1">
            <a:off x="5273675" y="1868488"/>
            <a:ext cx="979488" cy="4270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Rectangle 571"/>
          <p:cNvSpPr>
            <a:spLocks noChangeArrowheads="1"/>
          </p:cNvSpPr>
          <p:nvPr/>
        </p:nvSpPr>
        <p:spPr bwMode="auto">
          <a:xfrm>
            <a:off x="346680" y="1026460"/>
            <a:ext cx="474489" cy="11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571"/>
          <p:cNvSpPr>
            <a:spLocks noChangeArrowheads="1"/>
          </p:cNvSpPr>
          <p:nvPr/>
        </p:nvSpPr>
        <p:spPr bwMode="auto">
          <a:xfrm>
            <a:off x="345094" y="1610655"/>
            <a:ext cx="1869101" cy="11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artery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Rectangle 571"/>
          <p:cNvSpPr>
            <a:spLocks noChangeArrowheads="1"/>
          </p:cNvSpPr>
          <p:nvPr/>
        </p:nvSpPr>
        <p:spPr bwMode="auto">
          <a:xfrm>
            <a:off x="341124" y="2087696"/>
            <a:ext cx="1821011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veins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571"/>
          <p:cNvSpPr>
            <a:spLocks noChangeArrowheads="1"/>
          </p:cNvSpPr>
          <p:nvPr/>
        </p:nvSpPr>
        <p:spPr bwMode="auto">
          <a:xfrm>
            <a:off x="331599" y="2531902"/>
            <a:ext cx="1758495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Auricle of left atrium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571"/>
          <p:cNvSpPr>
            <a:spLocks noChangeArrowheads="1"/>
          </p:cNvSpPr>
          <p:nvPr/>
        </p:nvSpPr>
        <p:spPr bwMode="auto">
          <a:xfrm>
            <a:off x="328424" y="3416437"/>
            <a:ext cx="157094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Great cardiac vein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Rectangle 571"/>
          <p:cNvSpPr>
            <a:spLocks noChangeArrowheads="1"/>
          </p:cNvSpPr>
          <p:nvPr/>
        </p:nvSpPr>
        <p:spPr bwMode="auto">
          <a:xfrm>
            <a:off x="323662" y="3823638"/>
            <a:ext cx="143629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 vein of</a:t>
            </a:r>
          </a:p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ventricle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571"/>
          <p:cNvSpPr>
            <a:spLocks noChangeArrowheads="1"/>
          </p:cNvSpPr>
          <p:nvPr/>
        </p:nvSpPr>
        <p:spPr bwMode="auto">
          <a:xfrm>
            <a:off x="333375" y="5849764"/>
            <a:ext cx="44242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Apex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571"/>
          <p:cNvSpPr>
            <a:spLocks noChangeArrowheads="1"/>
          </p:cNvSpPr>
          <p:nvPr/>
        </p:nvSpPr>
        <p:spPr bwMode="auto">
          <a:xfrm>
            <a:off x="331811" y="2922425"/>
            <a:ext cx="1091774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atrium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ectangle 571"/>
          <p:cNvSpPr>
            <a:spLocks noChangeArrowheads="1"/>
          </p:cNvSpPr>
          <p:nvPr/>
        </p:nvSpPr>
        <p:spPr bwMode="auto">
          <a:xfrm>
            <a:off x="328636" y="4699631"/>
            <a:ext cx="1316322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ventricle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571"/>
          <p:cNvSpPr>
            <a:spLocks noChangeArrowheads="1"/>
          </p:cNvSpPr>
          <p:nvPr/>
        </p:nvSpPr>
        <p:spPr bwMode="auto">
          <a:xfrm>
            <a:off x="644535" y="6301699"/>
            <a:ext cx="222169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Posterior surface view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571"/>
          <p:cNvSpPr>
            <a:spLocks noChangeArrowheads="1"/>
          </p:cNvSpPr>
          <p:nvPr/>
        </p:nvSpPr>
        <p:spPr bwMode="auto">
          <a:xfrm>
            <a:off x="6672263" y="1097597"/>
            <a:ext cx="166712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 vena cava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571"/>
          <p:cNvSpPr>
            <a:spLocks noChangeArrowheads="1"/>
          </p:cNvSpPr>
          <p:nvPr/>
        </p:nvSpPr>
        <p:spPr bwMode="auto">
          <a:xfrm>
            <a:off x="6679619" y="2511188"/>
            <a:ext cx="1231171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atrium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ectangle 571"/>
          <p:cNvSpPr>
            <a:spLocks noChangeArrowheads="1"/>
          </p:cNvSpPr>
          <p:nvPr/>
        </p:nvSpPr>
        <p:spPr bwMode="auto">
          <a:xfrm>
            <a:off x="6678613" y="1478101"/>
            <a:ext cx="200054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artery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ectangle 571"/>
          <p:cNvSpPr>
            <a:spLocks noChangeArrowheads="1"/>
          </p:cNvSpPr>
          <p:nvPr/>
        </p:nvSpPr>
        <p:spPr bwMode="auto">
          <a:xfrm>
            <a:off x="6678613" y="1848479"/>
            <a:ext cx="196047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veins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571"/>
          <p:cNvSpPr>
            <a:spLocks noChangeArrowheads="1"/>
          </p:cNvSpPr>
          <p:nvPr/>
        </p:nvSpPr>
        <p:spPr bwMode="auto">
          <a:xfrm>
            <a:off x="6673851" y="3029103"/>
            <a:ext cx="154689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Inferior vena cava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571"/>
          <p:cNvSpPr>
            <a:spLocks noChangeArrowheads="1"/>
          </p:cNvSpPr>
          <p:nvPr/>
        </p:nvSpPr>
        <p:spPr bwMode="auto">
          <a:xfrm>
            <a:off x="6673851" y="3488366"/>
            <a:ext cx="1332096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Coronary sinus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Rectangle 571"/>
          <p:cNvSpPr>
            <a:spLocks noChangeArrowheads="1"/>
          </p:cNvSpPr>
          <p:nvPr/>
        </p:nvSpPr>
        <p:spPr bwMode="auto">
          <a:xfrm>
            <a:off x="6680201" y="3825194"/>
            <a:ext cx="184826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coronary artery</a:t>
            </a:r>
          </a:p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 coronary sulcus)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ectangle 571"/>
          <p:cNvSpPr>
            <a:spLocks noChangeArrowheads="1"/>
          </p:cNvSpPr>
          <p:nvPr/>
        </p:nvSpPr>
        <p:spPr bwMode="auto">
          <a:xfrm>
            <a:off x="6680201" y="4410503"/>
            <a:ext cx="217367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 </a:t>
            </a:r>
            <a:r>
              <a:rPr lang="en-IN" sz="142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endParaRPr lang="en-IN" sz="142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artery (in posterior</a:t>
            </a:r>
          </a:p>
          <a:p>
            <a:pPr eaLnBrk="1" hangingPunct="1">
              <a:lnSpc>
                <a:spcPts val="1600"/>
              </a:lnSpc>
            </a:pPr>
            <a:r>
              <a:rPr lang="en-IN" sz="142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sulcus)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Rectangle 571"/>
          <p:cNvSpPr>
            <a:spLocks noChangeArrowheads="1"/>
          </p:cNvSpPr>
          <p:nvPr/>
        </p:nvSpPr>
        <p:spPr bwMode="auto">
          <a:xfrm>
            <a:off x="6673851" y="5288390"/>
            <a:ext cx="1679947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9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Middle cardiac vein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571"/>
          <p:cNvSpPr>
            <a:spLocks noChangeArrowheads="1"/>
          </p:cNvSpPr>
          <p:nvPr/>
        </p:nvSpPr>
        <p:spPr bwMode="auto">
          <a:xfrm>
            <a:off x="6671470" y="5726068"/>
            <a:ext cx="1457387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9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ventricle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Chambers and Associated Great Vessels </a:t>
            </a:r>
            <a:r>
              <a:rPr lang="en-US" dirty="0" smtClean="0">
                <a:latin typeface="Arial" charset="0"/>
              </a:rPr>
              <a:t> (cont.)</a:t>
            </a:r>
            <a:endParaRPr lang="en-US" dirty="0">
              <a:latin typeface="Arial" charset="0"/>
            </a:endParaRPr>
          </a:p>
        </p:txBody>
      </p:sp>
      <p:sp>
        <p:nvSpPr>
          <p:cNvPr id="14438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Atria: </a:t>
            </a:r>
            <a:r>
              <a:rPr lang="en-US" b="1" dirty="0" smtClean="0">
                <a:latin typeface="Arial" charset="0"/>
              </a:rPr>
              <a:t>the receiving chambers</a:t>
            </a: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Small, thin-walled chambers; contribute little to propulsion of blood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Auricles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appendages </a:t>
            </a:r>
            <a:r>
              <a:rPr lang="en-US" dirty="0">
                <a:latin typeface="Arial" charset="0"/>
              </a:rPr>
              <a:t>that increase atrial volume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Right atrium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receives </a:t>
            </a:r>
            <a:r>
              <a:rPr lang="en-US" dirty="0">
                <a:latin typeface="Arial" charset="0"/>
              </a:rPr>
              <a:t>deoxygenated blood from body</a:t>
            </a:r>
          </a:p>
          <a:p>
            <a:pPr lvl="2" eaLnBrk="1" hangingPunct="1"/>
            <a:r>
              <a:rPr lang="en-US" dirty="0">
                <a:latin typeface="Arial" charset="0"/>
              </a:rPr>
              <a:t>Anterior portion is smooth-walled</a:t>
            </a:r>
          </a:p>
          <a:p>
            <a:pPr lvl="2" eaLnBrk="1" hangingPunct="1"/>
            <a:r>
              <a:rPr lang="en-US" dirty="0">
                <a:latin typeface="Arial" charset="0"/>
              </a:rPr>
              <a:t>Posterior portion contains ridges formed by </a:t>
            </a:r>
            <a:r>
              <a:rPr lang="en-US" b="1" dirty="0" err="1">
                <a:latin typeface="Arial" charset="0"/>
              </a:rPr>
              <a:t>pectinate</a:t>
            </a:r>
            <a:r>
              <a:rPr lang="en-US" b="1" dirty="0">
                <a:latin typeface="Arial" charset="0"/>
              </a:rPr>
              <a:t> muscles</a:t>
            </a:r>
          </a:p>
          <a:p>
            <a:pPr lvl="2" eaLnBrk="1" hangingPunct="1"/>
            <a:r>
              <a:rPr lang="en-US" dirty="0">
                <a:latin typeface="Arial" charset="0"/>
              </a:rPr>
              <a:t>Posterior and anterior regions </a:t>
            </a:r>
            <a:r>
              <a:rPr lang="en-US" dirty="0" smtClean="0">
                <a:latin typeface="Arial" charset="0"/>
              </a:rPr>
              <a:t>are separated </a:t>
            </a:r>
            <a:r>
              <a:rPr lang="en-US" dirty="0">
                <a:latin typeface="Arial" charset="0"/>
              </a:rPr>
              <a:t>by </a:t>
            </a:r>
            <a:r>
              <a:rPr lang="en-US" i="1" dirty="0">
                <a:latin typeface="Arial" charset="0"/>
              </a:rPr>
              <a:t>crista </a:t>
            </a:r>
            <a:r>
              <a:rPr lang="en-US" i="1" dirty="0" err="1">
                <a:latin typeface="Arial" charset="0"/>
              </a:rPr>
              <a:t>terminalis</a:t>
            </a:r>
            <a:endParaRPr lang="en-US" i="1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Chambers and Associated Great Vessels  (cont.)</a:t>
            </a:r>
          </a:p>
        </p:txBody>
      </p:sp>
      <p:sp>
        <p:nvSpPr>
          <p:cNvPr id="14643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Atria: the receiving </a:t>
            </a:r>
            <a:r>
              <a:rPr lang="en-US" b="1" dirty="0" smtClean="0">
                <a:latin typeface="Arial" charset="0"/>
              </a:rPr>
              <a:t>chambers (cont.)</a:t>
            </a:r>
            <a:endParaRPr lang="en-US" dirty="0" smtClean="0">
              <a:latin typeface="Arial" charset="0"/>
            </a:endParaRPr>
          </a:p>
          <a:p>
            <a:pPr lvl="2" eaLnBrk="1" hangingPunct="1"/>
            <a:r>
              <a:rPr lang="en-US" dirty="0" smtClean="0">
                <a:latin typeface="Arial" charset="0"/>
              </a:rPr>
              <a:t>Three </a:t>
            </a:r>
            <a:r>
              <a:rPr lang="en-US" dirty="0">
                <a:latin typeface="Arial" charset="0"/>
              </a:rPr>
              <a:t>veins empty into right atrium:</a:t>
            </a:r>
          </a:p>
          <a:p>
            <a:pPr lvl="3" eaLnBrk="1" hangingPunct="1"/>
            <a:r>
              <a:rPr lang="en-US" b="1" dirty="0">
                <a:latin typeface="Arial" charset="0"/>
              </a:rPr>
              <a:t>Superior vena cava</a:t>
            </a:r>
            <a:r>
              <a:rPr lang="en-US" dirty="0">
                <a:latin typeface="Arial" charset="0"/>
              </a:rPr>
              <a:t>: returns blood from body regions above </a:t>
            </a: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diaphragm</a:t>
            </a:r>
          </a:p>
          <a:p>
            <a:pPr lvl="3" eaLnBrk="1" hangingPunct="1"/>
            <a:r>
              <a:rPr lang="en-US" b="1" dirty="0">
                <a:latin typeface="Arial" charset="0"/>
              </a:rPr>
              <a:t>Inferior vena cava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returns </a:t>
            </a:r>
            <a:r>
              <a:rPr lang="en-US" dirty="0">
                <a:latin typeface="Arial" charset="0"/>
              </a:rPr>
              <a:t>blood from body regions below </a:t>
            </a:r>
            <a:r>
              <a:rPr lang="en-US" dirty="0" smtClean="0">
                <a:latin typeface="Arial" charset="0"/>
              </a:rPr>
              <a:t>the </a:t>
            </a:r>
            <a:r>
              <a:rPr lang="en-US" dirty="0">
                <a:latin typeface="Arial" charset="0"/>
              </a:rPr>
              <a:t>diaphragm</a:t>
            </a:r>
          </a:p>
          <a:p>
            <a:pPr lvl="3" eaLnBrk="1" hangingPunct="1"/>
            <a:r>
              <a:rPr lang="en-US" b="1" dirty="0">
                <a:latin typeface="Arial" charset="0"/>
              </a:rPr>
              <a:t>Coronary sinus</a:t>
            </a:r>
            <a:r>
              <a:rPr lang="en-US" dirty="0">
                <a:latin typeface="Arial" charset="0"/>
              </a:rPr>
              <a:t>: returns blood from coronary veins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Left atrium</a:t>
            </a:r>
            <a:r>
              <a:rPr lang="en-US" dirty="0">
                <a:latin typeface="Arial" charset="0"/>
              </a:rPr>
              <a:t>: receives oxygenated blood from lungs </a:t>
            </a:r>
          </a:p>
          <a:p>
            <a:pPr lvl="2" eaLnBrk="1" hangingPunct="1"/>
            <a:r>
              <a:rPr lang="en-US" dirty="0" err="1">
                <a:latin typeface="Arial" charset="0"/>
              </a:rPr>
              <a:t>Pectinate</a:t>
            </a:r>
            <a:r>
              <a:rPr lang="en-US" dirty="0">
                <a:latin typeface="Arial" charset="0"/>
              </a:rPr>
              <a:t> muscles found only in auricles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Four </a:t>
            </a:r>
            <a:r>
              <a:rPr lang="en-US" dirty="0">
                <a:latin typeface="Arial" charset="0"/>
              </a:rPr>
              <a:t>pulmonary veins return blood from lungs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61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6448"/>
            <a:ext cx="8546592" cy="5785104"/>
          </a:xfrm>
          <a:prstGeom prst="rect">
            <a:avLst/>
          </a:prstGeom>
        </p:spPr>
      </p:pic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870075" y="4724400"/>
            <a:ext cx="2060575" cy="139700"/>
          </a:xfrm>
          <a:custGeom>
            <a:avLst/>
            <a:gdLst>
              <a:gd name="T0" fmla="*/ 0 w 1298"/>
              <a:gd name="T1" fmla="*/ 0 h 88"/>
              <a:gd name="T2" fmla="*/ 470 w 1298"/>
              <a:gd name="T3" fmla="*/ 0 h 88"/>
              <a:gd name="T4" fmla="*/ 1298 w 1298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8" h="88">
                <a:moveTo>
                  <a:pt x="0" y="0"/>
                </a:moveTo>
                <a:lnTo>
                  <a:pt x="470" y="0"/>
                </a:lnTo>
                <a:lnTo>
                  <a:pt x="1298" y="8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1914525" y="5048250"/>
            <a:ext cx="2711450" cy="384175"/>
          </a:xfrm>
          <a:custGeom>
            <a:avLst/>
            <a:gdLst>
              <a:gd name="T0" fmla="*/ 0 w 1708"/>
              <a:gd name="T1" fmla="*/ 0 h 242"/>
              <a:gd name="T2" fmla="*/ 472 w 1708"/>
              <a:gd name="T3" fmla="*/ 0 h 242"/>
              <a:gd name="T4" fmla="*/ 1708 w 1708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" h="242">
                <a:moveTo>
                  <a:pt x="0" y="0"/>
                </a:moveTo>
                <a:lnTo>
                  <a:pt x="472" y="0"/>
                </a:lnTo>
                <a:lnTo>
                  <a:pt x="1708" y="24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8" name="Line 25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9" name="Line 26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0" name="Line 27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2" name="Line 29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4" name="Line 31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5" name="Line 32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6" name="Line 33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8" name="Line 35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9" name="Line 36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0" name="Line 37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1" name="Line 38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2" name="Line 39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3" name="Freeform 40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4" name="Freeform 41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5" name="Line 42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6" name="Freeform 43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7" name="Freeform 44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8" name="Freeform 45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9" name="Freeform 46"/>
          <p:cNvSpPr>
            <a:spLocks/>
          </p:cNvSpPr>
          <p:nvPr/>
        </p:nvSpPr>
        <p:spPr bwMode="auto">
          <a:xfrm>
            <a:off x="1962150" y="4724400"/>
            <a:ext cx="1968500" cy="139700"/>
          </a:xfrm>
          <a:custGeom>
            <a:avLst/>
            <a:gdLst>
              <a:gd name="T0" fmla="*/ 0 w 1240"/>
              <a:gd name="T1" fmla="*/ 0 h 88"/>
              <a:gd name="T2" fmla="*/ 426 w 1240"/>
              <a:gd name="T3" fmla="*/ 0 h 88"/>
              <a:gd name="T4" fmla="*/ 1240 w 1240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88">
                <a:moveTo>
                  <a:pt x="0" y="0"/>
                </a:moveTo>
                <a:lnTo>
                  <a:pt x="426" y="0"/>
                </a:lnTo>
                <a:lnTo>
                  <a:pt x="1240" y="8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0" name="Freeform 47"/>
          <p:cNvSpPr>
            <a:spLocks/>
          </p:cNvSpPr>
          <p:nvPr/>
        </p:nvSpPr>
        <p:spPr bwMode="auto">
          <a:xfrm>
            <a:off x="2003425" y="5048250"/>
            <a:ext cx="2622550" cy="384175"/>
          </a:xfrm>
          <a:custGeom>
            <a:avLst/>
            <a:gdLst>
              <a:gd name="T0" fmla="*/ 0 w 1652"/>
              <a:gd name="T1" fmla="*/ 0 h 242"/>
              <a:gd name="T2" fmla="*/ 432 w 1652"/>
              <a:gd name="T3" fmla="*/ 0 h 242"/>
              <a:gd name="T4" fmla="*/ 1652 w 1652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2" h="242">
                <a:moveTo>
                  <a:pt x="0" y="0"/>
                </a:moveTo>
                <a:lnTo>
                  <a:pt x="432" y="0"/>
                </a:lnTo>
                <a:lnTo>
                  <a:pt x="1652" y="24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1" name="Line 48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2" name="Freeform 49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3" name="Freeform 50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4" name="Freeform 51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5" name="Freeform 52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6" name="Freeform 53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7" name="Freeform 54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8" name="Freeform 55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9" name="Line 56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0" name="Line 57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1" name="Line 58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2" name="Line 59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3" name="Line 60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4" name="Freeform 61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5" name="Line 62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6" name="Line 63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7" name="Line 64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8" name="Line 65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9" name="Line 66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0" name="Line 67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18.5e </a:t>
            </a:r>
            <a:r>
              <a:rPr lang="en-IN" dirty="0"/>
              <a:t>Gross anatomy of the heart.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870075" y="4724400"/>
            <a:ext cx="2060575" cy="139700"/>
          </a:xfrm>
          <a:custGeom>
            <a:avLst/>
            <a:gdLst>
              <a:gd name="T0" fmla="*/ 0 w 1298"/>
              <a:gd name="T1" fmla="*/ 0 h 88"/>
              <a:gd name="T2" fmla="*/ 470 w 1298"/>
              <a:gd name="T3" fmla="*/ 0 h 88"/>
              <a:gd name="T4" fmla="*/ 1298 w 1298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8" h="88">
                <a:moveTo>
                  <a:pt x="0" y="0"/>
                </a:moveTo>
                <a:lnTo>
                  <a:pt x="470" y="0"/>
                </a:lnTo>
                <a:lnTo>
                  <a:pt x="1298" y="8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14525" y="5048250"/>
            <a:ext cx="2711450" cy="384175"/>
          </a:xfrm>
          <a:custGeom>
            <a:avLst/>
            <a:gdLst>
              <a:gd name="T0" fmla="*/ 0 w 1708"/>
              <a:gd name="T1" fmla="*/ 0 h 242"/>
              <a:gd name="T2" fmla="*/ 472 w 1708"/>
              <a:gd name="T3" fmla="*/ 0 h 242"/>
              <a:gd name="T4" fmla="*/ 1708 w 1708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" h="242">
                <a:moveTo>
                  <a:pt x="0" y="0"/>
                </a:moveTo>
                <a:lnTo>
                  <a:pt x="472" y="0"/>
                </a:lnTo>
                <a:lnTo>
                  <a:pt x="1708" y="24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4" name="Line 31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5" name="Line 32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7" name="Line 33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8" name="Line 34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9" name="Line 35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0" name="Line 36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1" name="Line 37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2" name="Line 38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3" name="Line 39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4" name="Freeform 40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5" name="Freeform 41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6" name="Line 42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7" name="Freeform 43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8" name="Freeform 44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9" name="Freeform 45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0" name="Freeform 46"/>
          <p:cNvSpPr>
            <a:spLocks/>
          </p:cNvSpPr>
          <p:nvPr/>
        </p:nvSpPr>
        <p:spPr bwMode="auto">
          <a:xfrm>
            <a:off x="1962150" y="4724400"/>
            <a:ext cx="1968500" cy="139700"/>
          </a:xfrm>
          <a:custGeom>
            <a:avLst/>
            <a:gdLst>
              <a:gd name="T0" fmla="*/ 0 w 1240"/>
              <a:gd name="T1" fmla="*/ 0 h 88"/>
              <a:gd name="T2" fmla="*/ 426 w 1240"/>
              <a:gd name="T3" fmla="*/ 0 h 88"/>
              <a:gd name="T4" fmla="*/ 1240 w 1240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88">
                <a:moveTo>
                  <a:pt x="0" y="0"/>
                </a:moveTo>
                <a:lnTo>
                  <a:pt x="426" y="0"/>
                </a:lnTo>
                <a:lnTo>
                  <a:pt x="1240" y="8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1" name="Freeform 47"/>
          <p:cNvSpPr>
            <a:spLocks/>
          </p:cNvSpPr>
          <p:nvPr/>
        </p:nvSpPr>
        <p:spPr bwMode="auto">
          <a:xfrm>
            <a:off x="2003425" y="5048250"/>
            <a:ext cx="2622550" cy="384175"/>
          </a:xfrm>
          <a:custGeom>
            <a:avLst/>
            <a:gdLst>
              <a:gd name="T0" fmla="*/ 0 w 1652"/>
              <a:gd name="T1" fmla="*/ 0 h 242"/>
              <a:gd name="T2" fmla="*/ 432 w 1652"/>
              <a:gd name="T3" fmla="*/ 0 h 242"/>
              <a:gd name="T4" fmla="*/ 1652 w 1652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2" h="242">
                <a:moveTo>
                  <a:pt x="0" y="0"/>
                </a:moveTo>
                <a:lnTo>
                  <a:pt x="432" y="0"/>
                </a:lnTo>
                <a:lnTo>
                  <a:pt x="1652" y="24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2" name="Line 48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3" name="Freeform 49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4" name="Freeform 50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5" name="Freeform 51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6" name="Freeform 52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7" name="Freeform 53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8" name="Freeform 54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9" name="Freeform 55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0" name="Line 56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1" name="Line 57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2" name="Line 58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3" name="Line 59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4" name="Line 60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5" name="Freeform 61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6" name="Line 62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7" name="Line 63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8" name="Line 64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9" name="Line 65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80" name="Line 66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81" name="Line 67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Rectangle 571"/>
          <p:cNvSpPr>
            <a:spLocks noChangeArrowheads="1"/>
          </p:cNvSpPr>
          <p:nvPr/>
        </p:nvSpPr>
        <p:spPr bwMode="auto">
          <a:xfrm>
            <a:off x="348288" y="1306053"/>
            <a:ext cx="160140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 vena cava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tangle 571"/>
          <p:cNvSpPr>
            <a:spLocks noChangeArrowheads="1"/>
          </p:cNvSpPr>
          <p:nvPr/>
        </p:nvSpPr>
        <p:spPr bwMode="auto">
          <a:xfrm>
            <a:off x="354638" y="2447618"/>
            <a:ext cx="1180067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atrium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Rectangle 571"/>
          <p:cNvSpPr>
            <a:spLocks noChangeArrowheads="1"/>
          </p:cNvSpPr>
          <p:nvPr/>
        </p:nvSpPr>
        <p:spPr bwMode="auto">
          <a:xfrm>
            <a:off x="364956" y="1664784"/>
            <a:ext cx="191558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artery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Rectangle 571"/>
          <p:cNvSpPr>
            <a:spLocks noChangeArrowheads="1"/>
          </p:cNvSpPr>
          <p:nvPr/>
        </p:nvSpPr>
        <p:spPr bwMode="auto">
          <a:xfrm>
            <a:off x="351463" y="2122479"/>
            <a:ext cx="1383392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 trunk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571"/>
          <p:cNvSpPr>
            <a:spLocks noChangeArrowheads="1"/>
          </p:cNvSpPr>
          <p:nvPr/>
        </p:nvSpPr>
        <p:spPr bwMode="auto">
          <a:xfrm>
            <a:off x="357813" y="2916420"/>
            <a:ext cx="1877117" cy="1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veins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571"/>
          <p:cNvSpPr>
            <a:spLocks noChangeArrowheads="1"/>
          </p:cNvSpPr>
          <p:nvPr/>
        </p:nvSpPr>
        <p:spPr bwMode="auto">
          <a:xfrm>
            <a:off x="348288" y="3391189"/>
            <a:ext cx="1048364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Fossa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ovalis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571"/>
          <p:cNvSpPr>
            <a:spLocks noChangeArrowheads="1"/>
          </p:cNvSpPr>
          <p:nvPr/>
        </p:nvSpPr>
        <p:spPr bwMode="auto">
          <a:xfrm>
            <a:off x="341938" y="3716033"/>
            <a:ext cx="152605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Pectinate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muscles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Rectangle 571"/>
          <p:cNvSpPr>
            <a:spLocks noChangeArrowheads="1"/>
          </p:cNvSpPr>
          <p:nvPr/>
        </p:nvSpPr>
        <p:spPr bwMode="auto">
          <a:xfrm>
            <a:off x="341145" y="4075401"/>
            <a:ext cx="125996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Tricuspid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571"/>
          <p:cNvSpPr>
            <a:spLocks noChangeArrowheads="1"/>
          </p:cNvSpPr>
          <p:nvPr/>
        </p:nvSpPr>
        <p:spPr bwMode="auto">
          <a:xfrm>
            <a:off x="349082" y="4373853"/>
            <a:ext cx="1396857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ventricle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Rectangle 571"/>
          <p:cNvSpPr>
            <a:spLocks noChangeArrowheads="1"/>
          </p:cNvSpPr>
          <p:nvPr/>
        </p:nvSpPr>
        <p:spPr bwMode="auto">
          <a:xfrm>
            <a:off x="346701" y="4686300"/>
            <a:ext cx="1622344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Chordae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tendineae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Rectangle 571"/>
          <p:cNvSpPr>
            <a:spLocks noChangeArrowheads="1"/>
          </p:cNvSpPr>
          <p:nvPr/>
        </p:nvSpPr>
        <p:spPr bwMode="auto">
          <a:xfrm>
            <a:off x="344320" y="5016502"/>
            <a:ext cx="1677029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Trabeculae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carneae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571"/>
          <p:cNvSpPr>
            <a:spLocks noChangeArrowheads="1"/>
          </p:cNvSpPr>
          <p:nvPr/>
        </p:nvSpPr>
        <p:spPr bwMode="auto">
          <a:xfrm>
            <a:off x="345113" y="5358605"/>
            <a:ext cx="1534515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Inferior vena cava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Rectangle 571"/>
          <p:cNvSpPr>
            <a:spLocks noChangeArrowheads="1"/>
          </p:cNvSpPr>
          <p:nvPr/>
        </p:nvSpPr>
        <p:spPr bwMode="auto">
          <a:xfrm>
            <a:off x="659494" y="6211091"/>
            <a:ext cx="1491496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Frontal section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Rectangle 571"/>
          <p:cNvSpPr>
            <a:spLocks noChangeArrowheads="1"/>
          </p:cNvSpPr>
          <p:nvPr/>
        </p:nvSpPr>
        <p:spPr bwMode="auto">
          <a:xfrm>
            <a:off x="6908612" y="811712"/>
            <a:ext cx="45525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Rectangle 571"/>
          <p:cNvSpPr>
            <a:spLocks noChangeArrowheads="1"/>
          </p:cNvSpPr>
          <p:nvPr/>
        </p:nvSpPr>
        <p:spPr bwMode="auto">
          <a:xfrm>
            <a:off x="6906231" y="1196504"/>
            <a:ext cx="1790555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artery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Rectangle 571"/>
          <p:cNvSpPr>
            <a:spLocks noChangeArrowheads="1"/>
          </p:cNvSpPr>
          <p:nvPr/>
        </p:nvSpPr>
        <p:spPr bwMode="auto">
          <a:xfrm>
            <a:off x="6903850" y="1545940"/>
            <a:ext cx="1053430" cy="1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atrium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Rectangle 571"/>
          <p:cNvSpPr>
            <a:spLocks noChangeArrowheads="1"/>
          </p:cNvSpPr>
          <p:nvPr/>
        </p:nvSpPr>
        <p:spPr bwMode="auto">
          <a:xfrm>
            <a:off x="6903850" y="1987228"/>
            <a:ext cx="1752083" cy="1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veins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571"/>
          <p:cNvSpPr>
            <a:spLocks noChangeArrowheads="1"/>
          </p:cNvSpPr>
          <p:nvPr/>
        </p:nvSpPr>
        <p:spPr bwMode="auto">
          <a:xfrm>
            <a:off x="6903850" y="2718241"/>
            <a:ext cx="183062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Mitral (bicuspid)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571"/>
          <p:cNvSpPr>
            <a:spLocks noChangeArrowheads="1"/>
          </p:cNvSpPr>
          <p:nvPr/>
        </p:nvSpPr>
        <p:spPr bwMode="auto">
          <a:xfrm>
            <a:off x="6907025" y="3452546"/>
            <a:ext cx="990656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Aortic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Rectangle 571"/>
          <p:cNvSpPr>
            <a:spLocks noChangeArrowheads="1"/>
          </p:cNvSpPr>
          <p:nvPr/>
        </p:nvSpPr>
        <p:spPr bwMode="auto">
          <a:xfrm>
            <a:off x="6904644" y="3856759"/>
            <a:ext cx="1388201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Rectangle 571"/>
          <p:cNvSpPr>
            <a:spLocks noChangeArrowheads="1"/>
          </p:cNvSpPr>
          <p:nvPr/>
        </p:nvSpPr>
        <p:spPr bwMode="auto">
          <a:xfrm>
            <a:off x="6901469" y="4330838"/>
            <a:ext cx="127022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ventricle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Rectangle 571"/>
          <p:cNvSpPr>
            <a:spLocks noChangeArrowheads="1"/>
          </p:cNvSpPr>
          <p:nvPr/>
        </p:nvSpPr>
        <p:spPr bwMode="auto">
          <a:xfrm>
            <a:off x="6901469" y="4650705"/>
            <a:ext cx="137858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Papillary muscle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Rectangle 571"/>
          <p:cNvSpPr>
            <a:spLocks noChangeArrowheads="1"/>
          </p:cNvSpPr>
          <p:nvPr/>
        </p:nvSpPr>
        <p:spPr bwMode="auto">
          <a:xfrm>
            <a:off x="6901469" y="4895499"/>
            <a:ext cx="193642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septum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571"/>
          <p:cNvSpPr>
            <a:spLocks noChangeArrowheads="1"/>
          </p:cNvSpPr>
          <p:nvPr/>
        </p:nvSpPr>
        <p:spPr bwMode="auto">
          <a:xfrm>
            <a:off x="6901469" y="5161902"/>
            <a:ext cx="94897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Epicardium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Rectangle 571"/>
          <p:cNvSpPr>
            <a:spLocks noChangeArrowheads="1"/>
          </p:cNvSpPr>
          <p:nvPr/>
        </p:nvSpPr>
        <p:spPr bwMode="auto">
          <a:xfrm>
            <a:off x="6901469" y="5409849"/>
            <a:ext cx="1027525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Myocardium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Rectangle 571"/>
          <p:cNvSpPr>
            <a:spLocks noChangeArrowheads="1"/>
          </p:cNvSpPr>
          <p:nvPr/>
        </p:nvSpPr>
        <p:spPr bwMode="auto">
          <a:xfrm>
            <a:off x="6901469" y="5670199"/>
            <a:ext cx="1112484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Endocardium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>
                <a:latin typeface="Arial" charset="0"/>
              </a:rPr>
              <a:t>The Pulmonary and Systemic Circuits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601245"/>
              </p:ext>
            </p:extLst>
          </p:nvPr>
        </p:nvGraphicFramePr>
        <p:xfrm>
          <a:off x="228600" y="1141412"/>
          <a:ext cx="8686800" cy="449738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/>
                <a:gridCol w="2895600"/>
                <a:gridCol w="2895600"/>
              </a:tblGrid>
              <a:tr h="149912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Blood Flow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Importance</a:t>
                      </a:r>
                      <a:endParaRPr lang="en-US" dirty="0"/>
                    </a:p>
                  </a:txBody>
                  <a:tcPr anchor="ctr"/>
                </a:tc>
              </a:tr>
              <a:tr h="14991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Pulmonary Circuit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91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Systemic Circuit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375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Chambers and Associated Great </a:t>
            </a:r>
            <a:r>
              <a:rPr lang="en-US" dirty="0" smtClean="0">
                <a:latin typeface="Arial" charset="0"/>
              </a:rPr>
              <a:t>Vessels (</a:t>
            </a:r>
            <a:r>
              <a:rPr lang="en-US" dirty="0">
                <a:latin typeface="Arial" charset="0"/>
              </a:rPr>
              <a:t>cont.)</a:t>
            </a:r>
          </a:p>
        </p:txBody>
      </p:sp>
      <p:sp>
        <p:nvSpPr>
          <p:cNvPr id="14950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Ventricles: </a:t>
            </a:r>
            <a:r>
              <a:rPr lang="en-US" b="1" dirty="0" smtClean="0">
                <a:latin typeface="Arial" charset="0"/>
              </a:rPr>
              <a:t>the discharging chambers </a:t>
            </a: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Make up most of the volume of heart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Right </a:t>
            </a:r>
            <a:r>
              <a:rPr lang="en-US" b="1" dirty="0" smtClean="0">
                <a:latin typeface="Arial" charset="0"/>
              </a:rPr>
              <a:t>ventricle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most of anterior surface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Left </a:t>
            </a:r>
            <a:r>
              <a:rPr lang="en-US" b="1" dirty="0" smtClean="0">
                <a:latin typeface="Arial" charset="0"/>
              </a:rPr>
              <a:t>ventricle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posteroinferior</a:t>
            </a:r>
            <a:r>
              <a:rPr lang="en-US" dirty="0">
                <a:latin typeface="Arial" charset="0"/>
              </a:rPr>
              <a:t> surface</a:t>
            </a:r>
          </a:p>
          <a:p>
            <a:pPr lvl="1" eaLnBrk="1" hangingPunct="1"/>
            <a:r>
              <a:rPr lang="en-US" b="1" dirty="0" err="1">
                <a:latin typeface="Arial" charset="0"/>
              </a:rPr>
              <a:t>Trabeculae</a:t>
            </a:r>
            <a:r>
              <a:rPr lang="en-US" b="1" dirty="0">
                <a:latin typeface="Arial" charset="0"/>
              </a:rPr>
              <a:t> </a:t>
            </a:r>
            <a:r>
              <a:rPr lang="en-US" b="1" dirty="0" err="1" smtClean="0">
                <a:latin typeface="Arial" charset="0"/>
              </a:rPr>
              <a:t>carneae</a:t>
            </a:r>
            <a:r>
              <a:rPr lang="en-US" dirty="0">
                <a:latin typeface="Arial" charset="0"/>
              </a:rPr>
              <a:t>: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irregular ridges of muscle on ventricular walls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Papillary </a:t>
            </a:r>
            <a:r>
              <a:rPr lang="en-US" b="1" dirty="0" smtClean="0">
                <a:latin typeface="Arial" charset="0"/>
              </a:rPr>
              <a:t>muscles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project into ventricular cavity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Anchor </a:t>
            </a:r>
            <a:r>
              <a:rPr lang="en-US" b="1" dirty="0">
                <a:latin typeface="Arial" charset="0"/>
              </a:rPr>
              <a:t>chordae </a:t>
            </a:r>
            <a:r>
              <a:rPr lang="en-US" b="1" dirty="0" err="1">
                <a:latin typeface="Arial" charset="0"/>
              </a:rPr>
              <a:t>tendineae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that </a:t>
            </a:r>
            <a:r>
              <a:rPr lang="en-US" dirty="0">
                <a:latin typeface="Arial" charset="0"/>
              </a:rPr>
              <a:t>are attached to heart valves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Chambers and Associated Great Vessels  (cont.)</a:t>
            </a:r>
          </a:p>
        </p:txBody>
      </p:sp>
      <p:sp>
        <p:nvSpPr>
          <p:cNvPr id="15155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Ventricles: the discharging chambers </a:t>
            </a:r>
            <a:r>
              <a:rPr lang="en-US" b="1" dirty="0" smtClean="0">
                <a:latin typeface="Arial" charset="0"/>
              </a:rPr>
              <a:t>(cont.)</a:t>
            </a:r>
            <a:endParaRPr lang="en-US" dirty="0" smtClean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Thicker </a:t>
            </a:r>
            <a:r>
              <a:rPr lang="en-US" dirty="0">
                <a:latin typeface="Arial" charset="0"/>
              </a:rPr>
              <a:t>walls than atria</a:t>
            </a:r>
          </a:p>
          <a:p>
            <a:pPr lvl="1" eaLnBrk="1" hangingPunct="1"/>
            <a:r>
              <a:rPr lang="en-US" dirty="0">
                <a:latin typeface="Arial" charset="0"/>
              </a:rPr>
              <a:t>Actual pumps of heart</a:t>
            </a:r>
          </a:p>
          <a:p>
            <a:pPr lvl="1" eaLnBrk="1" hangingPunct="1"/>
            <a:r>
              <a:rPr lang="en-US" dirty="0">
                <a:latin typeface="Arial" charset="0"/>
              </a:rPr>
              <a:t>Right ventricle </a:t>
            </a:r>
          </a:p>
          <a:p>
            <a:pPr lvl="2" eaLnBrk="1" hangingPunct="1"/>
            <a:r>
              <a:rPr lang="en-US" dirty="0">
                <a:latin typeface="Arial" charset="0"/>
              </a:rPr>
              <a:t>Pumps blood into </a:t>
            </a:r>
            <a:r>
              <a:rPr lang="en-US" b="1" dirty="0">
                <a:latin typeface="Arial" charset="0"/>
              </a:rPr>
              <a:t>pulmonary trunk</a:t>
            </a:r>
          </a:p>
          <a:p>
            <a:pPr lvl="1" eaLnBrk="1" hangingPunct="1"/>
            <a:r>
              <a:rPr lang="en-US" dirty="0">
                <a:latin typeface="Arial" charset="0"/>
              </a:rPr>
              <a:t>Left ventricle	</a:t>
            </a:r>
          </a:p>
          <a:p>
            <a:pPr lvl="2" eaLnBrk="1" hangingPunct="1"/>
            <a:r>
              <a:rPr lang="en-US" dirty="0">
                <a:latin typeface="Arial" charset="0"/>
              </a:rPr>
              <a:t>Pumps blood into </a:t>
            </a:r>
            <a:r>
              <a:rPr lang="en-US" b="1" dirty="0">
                <a:latin typeface="Arial" charset="0"/>
              </a:rPr>
              <a:t>aorta</a:t>
            </a:r>
            <a:r>
              <a:rPr lang="en-US" dirty="0">
                <a:latin typeface="Arial" charset="0"/>
              </a:rPr>
              <a:t> (largest artery in body)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61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6448"/>
            <a:ext cx="8546592" cy="5785104"/>
          </a:xfrm>
          <a:prstGeom prst="rect">
            <a:avLst/>
          </a:prstGeom>
        </p:spPr>
      </p:pic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1870075" y="4724400"/>
            <a:ext cx="2060575" cy="139700"/>
          </a:xfrm>
          <a:custGeom>
            <a:avLst/>
            <a:gdLst>
              <a:gd name="T0" fmla="*/ 0 w 1298"/>
              <a:gd name="T1" fmla="*/ 0 h 88"/>
              <a:gd name="T2" fmla="*/ 470 w 1298"/>
              <a:gd name="T3" fmla="*/ 0 h 88"/>
              <a:gd name="T4" fmla="*/ 1298 w 1298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8" h="88">
                <a:moveTo>
                  <a:pt x="0" y="0"/>
                </a:moveTo>
                <a:lnTo>
                  <a:pt x="470" y="0"/>
                </a:lnTo>
                <a:lnTo>
                  <a:pt x="1298" y="8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1914525" y="5048250"/>
            <a:ext cx="2711450" cy="384175"/>
          </a:xfrm>
          <a:custGeom>
            <a:avLst/>
            <a:gdLst>
              <a:gd name="T0" fmla="*/ 0 w 1708"/>
              <a:gd name="T1" fmla="*/ 0 h 242"/>
              <a:gd name="T2" fmla="*/ 472 w 1708"/>
              <a:gd name="T3" fmla="*/ 0 h 242"/>
              <a:gd name="T4" fmla="*/ 1708 w 1708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" h="242">
                <a:moveTo>
                  <a:pt x="0" y="0"/>
                </a:moveTo>
                <a:lnTo>
                  <a:pt x="472" y="0"/>
                </a:lnTo>
                <a:lnTo>
                  <a:pt x="1708" y="24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8" name="Line 25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9" name="Line 26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0" name="Line 27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2" name="Line 29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4" name="Line 31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5" name="Line 32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6" name="Line 33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7" name="Line 34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8" name="Line 35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9" name="Line 36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0" name="Line 37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1" name="Line 38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2" name="Line 39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3" name="Freeform 40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4" name="Freeform 41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5" name="Line 42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6" name="Freeform 43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7" name="Freeform 44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8" name="Freeform 45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9" name="Freeform 46"/>
          <p:cNvSpPr>
            <a:spLocks/>
          </p:cNvSpPr>
          <p:nvPr/>
        </p:nvSpPr>
        <p:spPr bwMode="auto">
          <a:xfrm>
            <a:off x="1962150" y="4724400"/>
            <a:ext cx="1968500" cy="139700"/>
          </a:xfrm>
          <a:custGeom>
            <a:avLst/>
            <a:gdLst>
              <a:gd name="T0" fmla="*/ 0 w 1240"/>
              <a:gd name="T1" fmla="*/ 0 h 88"/>
              <a:gd name="T2" fmla="*/ 426 w 1240"/>
              <a:gd name="T3" fmla="*/ 0 h 88"/>
              <a:gd name="T4" fmla="*/ 1240 w 1240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88">
                <a:moveTo>
                  <a:pt x="0" y="0"/>
                </a:moveTo>
                <a:lnTo>
                  <a:pt x="426" y="0"/>
                </a:lnTo>
                <a:lnTo>
                  <a:pt x="1240" y="8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0" name="Freeform 47"/>
          <p:cNvSpPr>
            <a:spLocks/>
          </p:cNvSpPr>
          <p:nvPr/>
        </p:nvSpPr>
        <p:spPr bwMode="auto">
          <a:xfrm>
            <a:off x="2003425" y="5048250"/>
            <a:ext cx="2622550" cy="384175"/>
          </a:xfrm>
          <a:custGeom>
            <a:avLst/>
            <a:gdLst>
              <a:gd name="T0" fmla="*/ 0 w 1652"/>
              <a:gd name="T1" fmla="*/ 0 h 242"/>
              <a:gd name="T2" fmla="*/ 432 w 1652"/>
              <a:gd name="T3" fmla="*/ 0 h 242"/>
              <a:gd name="T4" fmla="*/ 1652 w 1652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2" h="242">
                <a:moveTo>
                  <a:pt x="0" y="0"/>
                </a:moveTo>
                <a:lnTo>
                  <a:pt x="432" y="0"/>
                </a:lnTo>
                <a:lnTo>
                  <a:pt x="1652" y="24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1" name="Line 48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2" name="Freeform 49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3" name="Freeform 50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4" name="Freeform 51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5" name="Freeform 52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6" name="Freeform 53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7" name="Freeform 54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8" name="Freeform 55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9" name="Line 56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0" name="Line 57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1" name="Line 58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2" name="Line 59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3" name="Line 60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4" name="Freeform 61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5" name="Line 62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6" name="Line 63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7" name="Line 64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8" name="Line 65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9" name="Line 66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0" name="Line 67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18.5e </a:t>
            </a:r>
            <a:r>
              <a:rPr lang="en-IN" dirty="0"/>
              <a:t>Gross anatomy of the heart.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1870075" y="4724400"/>
            <a:ext cx="2060575" cy="139700"/>
          </a:xfrm>
          <a:custGeom>
            <a:avLst/>
            <a:gdLst>
              <a:gd name="T0" fmla="*/ 0 w 1298"/>
              <a:gd name="T1" fmla="*/ 0 h 88"/>
              <a:gd name="T2" fmla="*/ 470 w 1298"/>
              <a:gd name="T3" fmla="*/ 0 h 88"/>
              <a:gd name="T4" fmla="*/ 1298 w 1298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8" h="88">
                <a:moveTo>
                  <a:pt x="0" y="0"/>
                </a:moveTo>
                <a:lnTo>
                  <a:pt x="470" y="0"/>
                </a:lnTo>
                <a:lnTo>
                  <a:pt x="1298" y="8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14525" y="5048250"/>
            <a:ext cx="2711450" cy="384175"/>
          </a:xfrm>
          <a:custGeom>
            <a:avLst/>
            <a:gdLst>
              <a:gd name="T0" fmla="*/ 0 w 1708"/>
              <a:gd name="T1" fmla="*/ 0 h 242"/>
              <a:gd name="T2" fmla="*/ 472 w 1708"/>
              <a:gd name="T3" fmla="*/ 0 h 242"/>
              <a:gd name="T4" fmla="*/ 1708 w 1708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8" h="242">
                <a:moveTo>
                  <a:pt x="0" y="0"/>
                </a:moveTo>
                <a:lnTo>
                  <a:pt x="472" y="0"/>
                </a:lnTo>
                <a:lnTo>
                  <a:pt x="1708" y="24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4" name="Line 31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5" name="Line 32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7" name="Line 33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8" name="Line 34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49" name="Line 35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0" name="Line 36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1" name="Line 37"/>
          <p:cNvSpPr>
            <a:spLocks noChangeShapeType="1"/>
          </p:cNvSpPr>
          <p:nvPr/>
        </p:nvSpPr>
        <p:spPr bwMode="auto">
          <a:xfrm>
            <a:off x="1993900" y="1343025"/>
            <a:ext cx="13430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2" name="Line 38"/>
          <p:cNvSpPr>
            <a:spLocks noChangeShapeType="1"/>
          </p:cNvSpPr>
          <p:nvPr/>
        </p:nvSpPr>
        <p:spPr bwMode="auto">
          <a:xfrm>
            <a:off x="2305050" y="1701800"/>
            <a:ext cx="5842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3" name="Line 39"/>
          <p:cNvSpPr>
            <a:spLocks noChangeShapeType="1"/>
          </p:cNvSpPr>
          <p:nvPr/>
        </p:nvSpPr>
        <p:spPr bwMode="auto">
          <a:xfrm>
            <a:off x="1787525" y="2162175"/>
            <a:ext cx="2863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4" name="Freeform 40"/>
          <p:cNvSpPr>
            <a:spLocks/>
          </p:cNvSpPr>
          <p:nvPr/>
        </p:nvSpPr>
        <p:spPr bwMode="auto">
          <a:xfrm>
            <a:off x="1600200" y="2482850"/>
            <a:ext cx="1704975" cy="688975"/>
          </a:xfrm>
          <a:custGeom>
            <a:avLst/>
            <a:gdLst>
              <a:gd name="T0" fmla="*/ 0 w 1074"/>
              <a:gd name="T1" fmla="*/ 0 h 434"/>
              <a:gd name="T2" fmla="*/ 670 w 1074"/>
              <a:gd name="T3" fmla="*/ 0 h 434"/>
              <a:gd name="T4" fmla="*/ 1074 w 1074"/>
              <a:gd name="T5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74" h="434">
                <a:moveTo>
                  <a:pt x="0" y="0"/>
                </a:moveTo>
                <a:lnTo>
                  <a:pt x="670" y="0"/>
                </a:lnTo>
                <a:lnTo>
                  <a:pt x="1074" y="43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5" name="Freeform 41"/>
          <p:cNvSpPr>
            <a:spLocks/>
          </p:cNvSpPr>
          <p:nvPr/>
        </p:nvSpPr>
        <p:spPr bwMode="auto">
          <a:xfrm>
            <a:off x="2257425" y="2940050"/>
            <a:ext cx="339725" cy="206375"/>
          </a:xfrm>
          <a:custGeom>
            <a:avLst/>
            <a:gdLst>
              <a:gd name="T0" fmla="*/ 0 w 214"/>
              <a:gd name="T1" fmla="*/ 0 h 130"/>
              <a:gd name="T2" fmla="*/ 124 w 214"/>
              <a:gd name="T3" fmla="*/ 0 h 130"/>
              <a:gd name="T4" fmla="*/ 214 w 214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30">
                <a:moveTo>
                  <a:pt x="0" y="0"/>
                </a:moveTo>
                <a:lnTo>
                  <a:pt x="124" y="0"/>
                </a:lnTo>
                <a:lnTo>
                  <a:pt x="214" y="13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6" name="Line 42"/>
          <p:cNvSpPr>
            <a:spLocks noChangeShapeType="1"/>
          </p:cNvSpPr>
          <p:nvPr/>
        </p:nvSpPr>
        <p:spPr bwMode="auto">
          <a:xfrm>
            <a:off x="1444625" y="3425825"/>
            <a:ext cx="2279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7" name="Freeform 43"/>
          <p:cNvSpPr>
            <a:spLocks/>
          </p:cNvSpPr>
          <p:nvPr/>
        </p:nvSpPr>
        <p:spPr bwMode="auto">
          <a:xfrm>
            <a:off x="1920875" y="3746500"/>
            <a:ext cx="920750" cy="38100"/>
          </a:xfrm>
          <a:custGeom>
            <a:avLst/>
            <a:gdLst>
              <a:gd name="T0" fmla="*/ 0 w 580"/>
              <a:gd name="T1" fmla="*/ 0 h 24"/>
              <a:gd name="T2" fmla="*/ 358 w 580"/>
              <a:gd name="T3" fmla="*/ 0 h 24"/>
              <a:gd name="T4" fmla="*/ 580 w 580"/>
              <a:gd name="T5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0" h="24">
                <a:moveTo>
                  <a:pt x="0" y="0"/>
                </a:moveTo>
                <a:lnTo>
                  <a:pt x="358" y="0"/>
                </a:lnTo>
                <a:lnTo>
                  <a:pt x="580" y="2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8" name="Freeform 44"/>
          <p:cNvSpPr>
            <a:spLocks/>
          </p:cNvSpPr>
          <p:nvPr/>
        </p:nvSpPr>
        <p:spPr bwMode="auto">
          <a:xfrm>
            <a:off x="1647825" y="4114800"/>
            <a:ext cx="1914525" cy="44450"/>
          </a:xfrm>
          <a:custGeom>
            <a:avLst/>
            <a:gdLst>
              <a:gd name="T0" fmla="*/ 0 w 1206"/>
              <a:gd name="T1" fmla="*/ 0 h 28"/>
              <a:gd name="T2" fmla="*/ 564 w 1206"/>
              <a:gd name="T3" fmla="*/ 0 h 28"/>
              <a:gd name="T4" fmla="*/ 1206 w 1206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06" h="28">
                <a:moveTo>
                  <a:pt x="0" y="0"/>
                </a:moveTo>
                <a:lnTo>
                  <a:pt x="564" y="0"/>
                </a:lnTo>
                <a:lnTo>
                  <a:pt x="1206" y="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9" name="Freeform 45"/>
          <p:cNvSpPr>
            <a:spLocks/>
          </p:cNvSpPr>
          <p:nvPr/>
        </p:nvSpPr>
        <p:spPr bwMode="auto">
          <a:xfrm>
            <a:off x="1806575" y="4413250"/>
            <a:ext cx="1657350" cy="203200"/>
          </a:xfrm>
          <a:custGeom>
            <a:avLst/>
            <a:gdLst>
              <a:gd name="T0" fmla="*/ 0 w 1044"/>
              <a:gd name="T1" fmla="*/ 0 h 128"/>
              <a:gd name="T2" fmla="*/ 518 w 1044"/>
              <a:gd name="T3" fmla="*/ 0 h 128"/>
              <a:gd name="T4" fmla="*/ 1044 w 1044"/>
              <a:gd name="T5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4" h="128">
                <a:moveTo>
                  <a:pt x="0" y="0"/>
                </a:moveTo>
                <a:lnTo>
                  <a:pt x="518" y="0"/>
                </a:lnTo>
                <a:lnTo>
                  <a:pt x="1044" y="1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0" name="Freeform 46"/>
          <p:cNvSpPr>
            <a:spLocks/>
          </p:cNvSpPr>
          <p:nvPr/>
        </p:nvSpPr>
        <p:spPr bwMode="auto">
          <a:xfrm>
            <a:off x="1962150" y="4724400"/>
            <a:ext cx="1968500" cy="139700"/>
          </a:xfrm>
          <a:custGeom>
            <a:avLst/>
            <a:gdLst>
              <a:gd name="T0" fmla="*/ 0 w 1240"/>
              <a:gd name="T1" fmla="*/ 0 h 88"/>
              <a:gd name="T2" fmla="*/ 426 w 1240"/>
              <a:gd name="T3" fmla="*/ 0 h 88"/>
              <a:gd name="T4" fmla="*/ 1240 w 1240"/>
              <a:gd name="T5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88">
                <a:moveTo>
                  <a:pt x="0" y="0"/>
                </a:moveTo>
                <a:lnTo>
                  <a:pt x="426" y="0"/>
                </a:lnTo>
                <a:lnTo>
                  <a:pt x="1240" y="8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1" name="Freeform 47"/>
          <p:cNvSpPr>
            <a:spLocks/>
          </p:cNvSpPr>
          <p:nvPr/>
        </p:nvSpPr>
        <p:spPr bwMode="auto">
          <a:xfrm>
            <a:off x="2003425" y="5048250"/>
            <a:ext cx="2622550" cy="384175"/>
          </a:xfrm>
          <a:custGeom>
            <a:avLst/>
            <a:gdLst>
              <a:gd name="T0" fmla="*/ 0 w 1652"/>
              <a:gd name="T1" fmla="*/ 0 h 242"/>
              <a:gd name="T2" fmla="*/ 432 w 1652"/>
              <a:gd name="T3" fmla="*/ 0 h 242"/>
              <a:gd name="T4" fmla="*/ 1652 w 1652"/>
              <a:gd name="T5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2" h="242">
                <a:moveTo>
                  <a:pt x="0" y="0"/>
                </a:moveTo>
                <a:lnTo>
                  <a:pt x="432" y="0"/>
                </a:lnTo>
                <a:lnTo>
                  <a:pt x="1652" y="24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2" name="Line 48"/>
          <p:cNvSpPr>
            <a:spLocks noChangeShapeType="1"/>
          </p:cNvSpPr>
          <p:nvPr/>
        </p:nvSpPr>
        <p:spPr bwMode="auto">
          <a:xfrm>
            <a:off x="1879600" y="5394325"/>
            <a:ext cx="12446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3" name="Freeform 49"/>
          <p:cNvSpPr>
            <a:spLocks/>
          </p:cNvSpPr>
          <p:nvPr/>
        </p:nvSpPr>
        <p:spPr bwMode="auto">
          <a:xfrm>
            <a:off x="4826000" y="841375"/>
            <a:ext cx="2028825" cy="520700"/>
          </a:xfrm>
          <a:custGeom>
            <a:avLst/>
            <a:gdLst>
              <a:gd name="T0" fmla="*/ 1278 w 1278"/>
              <a:gd name="T1" fmla="*/ 0 h 328"/>
              <a:gd name="T2" fmla="*/ 316 w 1278"/>
              <a:gd name="T3" fmla="*/ 0 h 328"/>
              <a:gd name="T4" fmla="*/ 0 w 1278"/>
              <a:gd name="T5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8" h="328">
                <a:moveTo>
                  <a:pt x="1278" y="0"/>
                </a:moveTo>
                <a:lnTo>
                  <a:pt x="316" y="0"/>
                </a:lnTo>
                <a:lnTo>
                  <a:pt x="0" y="3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4" name="Freeform 50"/>
          <p:cNvSpPr>
            <a:spLocks/>
          </p:cNvSpPr>
          <p:nvPr/>
        </p:nvSpPr>
        <p:spPr bwMode="auto">
          <a:xfrm>
            <a:off x="5680075" y="1216025"/>
            <a:ext cx="1174750" cy="571500"/>
          </a:xfrm>
          <a:custGeom>
            <a:avLst/>
            <a:gdLst>
              <a:gd name="T0" fmla="*/ 740 w 740"/>
              <a:gd name="T1" fmla="*/ 0 h 360"/>
              <a:gd name="T2" fmla="*/ 316 w 740"/>
              <a:gd name="T3" fmla="*/ 0 h 360"/>
              <a:gd name="T4" fmla="*/ 0 w 740"/>
              <a:gd name="T5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0" h="360">
                <a:moveTo>
                  <a:pt x="740" y="0"/>
                </a:moveTo>
                <a:lnTo>
                  <a:pt x="316" y="0"/>
                </a:lnTo>
                <a:lnTo>
                  <a:pt x="0" y="36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5" name="Freeform 51"/>
          <p:cNvSpPr>
            <a:spLocks/>
          </p:cNvSpPr>
          <p:nvPr/>
        </p:nvSpPr>
        <p:spPr bwMode="auto">
          <a:xfrm>
            <a:off x="5378450" y="1555750"/>
            <a:ext cx="1476375" cy="1146175"/>
          </a:xfrm>
          <a:custGeom>
            <a:avLst/>
            <a:gdLst>
              <a:gd name="T0" fmla="*/ 930 w 930"/>
              <a:gd name="T1" fmla="*/ 0 h 722"/>
              <a:gd name="T2" fmla="*/ 678 w 930"/>
              <a:gd name="T3" fmla="*/ 0 h 722"/>
              <a:gd name="T4" fmla="*/ 0 w 930"/>
              <a:gd name="T5" fmla="*/ 72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0" h="722">
                <a:moveTo>
                  <a:pt x="930" y="0"/>
                </a:moveTo>
                <a:lnTo>
                  <a:pt x="678" y="0"/>
                </a:lnTo>
                <a:lnTo>
                  <a:pt x="0" y="72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6" name="Freeform 52"/>
          <p:cNvSpPr>
            <a:spLocks/>
          </p:cNvSpPr>
          <p:nvPr/>
        </p:nvSpPr>
        <p:spPr bwMode="auto">
          <a:xfrm>
            <a:off x="6054725" y="2009775"/>
            <a:ext cx="800100" cy="273050"/>
          </a:xfrm>
          <a:custGeom>
            <a:avLst/>
            <a:gdLst>
              <a:gd name="T0" fmla="*/ 504 w 504"/>
              <a:gd name="T1" fmla="*/ 0 h 172"/>
              <a:gd name="T2" fmla="*/ 290 w 504"/>
              <a:gd name="T3" fmla="*/ 0 h 172"/>
              <a:gd name="T4" fmla="*/ 0 w 504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4" h="172">
                <a:moveTo>
                  <a:pt x="504" y="0"/>
                </a:moveTo>
                <a:lnTo>
                  <a:pt x="290" y="0"/>
                </a:lnTo>
                <a:lnTo>
                  <a:pt x="0" y="17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7" name="Freeform 53"/>
          <p:cNvSpPr>
            <a:spLocks/>
          </p:cNvSpPr>
          <p:nvPr/>
        </p:nvSpPr>
        <p:spPr bwMode="auto">
          <a:xfrm>
            <a:off x="5562600" y="2746375"/>
            <a:ext cx="1292225" cy="631825"/>
          </a:xfrm>
          <a:custGeom>
            <a:avLst/>
            <a:gdLst>
              <a:gd name="T0" fmla="*/ 814 w 814"/>
              <a:gd name="T1" fmla="*/ 0 h 398"/>
              <a:gd name="T2" fmla="*/ 708 w 814"/>
              <a:gd name="T3" fmla="*/ 0 h 398"/>
              <a:gd name="T4" fmla="*/ 0 w 814"/>
              <a:gd name="T5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4" h="398">
                <a:moveTo>
                  <a:pt x="814" y="0"/>
                </a:moveTo>
                <a:lnTo>
                  <a:pt x="708" y="0"/>
                </a:lnTo>
                <a:lnTo>
                  <a:pt x="0" y="39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8" name="Freeform 54"/>
          <p:cNvSpPr>
            <a:spLocks/>
          </p:cNvSpPr>
          <p:nvPr/>
        </p:nvSpPr>
        <p:spPr bwMode="auto">
          <a:xfrm>
            <a:off x="4886325" y="3422650"/>
            <a:ext cx="1968500" cy="57150"/>
          </a:xfrm>
          <a:custGeom>
            <a:avLst/>
            <a:gdLst>
              <a:gd name="T0" fmla="*/ 1240 w 1240"/>
              <a:gd name="T1" fmla="*/ 36 h 36"/>
              <a:gd name="T2" fmla="*/ 1134 w 1240"/>
              <a:gd name="T3" fmla="*/ 36 h 36"/>
              <a:gd name="T4" fmla="*/ 0 w 1240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0" h="36">
                <a:moveTo>
                  <a:pt x="1240" y="36"/>
                </a:moveTo>
                <a:lnTo>
                  <a:pt x="1134" y="3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69" name="Freeform 55"/>
          <p:cNvSpPr>
            <a:spLocks/>
          </p:cNvSpPr>
          <p:nvPr/>
        </p:nvSpPr>
        <p:spPr bwMode="auto">
          <a:xfrm>
            <a:off x="4584700" y="3409950"/>
            <a:ext cx="2270125" cy="476250"/>
          </a:xfrm>
          <a:custGeom>
            <a:avLst/>
            <a:gdLst>
              <a:gd name="T0" fmla="*/ 1430 w 1430"/>
              <a:gd name="T1" fmla="*/ 300 h 300"/>
              <a:gd name="T2" fmla="*/ 1406 w 1430"/>
              <a:gd name="T3" fmla="*/ 300 h 300"/>
              <a:gd name="T4" fmla="*/ 0 w 1430"/>
              <a:gd name="T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0" h="300">
                <a:moveTo>
                  <a:pt x="1430" y="300"/>
                </a:moveTo>
                <a:lnTo>
                  <a:pt x="1406" y="30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0" name="Line 56"/>
          <p:cNvSpPr>
            <a:spLocks noChangeShapeType="1"/>
          </p:cNvSpPr>
          <p:nvPr/>
        </p:nvSpPr>
        <p:spPr bwMode="auto">
          <a:xfrm flipH="1">
            <a:off x="6038850" y="4375150"/>
            <a:ext cx="8159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1" name="Line 57"/>
          <p:cNvSpPr>
            <a:spLocks noChangeShapeType="1"/>
          </p:cNvSpPr>
          <p:nvPr/>
        </p:nvSpPr>
        <p:spPr bwMode="auto">
          <a:xfrm flipH="1">
            <a:off x="5584825" y="4679950"/>
            <a:ext cx="12700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2" name="Line 58"/>
          <p:cNvSpPr>
            <a:spLocks noChangeShapeType="1"/>
          </p:cNvSpPr>
          <p:nvPr/>
        </p:nvSpPr>
        <p:spPr bwMode="auto">
          <a:xfrm flipH="1">
            <a:off x="5124450" y="4921250"/>
            <a:ext cx="17303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3" name="Line 59"/>
          <p:cNvSpPr>
            <a:spLocks noChangeShapeType="1"/>
          </p:cNvSpPr>
          <p:nvPr/>
        </p:nvSpPr>
        <p:spPr bwMode="auto">
          <a:xfrm flipH="1">
            <a:off x="6664325" y="5187950"/>
            <a:ext cx="1905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4" name="Line 60"/>
          <p:cNvSpPr>
            <a:spLocks noChangeShapeType="1"/>
          </p:cNvSpPr>
          <p:nvPr/>
        </p:nvSpPr>
        <p:spPr bwMode="auto">
          <a:xfrm flipH="1">
            <a:off x="6489700" y="5441950"/>
            <a:ext cx="3651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5" name="Freeform 61"/>
          <p:cNvSpPr>
            <a:spLocks/>
          </p:cNvSpPr>
          <p:nvPr/>
        </p:nvSpPr>
        <p:spPr bwMode="auto">
          <a:xfrm>
            <a:off x="6022975" y="5480050"/>
            <a:ext cx="831850" cy="222250"/>
          </a:xfrm>
          <a:custGeom>
            <a:avLst/>
            <a:gdLst>
              <a:gd name="T0" fmla="*/ 524 w 524"/>
              <a:gd name="T1" fmla="*/ 140 h 140"/>
              <a:gd name="T2" fmla="*/ 524 w 524"/>
              <a:gd name="T3" fmla="*/ 140 h 140"/>
              <a:gd name="T4" fmla="*/ 372 w 524"/>
              <a:gd name="T5" fmla="*/ 140 h 140"/>
              <a:gd name="T6" fmla="*/ 0 w 524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4" h="140">
                <a:moveTo>
                  <a:pt x="524" y="140"/>
                </a:moveTo>
                <a:lnTo>
                  <a:pt x="524" y="140"/>
                </a:lnTo>
                <a:lnTo>
                  <a:pt x="372" y="14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6" name="Line 62"/>
          <p:cNvSpPr>
            <a:spLocks noChangeShapeType="1"/>
          </p:cNvSpPr>
          <p:nvPr/>
        </p:nvSpPr>
        <p:spPr bwMode="auto">
          <a:xfrm flipH="1">
            <a:off x="6267450" y="2009775"/>
            <a:ext cx="247650" cy="7112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7" name="Line 63"/>
          <p:cNvSpPr>
            <a:spLocks noChangeShapeType="1"/>
          </p:cNvSpPr>
          <p:nvPr/>
        </p:nvSpPr>
        <p:spPr bwMode="auto">
          <a:xfrm>
            <a:off x="2689225" y="5048250"/>
            <a:ext cx="2181225" cy="104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8" name="Line 64"/>
          <p:cNvSpPr>
            <a:spLocks noChangeShapeType="1"/>
          </p:cNvSpPr>
          <p:nvPr/>
        </p:nvSpPr>
        <p:spPr bwMode="auto">
          <a:xfrm flipV="1">
            <a:off x="2638425" y="4714875"/>
            <a:ext cx="1422400" cy="9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79" name="Line 65"/>
          <p:cNvSpPr>
            <a:spLocks noChangeShapeType="1"/>
          </p:cNvSpPr>
          <p:nvPr/>
        </p:nvSpPr>
        <p:spPr bwMode="auto">
          <a:xfrm flipV="1">
            <a:off x="2489200" y="3679825"/>
            <a:ext cx="327025" cy="66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80" name="Line 66"/>
          <p:cNvSpPr>
            <a:spLocks noChangeShapeType="1"/>
          </p:cNvSpPr>
          <p:nvPr/>
        </p:nvSpPr>
        <p:spPr bwMode="auto">
          <a:xfrm flipV="1">
            <a:off x="2489200" y="3482975"/>
            <a:ext cx="339725" cy="263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81" name="Line 67"/>
          <p:cNvSpPr>
            <a:spLocks noChangeShapeType="1"/>
          </p:cNvSpPr>
          <p:nvPr/>
        </p:nvSpPr>
        <p:spPr bwMode="auto">
          <a:xfrm flipV="1">
            <a:off x="2454275" y="2746375"/>
            <a:ext cx="190500" cy="1936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Rectangle 571"/>
          <p:cNvSpPr>
            <a:spLocks noChangeArrowheads="1"/>
          </p:cNvSpPr>
          <p:nvPr/>
        </p:nvSpPr>
        <p:spPr bwMode="auto">
          <a:xfrm>
            <a:off x="348288" y="1306053"/>
            <a:ext cx="160140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 vena cava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tangle 571"/>
          <p:cNvSpPr>
            <a:spLocks noChangeArrowheads="1"/>
          </p:cNvSpPr>
          <p:nvPr/>
        </p:nvSpPr>
        <p:spPr bwMode="auto">
          <a:xfrm>
            <a:off x="354638" y="2447618"/>
            <a:ext cx="1180067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atrium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Rectangle 571"/>
          <p:cNvSpPr>
            <a:spLocks noChangeArrowheads="1"/>
          </p:cNvSpPr>
          <p:nvPr/>
        </p:nvSpPr>
        <p:spPr bwMode="auto">
          <a:xfrm>
            <a:off x="364956" y="1664784"/>
            <a:ext cx="191558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artery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Rectangle 571"/>
          <p:cNvSpPr>
            <a:spLocks noChangeArrowheads="1"/>
          </p:cNvSpPr>
          <p:nvPr/>
        </p:nvSpPr>
        <p:spPr bwMode="auto">
          <a:xfrm>
            <a:off x="351463" y="2122479"/>
            <a:ext cx="1383392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 trunk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Rectangle 571"/>
          <p:cNvSpPr>
            <a:spLocks noChangeArrowheads="1"/>
          </p:cNvSpPr>
          <p:nvPr/>
        </p:nvSpPr>
        <p:spPr bwMode="auto">
          <a:xfrm>
            <a:off x="357813" y="2916420"/>
            <a:ext cx="1877117" cy="1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veins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Rectangle 571"/>
          <p:cNvSpPr>
            <a:spLocks noChangeArrowheads="1"/>
          </p:cNvSpPr>
          <p:nvPr/>
        </p:nvSpPr>
        <p:spPr bwMode="auto">
          <a:xfrm>
            <a:off x="348288" y="3391189"/>
            <a:ext cx="1048364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Fossa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ovalis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Rectangle 571"/>
          <p:cNvSpPr>
            <a:spLocks noChangeArrowheads="1"/>
          </p:cNvSpPr>
          <p:nvPr/>
        </p:nvSpPr>
        <p:spPr bwMode="auto">
          <a:xfrm>
            <a:off x="341938" y="3716033"/>
            <a:ext cx="152605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Pectinate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muscles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Rectangle 571"/>
          <p:cNvSpPr>
            <a:spLocks noChangeArrowheads="1"/>
          </p:cNvSpPr>
          <p:nvPr/>
        </p:nvSpPr>
        <p:spPr bwMode="auto">
          <a:xfrm>
            <a:off x="341145" y="4075401"/>
            <a:ext cx="125996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Tricuspid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9" name="Rectangle 571"/>
          <p:cNvSpPr>
            <a:spLocks noChangeArrowheads="1"/>
          </p:cNvSpPr>
          <p:nvPr/>
        </p:nvSpPr>
        <p:spPr bwMode="auto">
          <a:xfrm>
            <a:off x="349082" y="4373853"/>
            <a:ext cx="1396857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ventricle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Rectangle 571"/>
          <p:cNvSpPr>
            <a:spLocks noChangeArrowheads="1"/>
          </p:cNvSpPr>
          <p:nvPr/>
        </p:nvSpPr>
        <p:spPr bwMode="auto">
          <a:xfrm>
            <a:off x="346701" y="4686300"/>
            <a:ext cx="1622344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Chordae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tendineae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Rectangle 571"/>
          <p:cNvSpPr>
            <a:spLocks noChangeArrowheads="1"/>
          </p:cNvSpPr>
          <p:nvPr/>
        </p:nvSpPr>
        <p:spPr bwMode="auto">
          <a:xfrm>
            <a:off x="344320" y="5016502"/>
            <a:ext cx="1677029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Trabeculae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carneae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Rectangle 571"/>
          <p:cNvSpPr>
            <a:spLocks noChangeArrowheads="1"/>
          </p:cNvSpPr>
          <p:nvPr/>
        </p:nvSpPr>
        <p:spPr bwMode="auto">
          <a:xfrm>
            <a:off x="345113" y="5358605"/>
            <a:ext cx="1534515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Inferior vena cava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Rectangle 571"/>
          <p:cNvSpPr>
            <a:spLocks noChangeArrowheads="1"/>
          </p:cNvSpPr>
          <p:nvPr/>
        </p:nvSpPr>
        <p:spPr bwMode="auto">
          <a:xfrm>
            <a:off x="659494" y="6211091"/>
            <a:ext cx="1491496" cy="1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Frontal section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Rectangle 571"/>
          <p:cNvSpPr>
            <a:spLocks noChangeArrowheads="1"/>
          </p:cNvSpPr>
          <p:nvPr/>
        </p:nvSpPr>
        <p:spPr bwMode="auto">
          <a:xfrm>
            <a:off x="6908612" y="811712"/>
            <a:ext cx="45525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5" name="Rectangle 571"/>
          <p:cNvSpPr>
            <a:spLocks noChangeArrowheads="1"/>
          </p:cNvSpPr>
          <p:nvPr/>
        </p:nvSpPr>
        <p:spPr bwMode="auto">
          <a:xfrm>
            <a:off x="6906231" y="1196504"/>
            <a:ext cx="1790555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artery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Rectangle 571"/>
          <p:cNvSpPr>
            <a:spLocks noChangeArrowheads="1"/>
          </p:cNvSpPr>
          <p:nvPr/>
        </p:nvSpPr>
        <p:spPr bwMode="auto">
          <a:xfrm>
            <a:off x="6903850" y="1545940"/>
            <a:ext cx="1053430" cy="12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atrium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Rectangle 571"/>
          <p:cNvSpPr>
            <a:spLocks noChangeArrowheads="1"/>
          </p:cNvSpPr>
          <p:nvPr/>
        </p:nvSpPr>
        <p:spPr bwMode="auto">
          <a:xfrm>
            <a:off x="6903850" y="1987228"/>
            <a:ext cx="1752083" cy="11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veins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Rectangle 571"/>
          <p:cNvSpPr>
            <a:spLocks noChangeArrowheads="1"/>
          </p:cNvSpPr>
          <p:nvPr/>
        </p:nvSpPr>
        <p:spPr bwMode="auto">
          <a:xfrm>
            <a:off x="6903850" y="2718241"/>
            <a:ext cx="183062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Mitral (bicuspid)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Rectangle 571"/>
          <p:cNvSpPr>
            <a:spLocks noChangeArrowheads="1"/>
          </p:cNvSpPr>
          <p:nvPr/>
        </p:nvSpPr>
        <p:spPr bwMode="auto">
          <a:xfrm>
            <a:off x="6907025" y="3452546"/>
            <a:ext cx="990656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Aortic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Rectangle 571"/>
          <p:cNvSpPr>
            <a:spLocks noChangeArrowheads="1"/>
          </p:cNvSpPr>
          <p:nvPr/>
        </p:nvSpPr>
        <p:spPr bwMode="auto">
          <a:xfrm>
            <a:off x="6904644" y="3856759"/>
            <a:ext cx="1388201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 valve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Rectangle 571"/>
          <p:cNvSpPr>
            <a:spLocks noChangeArrowheads="1"/>
          </p:cNvSpPr>
          <p:nvPr/>
        </p:nvSpPr>
        <p:spPr bwMode="auto">
          <a:xfrm>
            <a:off x="6901469" y="4330838"/>
            <a:ext cx="1270220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ventricle</a:t>
            </a:r>
            <a:endParaRPr lang="en-US" sz="136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Rectangle 571"/>
          <p:cNvSpPr>
            <a:spLocks noChangeArrowheads="1"/>
          </p:cNvSpPr>
          <p:nvPr/>
        </p:nvSpPr>
        <p:spPr bwMode="auto">
          <a:xfrm>
            <a:off x="6901469" y="4650705"/>
            <a:ext cx="137858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Papillary muscle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Rectangle 571"/>
          <p:cNvSpPr>
            <a:spLocks noChangeArrowheads="1"/>
          </p:cNvSpPr>
          <p:nvPr/>
        </p:nvSpPr>
        <p:spPr bwMode="auto">
          <a:xfrm>
            <a:off x="6901469" y="4895499"/>
            <a:ext cx="193642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septum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571"/>
          <p:cNvSpPr>
            <a:spLocks noChangeArrowheads="1"/>
          </p:cNvSpPr>
          <p:nvPr/>
        </p:nvSpPr>
        <p:spPr bwMode="auto">
          <a:xfrm>
            <a:off x="6901469" y="5161902"/>
            <a:ext cx="94897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Epicardium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Rectangle 571"/>
          <p:cNvSpPr>
            <a:spLocks noChangeArrowheads="1"/>
          </p:cNvSpPr>
          <p:nvPr/>
        </p:nvSpPr>
        <p:spPr bwMode="auto">
          <a:xfrm>
            <a:off x="6901469" y="5409849"/>
            <a:ext cx="1027525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Myocardium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Rectangle 571"/>
          <p:cNvSpPr>
            <a:spLocks noChangeArrowheads="1"/>
          </p:cNvSpPr>
          <p:nvPr/>
        </p:nvSpPr>
        <p:spPr bwMode="auto">
          <a:xfrm>
            <a:off x="6901469" y="5670199"/>
            <a:ext cx="1112484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36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Endocardium</a:t>
            </a:r>
            <a:endParaRPr lang="en-US" sz="136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18.2  Heart Valves</a:t>
            </a:r>
          </a:p>
        </p:txBody>
      </p:sp>
      <p:sp>
        <p:nvSpPr>
          <p:cNvPr id="157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Ensure unidirectional blood flow through heart</a:t>
            </a:r>
          </a:p>
          <a:p>
            <a:pPr eaLnBrk="1" hangingPunct="1"/>
            <a:r>
              <a:rPr lang="en-US" dirty="0">
                <a:latin typeface="Arial" charset="0"/>
              </a:rPr>
              <a:t>Open and close in response to pressure changes</a:t>
            </a:r>
          </a:p>
          <a:p>
            <a:pPr eaLnBrk="1" hangingPunct="1"/>
            <a:r>
              <a:rPr lang="en-US" dirty="0">
                <a:latin typeface="Arial" charset="0"/>
              </a:rPr>
              <a:t>Two major types of </a:t>
            </a:r>
            <a:r>
              <a:rPr lang="en-US" dirty="0" smtClean="0">
                <a:latin typeface="Arial" charset="0"/>
              </a:rPr>
              <a:t>valves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b="1" dirty="0" err="1">
                <a:latin typeface="Arial" charset="0"/>
              </a:rPr>
              <a:t>Atrioventricular</a:t>
            </a:r>
            <a:r>
              <a:rPr lang="en-US" b="1" dirty="0">
                <a:latin typeface="Arial" charset="0"/>
              </a:rPr>
              <a:t> valves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located between atria and ventricles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Semilunar valves </a:t>
            </a:r>
            <a:r>
              <a:rPr lang="en-US" dirty="0">
                <a:latin typeface="Arial" charset="0"/>
              </a:rPr>
              <a:t>located between ventricles and major </a:t>
            </a:r>
            <a:r>
              <a:rPr lang="en-US" dirty="0" smtClean="0">
                <a:latin typeface="Arial" charset="0"/>
              </a:rPr>
              <a:t>arteries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6" name="Picture 82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79" name="Freeform 78"/>
          <p:cNvSpPr>
            <a:spLocks/>
          </p:cNvSpPr>
          <p:nvPr/>
        </p:nvSpPr>
        <p:spPr bwMode="auto">
          <a:xfrm>
            <a:off x="4722813" y="2898775"/>
            <a:ext cx="3189288" cy="684213"/>
          </a:xfrm>
          <a:custGeom>
            <a:avLst/>
            <a:gdLst>
              <a:gd name="T0" fmla="*/ 0 w 2009"/>
              <a:gd name="T1" fmla="*/ 0 h 431"/>
              <a:gd name="T2" fmla="*/ 521 w 2009"/>
              <a:gd name="T3" fmla="*/ 0 h 431"/>
              <a:gd name="T4" fmla="*/ 2009 w 2009"/>
              <a:gd name="T5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9" h="431">
                <a:moveTo>
                  <a:pt x="0" y="0"/>
                </a:moveTo>
                <a:lnTo>
                  <a:pt x="521" y="0"/>
                </a:lnTo>
                <a:lnTo>
                  <a:pt x="2009" y="431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4359275" y="3602038"/>
            <a:ext cx="2068513" cy="44450"/>
          </a:xfrm>
          <a:custGeom>
            <a:avLst/>
            <a:gdLst>
              <a:gd name="T0" fmla="*/ 0 w 1303"/>
              <a:gd name="T1" fmla="*/ 0 h 28"/>
              <a:gd name="T2" fmla="*/ 835 w 1303"/>
              <a:gd name="T3" fmla="*/ 0 h 28"/>
              <a:gd name="T4" fmla="*/ 1303 w 1303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3" h="28">
                <a:moveTo>
                  <a:pt x="0" y="0"/>
                </a:moveTo>
                <a:lnTo>
                  <a:pt x="835" y="0"/>
                </a:lnTo>
                <a:lnTo>
                  <a:pt x="1303" y="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Line 8"/>
          <p:cNvSpPr>
            <a:spLocks noChangeShapeType="1"/>
          </p:cNvSpPr>
          <p:nvPr/>
        </p:nvSpPr>
        <p:spPr bwMode="auto">
          <a:xfrm flipH="1">
            <a:off x="3341688" y="4862513"/>
            <a:ext cx="1365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1222375" y="1016000"/>
            <a:ext cx="771525" cy="593725"/>
          </a:xfrm>
          <a:custGeom>
            <a:avLst/>
            <a:gdLst>
              <a:gd name="T0" fmla="*/ 486 w 486"/>
              <a:gd name="T1" fmla="*/ 0 h 374"/>
              <a:gd name="T2" fmla="*/ 330 w 486"/>
              <a:gd name="T3" fmla="*/ 0 h 374"/>
              <a:gd name="T4" fmla="*/ 0 w 486"/>
              <a:gd name="T5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6" h="374">
                <a:moveTo>
                  <a:pt x="486" y="0"/>
                </a:moveTo>
                <a:lnTo>
                  <a:pt x="330" y="0"/>
                </a:lnTo>
                <a:lnTo>
                  <a:pt x="0" y="374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1254125" y="1271588"/>
            <a:ext cx="739775" cy="439738"/>
          </a:xfrm>
          <a:custGeom>
            <a:avLst/>
            <a:gdLst>
              <a:gd name="T0" fmla="*/ 466 w 466"/>
              <a:gd name="T1" fmla="*/ 0 h 277"/>
              <a:gd name="T2" fmla="*/ 279 w 466"/>
              <a:gd name="T3" fmla="*/ 0 h 277"/>
              <a:gd name="T4" fmla="*/ 0 w 466"/>
              <a:gd name="T5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277">
                <a:moveTo>
                  <a:pt x="466" y="0"/>
                </a:moveTo>
                <a:lnTo>
                  <a:pt x="279" y="0"/>
                </a:lnTo>
                <a:lnTo>
                  <a:pt x="0" y="277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H="1">
            <a:off x="1544638" y="1552575"/>
            <a:ext cx="44608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1327150" y="1820863"/>
            <a:ext cx="663575" cy="28575"/>
          </a:xfrm>
          <a:custGeom>
            <a:avLst/>
            <a:gdLst>
              <a:gd name="T0" fmla="*/ 418 w 418"/>
              <a:gd name="T1" fmla="*/ 18 h 18"/>
              <a:gd name="T2" fmla="*/ 177 w 418"/>
              <a:gd name="T3" fmla="*/ 18 h 18"/>
              <a:gd name="T4" fmla="*/ 0 w 418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" h="18">
                <a:moveTo>
                  <a:pt x="418" y="18"/>
                </a:moveTo>
                <a:lnTo>
                  <a:pt x="177" y="18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1136650" y="2024063"/>
            <a:ext cx="857250" cy="87313"/>
          </a:xfrm>
          <a:custGeom>
            <a:avLst/>
            <a:gdLst>
              <a:gd name="T0" fmla="*/ 540 w 540"/>
              <a:gd name="T1" fmla="*/ 55 h 55"/>
              <a:gd name="T2" fmla="*/ 293 w 540"/>
              <a:gd name="T3" fmla="*/ 55 h 55"/>
              <a:gd name="T4" fmla="*/ 0 w 540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55">
                <a:moveTo>
                  <a:pt x="540" y="55"/>
                </a:moveTo>
                <a:lnTo>
                  <a:pt x="293" y="55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4359275" y="3602038"/>
            <a:ext cx="2068513" cy="44450"/>
          </a:xfrm>
          <a:custGeom>
            <a:avLst/>
            <a:gdLst>
              <a:gd name="T0" fmla="*/ 0 w 1303"/>
              <a:gd name="T1" fmla="*/ 0 h 28"/>
              <a:gd name="T2" fmla="*/ 835 w 1303"/>
              <a:gd name="T3" fmla="*/ 0 h 28"/>
              <a:gd name="T4" fmla="*/ 1303 w 1303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3" h="28">
                <a:moveTo>
                  <a:pt x="0" y="0"/>
                </a:moveTo>
                <a:lnTo>
                  <a:pt x="835" y="0"/>
                </a:lnTo>
                <a:lnTo>
                  <a:pt x="1303" y="2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4027488" y="2898775"/>
            <a:ext cx="3884613" cy="684213"/>
          </a:xfrm>
          <a:custGeom>
            <a:avLst/>
            <a:gdLst>
              <a:gd name="T0" fmla="*/ 0 w 2447"/>
              <a:gd name="T1" fmla="*/ 0 h 431"/>
              <a:gd name="T2" fmla="*/ 959 w 2447"/>
              <a:gd name="T3" fmla="*/ 0 h 431"/>
              <a:gd name="T4" fmla="*/ 2447 w 2447"/>
              <a:gd name="T5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7" h="431">
                <a:moveTo>
                  <a:pt x="0" y="0"/>
                </a:moveTo>
                <a:lnTo>
                  <a:pt x="959" y="0"/>
                </a:lnTo>
                <a:lnTo>
                  <a:pt x="2447" y="431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081463" y="4300538"/>
            <a:ext cx="2949575" cy="57150"/>
          </a:xfrm>
          <a:custGeom>
            <a:avLst/>
            <a:gdLst>
              <a:gd name="T0" fmla="*/ 0 w 1858"/>
              <a:gd name="T1" fmla="*/ 36 h 36"/>
              <a:gd name="T2" fmla="*/ 861 w 1858"/>
              <a:gd name="T3" fmla="*/ 36 h 36"/>
              <a:gd name="T4" fmla="*/ 1858 w 1858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8" h="36">
                <a:moveTo>
                  <a:pt x="0" y="36"/>
                </a:moveTo>
                <a:lnTo>
                  <a:pt x="861" y="36"/>
                </a:lnTo>
                <a:lnTo>
                  <a:pt x="1858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4497388" y="4868863"/>
            <a:ext cx="2987675" cy="130175"/>
          </a:xfrm>
          <a:custGeom>
            <a:avLst/>
            <a:gdLst>
              <a:gd name="T0" fmla="*/ 0 w 1882"/>
              <a:gd name="T1" fmla="*/ 0 h 82"/>
              <a:gd name="T2" fmla="*/ 617 w 1882"/>
              <a:gd name="T3" fmla="*/ 0 h 82"/>
              <a:gd name="T4" fmla="*/ 1882 w 1882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2" h="82">
                <a:moveTo>
                  <a:pt x="0" y="0"/>
                </a:moveTo>
                <a:lnTo>
                  <a:pt x="617" y="0"/>
                </a:lnTo>
                <a:lnTo>
                  <a:pt x="1882" y="8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081463" y="4300538"/>
            <a:ext cx="2949575" cy="57150"/>
          </a:xfrm>
          <a:custGeom>
            <a:avLst/>
            <a:gdLst>
              <a:gd name="T0" fmla="*/ 0 w 1858"/>
              <a:gd name="T1" fmla="*/ 36 h 36"/>
              <a:gd name="T2" fmla="*/ 861 w 1858"/>
              <a:gd name="T3" fmla="*/ 36 h 36"/>
              <a:gd name="T4" fmla="*/ 1858 w 1858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8" h="36">
                <a:moveTo>
                  <a:pt x="0" y="36"/>
                </a:moveTo>
                <a:lnTo>
                  <a:pt x="861" y="36"/>
                </a:lnTo>
                <a:lnTo>
                  <a:pt x="1858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497388" y="4868863"/>
            <a:ext cx="2987675" cy="130175"/>
          </a:xfrm>
          <a:custGeom>
            <a:avLst/>
            <a:gdLst>
              <a:gd name="T0" fmla="*/ 0 w 1882"/>
              <a:gd name="T1" fmla="*/ 0 h 82"/>
              <a:gd name="T2" fmla="*/ 617 w 1882"/>
              <a:gd name="T3" fmla="*/ 0 h 82"/>
              <a:gd name="T4" fmla="*/ 1882 w 1882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2" h="82">
                <a:moveTo>
                  <a:pt x="0" y="0"/>
                </a:moveTo>
                <a:lnTo>
                  <a:pt x="617" y="0"/>
                </a:lnTo>
                <a:lnTo>
                  <a:pt x="1882" y="8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2016125" y="2519363"/>
            <a:ext cx="1468438" cy="385763"/>
          </a:xfrm>
          <a:custGeom>
            <a:avLst/>
            <a:gdLst>
              <a:gd name="T0" fmla="*/ 925 w 925"/>
              <a:gd name="T1" fmla="*/ 0 h 243"/>
              <a:gd name="T2" fmla="*/ 853 w 925"/>
              <a:gd name="T3" fmla="*/ 0 h 243"/>
              <a:gd name="T4" fmla="*/ 0 w 925"/>
              <a:gd name="T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5" h="243">
                <a:moveTo>
                  <a:pt x="925" y="0"/>
                </a:moveTo>
                <a:lnTo>
                  <a:pt x="853" y="0"/>
                </a:lnTo>
                <a:lnTo>
                  <a:pt x="0" y="24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868363" y="3602038"/>
            <a:ext cx="2609850" cy="85725"/>
          </a:xfrm>
          <a:custGeom>
            <a:avLst/>
            <a:gdLst>
              <a:gd name="T0" fmla="*/ 0 w 1644"/>
              <a:gd name="T1" fmla="*/ 54 h 54"/>
              <a:gd name="T2" fmla="*/ 249 w 1644"/>
              <a:gd name="T3" fmla="*/ 0 h 54"/>
              <a:gd name="T4" fmla="*/ 1644 w 1644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" h="54">
                <a:moveTo>
                  <a:pt x="0" y="54"/>
                </a:moveTo>
                <a:lnTo>
                  <a:pt x="249" y="0"/>
                </a:lnTo>
                <a:lnTo>
                  <a:pt x="1644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5" name="Line 22"/>
          <p:cNvSpPr>
            <a:spLocks noChangeShapeType="1"/>
          </p:cNvSpPr>
          <p:nvPr/>
        </p:nvSpPr>
        <p:spPr bwMode="auto">
          <a:xfrm flipH="1">
            <a:off x="1228725" y="3602038"/>
            <a:ext cx="34925" cy="3508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6" name="Line 23"/>
          <p:cNvSpPr>
            <a:spLocks noChangeShapeType="1"/>
          </p:cNvSpPr>
          <p:nvPr/>
        </p:nvSpPr>
        <p:spPr bwMode="auto">
          <a:xfrm flipH="1">
            <a:off x="884238" y="3602038"/>
            <a:ext cx="379413" cy="519113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868363" y="3602038"/>
            <a:ext cx="2609850" cy="85725"/>
          </a:xfrm>
          <a:custGeom>
            <a:avLst/>
            <a:gdLst>
              <a:gd name="T0" fmla="*/ 0 w 1644"/>
              <a:gd name="T1" fmla="*/ 54 h 54"/>
              <a:gd name="T2" fmla="*/ 249 w 1644"/>
              <a:gd name="T3" fmla="*/ 0 h 54"/>
              <a:gd name="T4" fmla="*/ 1644 w 1644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" h="54">
                <a:moveTo>
                  <a:pt x="0" y="54"/>
                </a:moveTo>
                <a:lnTo>
                  <a:pt x="249" y="0"/>
                </a:lnTo>
                <a:lnTo>
                  <a:pt x="1644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8" name="Line 25"/>
          <p:cNvSpPr>
            <a:spLocks noChangeShapeType="1"/>
          </p:cNvSpPr>
          <p:nvPr/>
        </p:nvSpPr>
        <p:spPr bwMode="auto">
          <a:xfrm>
            <a:off x="1409700" y="3690938"/>
            <a:ext cx="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9" name="Line 26"/>
          <p:cNvSpPr>
            <a:spLocks noChangeShapeType="1"/>
          </p:cNvSpPr>
          <p:nvPr/>
        </p:nvSpPr>
        <p:spPr bwMode="auto">
          <a:xfrm>
            <a:off x="1422400" y="3984625"/>
            <a:ext cx="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2441575" y="2892425"/>
            <a:ext cx="1036638" cy="349250"/>
          </a:xfrm>
          <a:custGeom>
            <a:avLst/>
            <a:gdLst>
              <a:gd name="T0" fmla="*/ 653 w 653"/>
              <a:gd name="T1" fmla="*/ 0 h 220"/>
              <a:gd name="T2" fmla="*/ 577 w 653"/>
              <a:gd name="T3" fmla="*/ 0 h 220"/>
              <a:gd name="T4" fmla="*/ 0 w 653"/>
              <a:gd name="T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3" h="220">
                <a:moveTo>
                  <a:pt x="653" y="0"/>
                </a:moveTo>
                <a:lnTo>
                  <a:pt x="577" y="0"/>
                </a:lnTo>
                <a:lnTo>
                  <a:pt x="0" y="22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1" name="Line 28"/>
          <p:cNvSpPr>
            <a:spLocks noChangeShapeType="1"/>
          </p:cNvSpPr>
          <p:nvPr/>
        </p:nvSpPr>
        <p:spPr bwMode="auto">
          <a:xfrm flipH="1">
            <a:off x="2517775" y="2892425"/>
            <a:ext cx="858838" cy="5969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2441575" y="2892425"/>
            <a:ext cx="1036638" cy="349250"/>
          </a:xfrm>
          <a:custGeom>
            <a:avLst/>
            <a:gdLst>
              <a:gd name="T0" fmla="*/ 653 w 653"/>
              <a:gd name="T1" fmla="*/ 0 h 220"/>
              <a:gd name="T2" fmla="*/ 577 w 653"/>
              <a:gd name="T3" fmla="*/ 0 h 220"/>
              <a:gd name="T4" fmla="*/ 0 w 653"/>
              <a:gd name="T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3" h="220">
                <a:moveTo>
                  <a:pt x="653" y="0"/>
                </a:moveTo>
                <a:lnTo>
                  <a:pt x="577" y="0"/>
                </a:lnTo>
                <a:lnTo>
                  <a:pt x="0" y="22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Line 30"/>
          <p:cNvSpPr>
            <a:spLocks noChangeShapeType="1"/>
          </p:cNvSpPr>
          <p:nvPr/>
        </p:nvSpPr>
        <p:spPr bwMode="auto">
          <a:xfrm flipH="1">
            <a:off x="2517775" y="2892425"/>
            <a:ext cx="858838" cy="5969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Freeform 31"/>
          <p:cNvSpPr>
            <a:spLocks/>
          </p:cNvSpPr>
          <p:nvPr/>
        </p:nvSpPr>
        <p:spPr bwMode="auto">
          <a:xfrm>
            <a:off x="1844675" y="4141788"/>
            <a:ext cx="1624013" cy="206375"/>
          </a:xfrm>
          <a:custGeom>
            <a:avLst/>
            <a:gdLst>
              <a:gd name="T0" fmla="*/ 0 w 1023"/>
              <a:gd name="T1" fmla="*/ 0 h 130"/>
              <a:gd name="T2" fmla="*/ 897 w 1023"/>
              <a:gd name="T3" fmla="*/ 130 h 130"/>
              <a:gd name="T4" fmla="*/ 1023 w 1023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3" h="130">
                <a:moveTo>
                  <a:pt x="0" y="0"/>
                </a:moveTo>
                <a:lnTo>
                  <a:pt x="897" y="130"/>
                </a:lnTo>
                <a:lnTo>
                  <a:pt x="1023" y="1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Line 32"/>
          <p:cNvSpPr>
            <a:spLocks noChangeShapeType="1"/>
          </p:cNvSpPr>
          <p:nvPr/>
        </p:nvSpPr>
        <p:spPr bwMode="auto">
          <a:xfrm flipH="1">
            <a:off x="2163763" y="4205288"/>
            <a:ext cx="114300" cy="1111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6" name="Line 33"/>
          <p:cNvSpPr>
            <a:spLocks noChangeShapeType="1"/>
          </p:cNvSpPr>
          <p:nvPr/>
        </p:nvSpPr>
        <p:spPr bwMode="auto">
          <a:xfrm flipV="1">
            <a:off x="1876425" y="4195763"/>
            <a:ext cx="328613" cy="277813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Freeform 34"/>
          <p:cNvSpPr>
            <a:spLocks/>
          </p:cNvSpPr>
          <p:nvPr/>
        </p:nvSpPr>
        <p:spPr bwMode="auto">
          <a:xfrm>
            <a:off x="1844675" y="4141788"/>
            <a:ext cx="1624013" cy="206375"/>
          </a:xfrm>
          <a:custGeom>
            <a:avLst/>
            <a:gdLst>
              <a:gd name="T0" fmla="*/ 0 w 1023"/>
              <a:gd name="T1" fmla="*/ 0 h 130"/>
              <a:gd name="T2" fmla="*/ 897 w 1023"/>
              <a:gd name="T3" fmla="*/ 130 h 130"/>
              <a:gd name="T4" fmla="*/ 1023 w 1023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3" h="130">
                <a:moveTo>
                  <a:pt x="0" y="0"/>
                </a:moveTo>
                <a:lnTo>
                  <a:pt x="897" y="130"/>
                </a:lnTo>
                <a:lnTo>
                  <a:pt x="1023" y="1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Line 35"/>
          <p:cNvSpPr>
            <a:spLocks noChangeShapeType="1"/>
          </p:cNvSpPr>
          <p:nvPr/>
        </p:nvSpPr>
        <p:spPr bwMode="auto">
          <a:xfrm flipH="1">
            <a:off x="3341688" y="4862513"/>
            <a:ext cx="1365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Line 36"/>
          <p:cNvSpPr>
            <a:spLocks noChangeShapeType="1"/>
          </p:cNvSpPr>
          <p:nvPr/>
        </p:nvSpPr>
        <p:spPr bwMode="auto">
          <a:xfrm flipH="1" flipV="1">
            <a:off x="2470150" y="4725988"/>
            <a:ext cx="862013" cy="136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Line 37"/>
          <p:cNvSpPr>
            <a:spLocks noChangeShapeType="1"/>
          </p:cNvSpPr>
          <p:nvPr/>
        </p:nvSpPr>
        <p:spPr bwMode="auto">
          <a:xfrm flipH="1">
            <a:off x="2316163" y="4862513"/>
            <a:ext cx="1025525" cy="920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Line 38"/>
          <p:cNvSpPr>
            <a:spLocks noChangeShapeType="1"/>
          </p:cNvSpPr>
          <p:nvPr/>
        </p:nvSpPr>
        <p:spPr bwMode="auto">
          <a:xfrm flipH="1">
            <a:off x="2606675" y="4862513"/>
            <a:ext cx="731838" cy="2238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Line 39"/>
          <p:cNvSpPr>
            <a:spLocks noChangeShapeType="1"/>
          </p:cNvSpPr>
          <p:nvPr/>
        </p:nvSpPr>
        <p:spPr bwMode="auto">
          <a:xfrm flipH="1" flipV="1">
            <a:off x="2470150" y="4725988"/>
            <a:ext cx="874713" cy="1365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Line 40"/>
          <p:cNvSpPr>
            <a:spLocks noChangeShapeType="1"/>
          </p:cNvSpPr>
          <p:nvPr/>
        </p:nvSpPr>
        <p:spPr bwMode="auto">
          <a:xfrm flipH="1">
            <a:off x="2316163" y="4862513"/>
            <a:ext cx="1025525" cy="920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4" name="Line 41"/>
          <p:cNvSpPr>
            <a:spLocks noChangeShapeType="1"/>
          </p:cNvSpPr>
          <p:nvPr/>
        </p:nvSpPr>
        <p:spPr bwMode="auto">
          <a:xfrm flipH="1">
            <a:off x="2163763" y="4205288"/>
            <a:ext cx="114300" cy="11112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5" name="Line 42"/>
          <p:cNvSpPr>
            <a:spLocks noChangeShapeType="1"/>
          </p:cNvSpPr>
          <p:nvPr/>
        </p:nvSpPr>
        <p:spPr bwMode="auto">
          <a:xfrm flipV="1">
            <a:off x="1876425" y="4195763"/>
            <a:ext cx="328613" cy="277813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6" name="Line 43"/>
          <p:cNvSpPr>
            <a:spLocks noChangeShapeType="1"/>
          </p:cNvSpPr>
          <p:nvPr/>
        </p:nvSpPr>
        <p:spPr bwMode="auto">
          <a:xfrm flipH="1">
            <a:off x="2606675" y="4862513"/>
            <a:ext cx="731838" cy="2238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7" name="Line 44"/>
          <p:cNvSpPr>
            <a:spLocks noChangeShapeType="1"/>
          </p:cNvSpPr>
          <p:nvPr/>
        </p:nvSpPr>
        <p:spPr bwMode="auto">
          <a:xfrm flipH="1">
            <a:off x="1228725" y="3602038"/>
            <a:ext cx="34925" cy="3508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8" name="Line 45"/>
          <p:cNvSpPr>
            <a:spLocks noChangeShapeType="1"/>
          </p:cNvSpPr>
          <p:nvPr/>
        </p:nvSpPr>
        <p:spPr bwMode="auto">
          <a:xfrm flipH="1">
            <a:off x="884238" y="3602038"/>
            <a:ext cx="379413" cy="519113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9" name="Line 46"/>
          <p:cNvSpPr>
            <a:spLocks noChangeShapeType="1"/>
          </p:cNvSpPr>
          <p:nvPr/>
        </p:nvSpPr>
        <p:spPr bwMode="auto">
          <a:xfrm flipH="1">
            <a:off x="714375" y="3748088"/>
            <a:ext cx="1063625" cy="1452563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0" name="Line 47"/>
          <p:cNvSpPr>
            <a:spLocks noChangeShapeType="1"/>
          </p:cNvSpPr>
          <p:nvPr/>
        </p:nvSpPr>
        <p:spPr bwMode="auto">
          <a:xfrm flipH="1">
            <a:off x="714375" y="3748088"/>
            <a:ext cx="1063625" cy="1452563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1" name="Freeform 48"/>
          <p:cNvSpPr>
            <a:spLocks/>
          </p:cNvSpPr>
          <p:nvPr/>
        </p:nvSpPr>
        <p:spPr bwMode="auto">
          <a:xfrm>
            <a:off x="5065713" y="2519363"/>
            <a:ext cx="1943100" cy="385763"/>
          </a:xfrm>
          <a:custGeom>
            <a:avLst/>
            <a:gdLst>
              <a:gd name="T0" fmla="*/ 0 w 1224"/>
              <a:gd name="T1" fmla="*/ 0 h 243"/>
              <a:gd name="T2" fmla="*/ 225 w 1224"/>
              <a:gd name="T3" fmla="*/ 0 h 243"/>
              <a:gd name="T4" fmla="*/ 1224 w 1224"/>
              <a:gd name="T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4" h="243">
                <a:moveTo>
                  <a:pt x="0" y="0"/>
                </a:moveTo>
                <a:lnTo>
                  <a:pt x="225" y="0"/>
                </a:lnTo>
                <a:lnTo>
                  <a:pt x="1224" y="24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2" name="Freeform 49"/>
          <p:cNvSpPr>
            <a:spLocks/>
          </p:cNvSpPr>
          <p:nvPr/>
        </p:nvSpPr>
        <p:spPr bwMode="auto">
          <a:xfrm>
            <a:off x="4608513" y="2519363"/>
            <a:ext cx="2400300" cy="385763"/>
          </a:xfrm>
          <a:custGeom>
            <a:avLst/>
            <a:gdLst>
              <a:gd name="T0" fmla="*/ 0 w 1512"/>
              <a:gd name="T1" fmla="*/ 0 h 243"/>
              <a:gd name="T2" fmla="*/ 513 w 1512"/>
              <a:gd name="T3" fmla="*/ 0 h 243"/>
              <a:gd name="T4" fmla="*/ 1512 w 1512"/>
              <a:gd name="T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2" h="243">
                <a:moveTo>
                  <a:pt x="0" y="0"/>
                </a:moveTo>
                <a:lnTo>
                  <a:pt x="513" y="0"/>
                </a:lnTo>
                <a:lnTo>
                  <a:pt x="1512" y="24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18.6-1 </a:t>
            </a:r>
            <a:r>
              <a:rPr lang="en-IN" dirty="0"/>
              <a:t>Heart valves.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722813" y="2898775"/>
            <a:ext cx="3189288" cy="684213"/>
          </a:xfrm>
          <a:custGeom>
            <a:avLst/>
            <a:gdLst>
              <a:gd name="T0" fmla="*/ 0 w 2009"/>
              <a:gd name="T1" fmla="*/ 0 h 431"/>
              <a:gd name="T2" fmla="*/ 521 w 2009"/>
              <a:gd name="T3" fmla="*/ 0 h 431"/>
              <a:gd name="T4" fmla="*/ 2009 w 2009"/>
              <a:gd name="T5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09" h="431">
                <a:moveTo>
                  <a:pt x="0" y="0"/>
                </a:moveTo>
                <a:lnTo>
                  <a:pt x="521" y="0"/>
                </a:lnTo>
                <a:lnTo>
                  <a:pt x="2009" y="431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59275" y="3602038"/>
            <a:ext cx="2068513" cy="44450"/>
          </a:xfrm>
          <a:custGeom>
            <a:avLst/>
            <a:gdLst>
              <a:gd name="T0" fmla="*/ 0 w 1303"/>
              <a:gd name="T1" fmla="*/ 0 h 28"/>
              <a:gd name="T2" fmla="*/ 835 w 1303"/>
              <a:gd name="T3" fmla="*/ 0 h 28"/>
              <a:gd name="T4" fmla="*/ 1303 w 1303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3" h="28">
                <a:moveTo>
                  <a:pt x="0" y="0"/>
                </a:moveTo>
                <a:lnTo>
                  <a:pt x="835" y="0"/>
                </a:lnTo>
                <a:lnTo>
                  <a:pt x="1303" y="28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3341688" y="4862513"/>
            <a:ext cx="1365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222375" y="1016000"/>
            <a:ext cx="771525" cy="593725"/>
          </a:xfrm>
          <a:custGeom>
            <a:avLst/>
            <a:gdLst>
              <a:gd name="T0" fmla="*/ 486 w 486"/>
              <a:gd name="T1" fmla="*/ 0 h 374"/>
              <a:gd name="T2" fmla="*/ 330 w 486"/>
              <a:gd name="T3" fmla="*/ 0 h 374"/>
              <a:gd name="T4" fmla="*/ 0 w 486"/>
              <a:gd name="T5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6" h="374">
                <a:moveTo>
                  <a:pt x="486" y="0"/>
                </a:moveTo>
                <a:lnTo>
                  <a:pt x="330" y="0"/>
                </a:lnTo>
                <a:lnTo>
                  <a:pt x="0" y="37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254125" y="1271588"/>
            <a:ext cx="739775" cy="439738"/>
          </a:xfrm>
          <a:custGeom>
            <a:avLst/>
            <a:gdLst>
              <a:gd name="T0" fmla="*/ 466 w 466"/>
              <a:gd name="T1" fmla="*/ 0 h 277"/>
              <a:gd name="T2" fmla="*/ 279 w 466"/>
              <a:gd name="T3" fmla="*/ 0 h 277"/>
              <a:gd name="T4" fmla="*/ 0 w 466"/>
              <a:gd name="T5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6" h="277">
                <a:moveTo>
                  <a:pt x="466" y="0"/>
                </a:moveTo>
                <a:lnTo>
                  <a:pt x="279" y="0"/>
                </a:lnTo>
                <a:lnTo>
                  <a:pt x="0" y="27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1544638" y="1552575"/>
            <a:ext cx="44608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327150" y="1820863"/>
            <a:ext cx="663575" cy="28575"/>
          </a:xfrm>
          <a:custGeom>
            <a:avLst/>
            <a:gdLst>
              <a:gd name="T0" fmla="*/ 418 w 418"/>
              <a:gd name="T1" fmla="*/ 18 h 18"/>
              <a:gd name="T2" fmla="*/ 177 w 418"/>
              <a:gd name="T3" fmla="*/ 18 h 18"/>
              <a:gd name="T4" fmla="*/ 0 w 418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8" h="18">
                <a:moveTo>
                  <a:pt x="418" y="18"/>
                </a:moveTo>
                <a:lnTo>
                  <a:pt x="177" y="1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136650" y="2024063"/>
            <a:ext cx="857250" cy="87313"/>
          </a:xfrm>
          <a:custGeom>
            <a:avLst/>
            <a:gdLst>
              <a:gd name="T0" fmla="*/ 540 w 540"/>
              <a:gd name="T1" fmla="*/ 55 h 55"/>
              <a:gd name="T2" fmla="*/ 293 w 540"/>
              <a:gd name="T3" fmla="*/ 55 h 55"/>
              <a:gd name="T4" fmla="*/ 0 w 540"/>
              <a:gd name="T5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0" h="55">
                <a:moveTo>
                  <a:pt x="540" y="55"/>
                </a:moveTo>
                <a:lnTo>
                  <a:pt x="293" y="55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359275" y="3602038"/>
            <a:ext cx="2068513" cy="44450"/>
          </a:xfrm>
          <a:custGeom>
            <a:avLst/>
            <a:gdLst>
              <a:gd name="T0" fmla="*/ 0 w 1303"/>
              <a:gd name="T1" fmla="*/ 0 h 28"/>
              <a:gd name="T2" fmla="*/ 835 w 1303"/>
              <a:gd name="T3" fmla="*/ 0 h 28"/>
              <a:gd name="T4" fmla="*/ 1303 w 1303"/>
              <a:gd name="T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03" h="28">
                <a:moveTo>
                  <a:pt x="0" y="0"/>
                </a:moveTo>
                <a:lnTo>
                  <a:pt x="835" y="0"/>
                </a:lnTo>
                <a:lnTo>
                  <a:pt x="1303" y="2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027488" y="2898775"/>
            <a:ext cx="3884613" cy="684213"/>
          </a:xfrm>
          <a:custGeom>
            <a:avLst/>
            <a:gdLst>
              <a:gd name="T0" fmla="*/ 0 w 2447"/>
              <a:gd name="T1" fmla="*/ 0 h 431"/>
              <a:gd name="T2" fmla="*/ 959 w 2447"/>
              <a:gd name="T3" fmla="*/ 0 h 431"/>
              <a:gd name="T4" fmla="*/ 2447 w 2447"/>
              <a:gd name="T5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47" h="431">
                <a:moveTo>
                  <a:pt x="0" y="0"/>
                </a:moveTo>
                <a:lnTo>
                  <a:pt x="959" y="0"/>
                </a:lnTo>
                <a:lnTo>
                  <a:pt x="2447" y="431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081463" y="4300538"/>
            <a:ext cx="2949575" cy="57150"/>
          </a:xfrm>
          <a:custGeom>
            <a:avLst/>
            <a:gdLst>
              <a:gd name="T0" fmla="*/ 0 w 1858"/>
              <a:gd name="T1" fmla="*/ 36 h 36"/>
              <a:gd name="T2" fmla="*/ 861 w 1858"/>
              <a:gd name="T3" fmla="*/ 36 h 36"/>
              <a:gd name="T4" fmla="*/ 1858 w 1858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8" h="36">
                <a:moveTo>
                  <a:pt x="0" y="36"/>
                </a:moveTo>
                <a:lnTo>
                  <a:pt x="861" y="36"/>
                </a:lnTo>
                <a:lnTo>
                  <a:pt x="1858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497388" y="4868863"/>
            <a:ext cx="2987675" cy="130175"/>
          </a:xfrm>
          <a:custGeom>
            <a:avLst/>
            <a:gdLst>
              <a:gd name="T0" fmla="*/ 0 w 1882"/>
              <a:gd name="T1" fmla="*/ 0 h 82"/>
              <a:gd name="T2" fmla="*/ 617 w 1882"/>
              <a:gd name="T3" fmla="*/ 0 h 82"/>
              <a:gd name="T4" fmla="*/ 1882 w 1882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2" h="82">
                <a:moveTo>
                  <a:pt x="0" y="0"/>
                </a:moveTo>
                <a:lnTo>
                  <a:pt x="617" y="0"/>
                </a:lnTo>
                <a:lnTo>
                  <a:pt x="1882" y="82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081463" y="4300538"/>
            <a:ext cx="2949575" cy="57150"/>
          </a:xfrm>
          <a:custGeom>
            <a:avLst/>
            <a:gdLst>
              <a:gd name="T0" fmla="*/ 0 w 1858"/>
              <a:gd name="T1" fmla="*/ 36 h 36"/>
              <a:gd name="T2" fmla="*/ 861 w 1858"/>
              <a:gd name="T3" fmla="*/ 36 h 36"/>
              <a:gd name="T4" fmla="*/ 1858 w 1858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58" h="36">
                <a:moveTo>
                  <a:pt x="0" y="36"/>
                </a:moveTo>
                <a:lnTo>
                  <a:pt x="861" y="36"/>
                </a:lnTo>
                <a:lnTo>
                  <a:pt x="185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4497388" y="4868863"/>
            <a:ext cx="2987675" cy="130175"/>
          </a:xfrm>
          <a:custGeom>
            <a:avLst/>
            <a:gdLst>
              <a:gd name="T0" fmla="*/ 0 w 1882"/>
              <a:gd name="T1" fmla="*/ 0 h 82"/>
              <a:gd name="T2" fmla="*/ 617 w 1882"/>
              <a:gd name="T3" fmla="*/ 0 h 82"/>
              <a:gd name="T4" fmla="*/ 1882 w 1882"/>
              <a:gd name="T5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2" h="82">
                <a:moveTo>
                  <a:pt x="0" y="0"/>
                </a:moveTo>
                <a:lnTo>
                  <a:pt x="617" y="0"/>
                </a:lnTo>
                <a:lnTo>
                  <a:pt x="1882" y="8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2016125" y="2519363"/>
            <a:ext cx="1468438" cy="385763"/>
          </a:xfrm>
          <a:custGeom>
            <a:avLst/>
            <a:gdLst>
              <a:gd name="T0" fmla="*/ 925 w 925"/>
              <a:gd name="T1" fmla="*/ 0 h 243"/>
              <a:gd name="T2" fmla="*/ 853 w 925"/>
              <a:gd name="T3" fmla="*/ 0 h 243"/>
              <a:gd name="T4" fmla="*/ 0 w 925"/>
              <a:gd name="T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5" h="243">
                <a:moveTo>
                  <a:pt x="925" y="0"/>
                </a:moveTo>
                <a:lnTo>
                  <a:pt x="853" y="0"/>
                </a:lnTo>
                <a:lnTo>
                  <a:pt x="0" y="24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868363" y="3602038"/>
            <a:ext cx="2609850" cy="85725"/>
          </a:xfrm>
          <a:custGeom>
            <a:avLst/>
            <a:gdLst>
              <a:gd name="T0" fmla="*/ 0 w 1644"/>
              <a:gd name="T1" fmla="*/ 54 h 54"/>
              <a:gd name="T2" fmla="*/ 249 w 1644"/>
              <a:gd name="T3" fmla="*/ 0 h 54"/>
              <a:gd name="T4" fmla="*/ 1644 w 1644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" h="54">
                <a:moveTo>
                  <a:pt x="0" y="54"/>
                </a:moveTo>
                <a:lnTo>
                  <a:pt x="249" y="0"/>
                </a:lnTo>
                <a:lnTo>
                  <a:pt x="1644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1228725" y="3602038"/>
            <a:ext cx="34925" cy="3508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884238" y="3602038"/>
            <a:ext cx="379413" cy="5191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868363" y="3602038"/>
            <a:ext cx="2609850" cy="85725"/>
          </a:xfrm>
          <a:custGeom>
            <a:avLst/>
            <a:gdLst>
              <a:gd name="T0" fmla="*/ 0 w 1644"/>
              <a:gd name="T1" fmla="*/ 54 h 54"/>
              <a:gd name="T2" fmla="*/ 249 w 1644"/>
              <a:gd name="T3" fmla="*/ 0 h 54"/>
              <a:gd name="T4" fmla="*/ 1644 w 1644"/>
              <a:gd name="T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" h="54">
                <a:moveTo>
                  <a:pt x="0" y="54"/>
                </a:moveTo>
                <a:lnTo>
                  <a:pt x="249" y="0"/>
                </a:lnTo>
                <a:lnTo>
                  <a:pt x="164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409700" y="3690938"/>
            <a:ext cx="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422400" y="3984625"/>
            <a:ext cx="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2441575" y="2892425"/>
            <a:ext cx="1036638" cy="349250"/>
          </a:xfrm>
          <a:custGeom>
            <a:avLst/>
            <a:gdLst>
              <a:gd name="T0" fmla="*/ 653 w 653"/>
              <a:gd name="T1" fmla="*/ 0 h 220"/>
              <a:gd name="T2" fmla="*/ 577 w 653"/>
              <a:gd name="T3" fmla="*/ 0 h 220"/>
              <a:gd name="T4" fmla="*/ 0 w 653"/>
              <a:gd name="T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3" h="220">
                <a:moveTo>
                  <a:pt x="653" y="0"/>
                </a:moveTo>
                <a:lnTo>
                  <a:pt x="577" y="0"/>
                </a:lnTo>
                <a:lnTo>
                  <a:pt x="0" y="22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2517775" y="2892425"/>
            <a:ext cx="858838" cy="59690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2441575" y="2892425"/>
            <a:ext cx="1036638" cy="349250"/>
          </a:xfrm>
          <a:custGeom>
            <a:avLst/>
            <a:gdLst>
              <a:gd name="T0" fmla="*/ 653 w 653"/>
              <a:gd name="T1" fmla="*/ 0 h 220"/>
              <a:gd name="T2" fmla="*/ 577 w 653"/>
              <a:gd name="T3" fmla="*/ 0 h 220"/>
              <a:gd name="T4" fmla="*/ 0 w 653"/>
              <a:gd name="T5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3" h="220">
                <a:moveTo>
                  <a:pt x="653" y="0"/>
                </a:moveTo>
                <a:lnTo>
                  <a:pt x="577" y="0"/>
                </a:lnTo>
                <a:lnTo>
                  <a:pt x="0" y="22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 flipH="1">
            <a:off x="2517775" y="2892425"/>
            <a:ext cx="858838" cy="59690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92" name="Freeform 31"/>
          <p:cNvSpPr>
            <a:spLocks/>
          </p:cNvSpPr>
          <p:nvPr/>
        </p:nvSpPr>
        <p:spPr bwMode="auto">
          <a:xfrm>
            <a:off x="1844675" y="4141788"/>
            <a:ext cx="1624013" cy="206375"/>
          </a:xfrm>
          <a:custGeom>
            <a:avLst/>
            <a:gdLst>
              <a:gd name="T0" fmla="*/ 0 w 1023"/>
              <a:gd name="T1" fmla="*/ 0 h 130"/>
              <a:gd name="T2" fmla="*/ 897 w 1023"/>
              <a:gd name="T3" fmla="*/ 130 h 130"/>
              <a:gd name="T4" fmla="*/ 1023 w 1023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3" h="130">
                <a:moveTo>
                  <a:pt x="0" y="0"/>
                </a:moveTo>
                <a:lnTo>
                  <a:pt x="897" y="130"/>
                </a:lnTo>
                <a:lnTo>
                  <a:pt x="1023" y="13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93" name="Line 32"/>
          <p:cNvSpPr>
            <a:spLocks noChangeShapeType="1"/>
          </p:cNvSpPr>
          <p:nvPr/>
        </p:nvSpPr>
        <p:spPr bwMode="auto">
          <a:xfrm flipH="1">
            <a:off x="2163763" y="4205288"/>
            <a:ext cx="114300" cy="1111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95" name="Line 33"/>
          <p:cNvSpPr>
            <a:spLocks noChangeShapeType="1"/>
          </p:cNvSpPr>
          <p:nvPr/>
        </p:nvSpPr>
        <p:spPr bwMode="auto">
          <a:xfrm flipV="1">
            <a:off x="1876425" y="4195763"/>
            <a:ext cx="328613" cy="2778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96" name="Freeform 34"/>
          <p:cNvSpPr>
            <a:spLocks/>
          </p:cNvSpPr>
          <p:nvPr/>
        </p:nvSpPr>
        <p:spPr bwMode="auto">
          <a:xfrm>
            <a:off x="1844675" y="4141788"/>
            <a:ext cx="1624013" cy="206375"/>
          </a:xfrm>
          <a:custGeom>
            <a:avLst/>
            <a:gdLst>
              <a:gd name="T0" fmla="*/ 0 w 1023"/>
              <a:gd name="T1" fmla="*/ 0 h 130"/>
              <a:gd name="T2" fmla="*/ 897 w 1023"/>
              <a:gd name="T3" fmla="*/ 130 h 130"/>
              <a:gd name="T4" fmla="*/ 1023 w 1023"/>
              <a:gd name="T5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3" h="130">
                <a:moveTo>
                  <a:pt x="0" y="0"/>
                </a:moveTo>
                <a:lnTo>
                  <a:pt x="897" y="130"/>
                </a:lnTo>
                <a:lnTo>
                  <a:pt x="1023" y="13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97" name="Line 35"/>
          <p:cNvSpPr>
            <a:spLocks noChangeShapeType="1"/>
          </p:cNvSpPr>
          <p:nvPr/>
        </p:nvSpPr>
        <p:spPr bwMode="auto">
          <a:xfrm flipH="1">
            <a:off x="3341688" y="4862513"/>
            <a:ext cx="1365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98" name="Line 36"/>
          <p:cNvSpPr>
            <a:spLocks noChangeShapeType="1"/>
          </p:cNvSpPr>
          <p:nvPr/>
        </p:nvSpPr>
        <p:spPr bwMode="auto">
          <a:xfrm flipH="1" flipV="1">
            <a:off x="2470150" y="4725988"/>
            <a:ext cx="862013" cy="13652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99" name="Line 37"/>
          <p:cNvSpPr>
            <a:spLocks noChangeShapeType="1"/>
          </p:cNvSpPr>
          <p:nvPr/>
        </p:nvSpPr>
        <p:spPr bwMode="auto">
          <a:xfrm flipH="1">
            <a:off x="2316163" y="4862513"/>
            <a:ext cx="1025525" cy="920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0" name="Line 38"/>
          <p:cNvSpPr>
            <a:spLocks noChangeShapeType="1"/>
          </p:cNvSpPr>
          <p:nvPr/>
        </p:nvSpPr>
        <p:spPr bwMode="auto">
          <a:xfrm flipH="1">
            <a:off x="2606675" y="4862513"/>
            <a:ext cx="731838" cy="2238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1" name="Line 39"/>
          <p:cNvSpPr>
            <a:spLocks noChangeShapeType="1"/>
          </p:cNvSpPr>
          <p:nvPr/>
        </p:nvSpPr>
        <p:spPr bwMode="auto">
          <a:xfrm flipH="1" flipV="1">
            <a:off x="2470150" y="4725988"/>
            <a:ext cx="874713" cy="1365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2" name="Line 40"/>
          <p:cNvSpPr>
            <a:spLocks noChangeShapeType="1"/>
          </p:cNvSpPr>
          <p:nvPr/>
        </p:nvSpPr>
        <p:spPr bwMode="auto">
          <a:xfrm flipH="1">
            <a:off x="2316163" y="4862513"/>
            <a:ext cx="1025525" cy="920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3" name="Line 41"/>
          <p:cNvSpPr>
            <a:spLocks noChangeShapeType="1"/>
          </p:cNvSpPr>
          <p:nvPr/>
        </p:nvSpPr>
        <p:spPr bwMode="auto">
          <a:xfrm flipH="1">
            <a:off x="2163763" y="4205288"/>
            <a:ext cx="114300" cy="1111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4" name="Line 42"/>
          <p:cNvSpPr>
            <a:spLocks noChangeShapeType="1"/>
          </p:cNvSpPr>
          <p:nvPr/>
        </p:nvSpPr>
        <p:spPr bwMode="auto">
          <a:xfrm flipV="1">
            <a:off x="1876425" y="4195763"/>
            <a:ext cx="328613" cy="2778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5" name="Line 43"/>
          <p:cNvSpPr>
            <a:spLocks noChangeShapeType="1"/>
          </p:cNvSpPr>
          <p:nvPr/>
        </p:nvSpPr>
        <p:spPr bwMode="auto">
          <a:xfrm flipH="1">
            <a:off x="2606675" y="4862513"/>
            <a:ext cx="731838" cy="2238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6" name="Line 44"/>
          <p:cNvSpPr>
            <a:spLocks noChangeShapeType="1"/>
          </p:cNvSpPr>
          <p:nvPr/>
        </p:nvSpPr>
        <p:spPr bwMode="auto">
          <a:xfrm flipH="1">
            <a:off x="1228725" y="3602038"/>
            <a:ext cx="34925" cy="3508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7" name="Line 45"/>
          <p:cNvSpPr>
            <a:spLocks noChangeShapeType="1"/>
          </p:cNvSpPr>
          <p:nvPr/>
        </p:nvSpPr>
        <p:spPr bwMode="auto">
          <a:xfrm flipH="1">
            <a:off x="884238" y="3602038"/>
            <a:ext cx="379413" cy="51911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8" name="Line 46"/>
          <p:cNvSpPr>
            <a:spLocks noChangeShapeType="1"/>
          </p:cNvSpPr>
          <p:nvPr/>
        </p:nvSpPr>
        <p:spPr bwMode="auto">
          <a:xfrm flipH="1">
            <a:off x="714375" y="3748088"/>
            <a:ext cx="1063625" cy="14525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09" name="Line 47"/>
          <p:cNvSpPr>
            <a:spLocks noChangeShapeType="1"/>
          </p:cNvSpPr>
          <p:nvPr/>
        </p:nvSpPr>
        <p:spPr bwMode="auto">
          <a:xfrm flipH="1">
            <a:off x="714375" y="3748088"/>
            <a:ext cx="1063625" cy="145256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10" name="Freeform 48"/>
          <p:cNvSpPr>
            <a:spLocks/>
          </p:cNvSpPr>
          <p:nvPr/>
        </p:nvSpPr>
        <p:spPr bwMode="auto">
          <a:xfrm>
            <a:off x="5065713" y="2519363"/>
            <a:ext cx="1943100" cy="385763"/>
          </a:xfrm>
          <a:custGeom>
            <a:avLst/>
            <a:gdLst>
              <a:gd name="T0" fmla="*/ 0 w 1224"/>
              <a:gd name="T1" fmla="*/ 0 h 243"/>
              <a:gd name="T2" fmla="*/ 225 w 1224"/>
              <a:gd name="T3" fmla="*/ 0 h 243"/>
              <a:gd name="T4" fmla="*/ 1224 w 1224"/>
              <a:gd name="T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4" h="243">
                <a:moveTo>
                  <a:pt x="0" y="0"/>
                </a:moveTo>
                <a:lnTo>
                  <a:pt x="225" y="0"/>
                </a:lnTo>
                <a:lnTo>
                  <a:pt x="1224" y="243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11" name="Freeform 49"/>
          <p:cNvSpPr>
            <a:spLocks/>
          </p:cNvSpPr>
          <p:nvPr/>
        </p:nvSpPr>
        <p:spPr bwMode="auto">
          <a:xfrm>
            <a:off x="4608513" y="2519363"/>
            <a:ext cx="2400300" cy="385763"/>
          </a:xfrm>
          <a:custGeom>
            <a:avLst/>
            <a:gdLst>
              <a:gd name="T0" fmla="*/ 0 w 1512"/>
              <a:gd name="T1" fmla="*/ 0 h 243"/>
              <a:gd name="T2" fmla="*/ 513 w 1512"/>
              <a:gd name="T3" fmla="*/ 0 h 243"/>
              <a:gd name="T4" fmla="*/ 1512 w 1512"/>
              <a:gd name="T5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2" h="243">
                <a:moveTo>
                  <a:pt x="0" y="0"/>
                </a:moveTo>
                <a:lnTo>
                  <a:pt x="513" y="0"/>
                </a:lnTo>
                <a:lnTo>
                  <a:pt x="1512" y="24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15" name="Rectangle 54"/>
          <p:cNvSpPr>
            <a:spLocks noChangeArrowheads="1"/>
          </p:cNvSpPr>
          <p:nvPr/>
        </p:nvSpPr>
        <p:spPr bwMode="auto">
          <a:xfrm>
            <a:off x="2017700" y="898510"/>
            <a:ext cx="14234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 valve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16" name="Rectangle 55"/>
          <p:cNvSpPr>
            <a:spLocks noChangeArrowheads="1"/>
          </p:cNvSpPr>
          <p:nvPr/>
        </p:nvSpPr>
        <p:spPr bwMode="auto">
          <a:xfrm>
            <a:off x="2025638" y="1146162"/>
            <a:ext cx="10147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Aortic valve</a:t>
            </a:r>
            <a:endParaRPr lang="en-US" sz="14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17" name="Rectangle 56"/>
          <p:cNvSpPr>
            <a:spLocks noChangeArrowheads="1"/>
          </p:cNvSpPr>
          <p:nvPr/>
        </p:nvSpPr>
        <p:spPr bwMode="auto">
          <a:xfrm>
            <a:off x="2022463" y="1431915"/>
            <a:ext cx="13721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Area of cutaway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18" name="Rectangle 57"/>
          <p:cNvSpPr>
            <a:spLocks noChangeArrowheads="1"/>
          </p:cNvSpPr>
          <p:nvPr/>
        </p:nvSpPr>
        <p:spPr bwMode="auto">
          <a:xfrm>
            <a:off x="2019288" y="1719255"/>
            <a:ext cx="974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Mitral valve</a:t>
            </a:r>
            <a:endParaRPr lang="en-US" sz="140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19" name="Rectangle 58"/>
          <p:cNvSpPr>
            <a:spLocks noChangeArrowheads="1"/>
          </p:cNvSpPr>
          <p:nvPr/>
        </p:nvSpPr>
        <p:spPr bwMode="auto">
          <a:xfrm>
            <a:off x="2025638" y="1984369"/>
            <a:ext cx="12917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Tricuspid valve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21" name="Rectangle 60"/>
          <p:cNvSpPr>
            <a:spLocks noChangeArrowheads="1"/>
          </p:cNvSpPr>
          <p:nvPr/>
        </p:nvSpPr>
        <p:spPr bwMode="auto">
          <a:xfrm>
            <a:off x="3511550" y="2414585"/>
            <a:ext cx="10547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Myocardium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23" name="Rectangle 62"/>
          <p:cNvSpPr>
            <a:spLocks noChangeArrowheads="1"/>
          </p:cNvSpPr>
          <p:nvPr/>
        </p:nvSpPr>
        <p:spPr bwMode="auto">
          <a:xfrm>
            <a:off x="3513128" y="3502032"/>
            <a:ext cx="19187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6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Tricuspid</a:t>
            </a:r>
          </a:p>
          <a:p>
            <a:pPr eaLnBrk="1" hangingPunct="1">
              <a:lnSpc>
                <a:spcPts val="156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(right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atrioventricular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eaLnBrk="1" hangingPunct="1">
              <a:lnSpc>
                <a:spcPts val="156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26" name="Rectangle 65"/>
          <p:cNvSpPr>
            <a:spLocks noChangeArrowheads="1"/>
          </p:cNvSpPr>
          <p:nvPr/>
        </p:nvSpPr>
        <p:spPr bwMode="auto">
          <a:xfrm>
            <a:off x="3511550" y="2790826"/>
            <a:ext cx="173925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6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Mitral</a:t>
            </a:r>
          </a:p>
          <a:p>
            <a:pPr eaLnBrk="1" hangingPunct="1">
              <a:lnSpc>
                <a:spcPts val="156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(left </a:t>
            </a: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atrioventricular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eaLnBrk="1" hangingPunct="1">
              <a:lnSpc>
                <a:spcPts val="156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29" name="Rectangle 68"/>
          <p:cNvSpPr>
            <a:spLocks noChangeArrowheads="1"/>
          </p:cNvSpPr>
          <p:nvPr/>
        </p:nvSpPr>
        <p:spPr bwMode="auto">
          <a:xfrm>
            <a:off x="3500438" y="4249751"/>
            <a:ext cx="517770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6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Aortic</a:t>
            </a:r>
          </a:p>
          <a:p>
            <a:pPr eaLnBrk="1" hangingPunct="1">
              <a:lnSpc>
                <a:spcPts val="156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31" name="Rectangle 70"/>
          <p:cNvSpPr>
            <a:spLocks noChangeArrowheads="1"/>
          </p:cNvSpPr>
          <p:nvPr/>
        </p:nvSpPr>
        <p:spPr bwMode="auto">
          <a:xfrm>
            <a:off x="3516313" y="4749817"/>
            <a:ext cx="92653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6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>
              <a:lnSpc>
                <a:spcPts val="156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33" name="Rectangle 72"/>
          <p:cNvSpPr>
            <a:spLocks noChangeArrowheads="1"/>
          </p:cNvSpPr>
          <p:nvPr/>
        </p:nvSpPr>
        <p:spPr bwMode="auto">
          <a:xfrm>
            <a:off x="336551" y="5205413"/>
            <a:ext cx="72455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6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Cardiac</a:t>
            </a:r>
          </a:p>
          <a:p>
            <a:pPr eaLnBrk="1" hangingPunct="1">
              <a:lnSpc>
                <a:spcPts val="156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skeleton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35" name="Rectangle 74"/>
          <p:cNvSpPr>
            <a:spLocks noChangeArrowheads="1"/>
          </p:cNvSpPr>
          <p:nvPr/>
        </p:nvSpPr>
        <p:spPr bwMode="auto">
          <a:xfrm>
            <a:off x="1531938" y="5356225"/>
            <a:ext cx="697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i="1" dirty="0" smtClean="0">
                <a:solidFill>
                  <a:srgbClr val="000000"/>
                </a:solidFill>
                <a:latin typeface="Arial"/>
                <a:ea typeface="+mn-ea"/>
                <a:cs typeface="Arial" pitchFamily="34" charset="0"/>
              </a:rPr>
              <a:t>Anterior</a:t>
            </a:r>
            <a:endParaRPr lang="en-US" sz="1400" dirty="0" smtClean="0">
              <a:solidFill>
                <a:prstClr val="black"/>
              </a:solidFill>
              <a:latin typeface="Arial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4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</p:spPr>
        <p:txBody>
          <a:bodyPr/>
          <a:lstStyle/>
          <a:p>
            <a:pPr eaLnBrk="1" hangingPunct="1"/>
            <a:r>
              <a:rPr lang="en-US" dirty="0"/>
              <a:t>Atrioventricular (AV) </a:t>
            </a:r>
            <a:r>
              <a:rPr lang="en-US" dirty="0" smtClean="0"/>
              <a:t>Valves</a:t>
            </a:r>
            <a:endParaRPr lang="en-US" dirty="0">
              <a:latin typeface="Arial" charset="0"/>
            </a:endParaRPr>
          </a:p>
        </p:txBody>
      </p:sp>
      <p:sp>
        <p:nvSpPr>
          <p:cNvPr id="160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Two </a:t>
            </a:r>
            <a:r>
              <a:rPr lang="en-US" b="1" dirty="0" err="1">
                <a:latin typeface="Arial" charset="0"/>
              </a:rPr>
              <a:t>atrioventricular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AV</a:t>
            </a:r>
            <a:r>
              <a:rPr lang="en-US" dirty="0">
                <a:latin typeface="Arial" charset="0"/>
              </a:rPr>
              <a:t>) </a:t>
            </a:r>
            <a:r>
              <a:rPr lang="en-US" b="1" dirty="0">
                <a:latin typeface="Arial" charset="0"/>
              </a:rPr>
              <a:t>valves </a:t>
            </a:r>
            <a:r>
              <a:rPr lang="en-US" dirty="0">
                <a:latin typeface="Arial" charset="0"/>
              </a:rPr>
              <a:t>prevent backflow into atria when ventricles </a:t>
            </a:r>
            <a:r>
              <a:rPr lang="en-US" dirty="0" smtClean="0">
                <a:latin typeface="Arial" charset="0"/>
              </a:rPr>
              <a:t>contract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Tricuspid valve </a:t>
            </a:r>
            <a:r>
              <a:rPr lang="en-US" dirty="0">
                <a:latin typeface="Arial" charset="0"/>
              </a:rPr>
              <a:t>(right AV valve): made up of </a:t>
            </a:r>
            <a:r>
              <a:rPr lang="en-US" dirty="0" smtClean="0">
                <a:latin typeface="Arial" charset="0"/>
              </a:rPr>
              <a:t>three </a:t>
            </a:r>
            <a:r>
              <a:rPr lang="en-US" dirty="0">
                <a:latin typeface="Arial" charset="0"/>
              </a:rPr>
              <a:t>cusps and lies between right atria and ventricle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Mitral valve </a:t>
            </a:r>
            <a:r>
              <a:rPr lang="en-US" dirty="0">
                <a:latin typeface="Arial" charset="0"/>
              </a:rPr>
              <a:t>(left AV valve, bicuspid valve): made up of </a:t>
            </a:r>
            <a:r>
              <a:rPr lang="en-US" dirty="0" smtClean="0">
                <a:latin typeface="Arial" charset="0"/>
              </a:rPr>
              <a:t>two </a:t>
            </a:r>
            <a:r>
              <a:rPr lang="en-US" dirty="0">
                <a:latin typeface="Arial" charset="0"/>
              </a:rPr>
              <a:t>cusps and lies between left atria and ventricle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Chordae </a:t>
            </a:r>
            <a:r>
              <a:rPr lang="en-US" b="1" dirty="0" err="1">
                <a:latin typeface="Arial" charset="0"/>
              </a:rPr>
              <a:t>tendineae</a:t>
            </a:r>
            <a:r>
              <a:rPr lang="en-US" dirty="0">
                <a:latin typeface="Arial" charset="0"/>
              </a:rPr>
              <a:t>: anchor cusps of AV valves to </a:t>
            </a:r>
            <a:r>
              <a:rPr lang="en-US" b="1" dirty="0">
                <a:latin typeface="Arial" charset="0"/>
              </a:rPr>
              <a:t>papillary muscles </a:t>
            </a:r>
            <a:r>
              <a:rPr lang="en-US" dirty="0">
                <a:latin typeface="Arial" charset="0"/>
              </a:rPr>
              <a:t>that function to:</a:t>
            </a:r>
          </a:p>
          <a:p>
            <a:pPr lvl="2" eaLnBrk="1" hangingPunct="1"/>
            <a:r>
              <a:rPr lang="en-US" dirty="0">
                <a:latin typeface="Arial" charset="0"/>
              </a:rPr>
              <a:t>Hold valve flaps in closed position</a:t>
            </a:r>
          </a:p>
          <a:p>
            <a:pPr lvl="2" eaLnBrk="1" hangingPunct="1"/>
            <a:r>
              <a:rPr lang="en-US" dirty="0">
                <a:latin typeface="Arial" charset="0"/>
              </a:rPr>
              <a:t>Prevent flaps from </a:t>
            </a:r>
            <a:r>
              <a:rPr lang="en-US" dirty="0" err="1">
                <a:latin typeface="Arial" charset="0"/>
              </a:rPr>
              <a:t>everting</a:t>
            </a:r>
            <a:r>
              <a:rPr lang="en-US" dirty="0">
                <a:latin typeface="Arial" charset="0"/>
              </a:rPr>
              <a:t> back into atria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8" name="Picture 112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341120"/>
            <a:ext cx="8546592" cy="4175760"/>
          </a:xfrm>
          <a:prstGeom prst="rect">
            <a:avLst/>
          </a:prstGeom>
        </p:spPr>
      </p:pic>
      <p:sp>
        <p:nvSpPr>
          <p:cNvPr id="11265" name="Freeform 34"/>
          <p:cNvSpPr>
            <a:spLocks/>
          </p:cNvSpPr>
          <p:nvPr/>
        </p:nvSpPr>
        <p:spPr bwMode="auto">
          <a:xfrm>
            <a:off x="2524126" y="3594100"/>
            <a:ext cx="493713" cy="1147763"/>
          </a:xfrm>
          <a:custGeom>
            <a:avLst/>
            <a:gdLst>
              <a:gd name="T0" fmla="*/ 0 w 311"/>
              <a:gd name="T1" fmla="*/ 0 h 723"/>
              <a:gd name="T2" fmla="*/ 213 w 311"/>
              <a:gd name="T3" fmla="*/ 723 h 723"/>
              <a:gd name="T4" fmla="*/ 311 w 311"/>
              <a:gd name="T5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" h="723">
                <a:moveTo>
                  <a:pt x="0" y="0"/>
                </a:moveTo>
                <a:lnTo>
                  <a:pt x="213" y="723"/>
                </a:lnTo>
                <a:lnTo>
                  <a:pt x="311" y="72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67" name="Freeform 35"/>
          <p:cNvSpPr>
            <a:spLocks/>
          </p:cNvSpPr>
          <p:nvPr/>
        </p:nvSpPr>
        <p:spPr bwMode="auto">
          <a:xfrm>
            <a:off x="1700213" y="2212975"/>
            <a:ext cx="307975" cy="2525713"/>
          </a:xfrm>
          <a:custGeom>
            <a:avLst/>
            <a:gdLst>
              <a:gd name="T0" fmla="*/ 170 w 194"/>
              <a:gd name="T1" fmla="*/ 1591 h 1591"/>
              <a:gd name="T2" fmla="*/ 194 w 194"/>
              <a:gd name="T3" fmla="*/ 1591 h 1591"/>
              <a:gd name="T4" fmla="*/ 0 w 194"/>
              <a:gd name="T5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" h="1591">
                <a:moveTo>
                  <a:pt x="170" y="1591"/>
                </a:moveTo>
                <a:lnTo>
                  <a:pt x="194" y="1591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68" name="Line 36"/>
          <p:cNvSpPr>
            <a:spLocks noChangeShapeType="1"/>
          </p:cNvSpPr>
          <p:nvPr/>
        </p:nvSpPr>
        <p:spPr bwMode="auto">
          <a:xfrm flipH="1" flipV="1">
            <a:off x="1798638" y="2362200"/>
            <a:ext cx="209550" cy="237648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69" name="Line 37"/>
          <p:cNvSpPr>
            <a:spLocks noChangeShapeType="1"/>
          </p:cNvSpPr>
          <p:nvPr/>
        </p:nvSpPr>
        <p:spPr bwMode="auto">
          <a:xfrm flipV="1">
            <a:off x="2008188" y="2525713"/>
            <a:ext cx="93663" cy="22129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1" name="Freeform 39"/>
          <p:cNvSpPr>
            <a:spLocks/>
          </p:cNvSpPr>
          <p:nvPr/>
        </p:nvSpPr>
        <p:spPr bwMode="auto">
          <a:xfrm>
            <a:off x="2524126" y="3594100"/>
            <a:ext cx="484188" cy="1147763"/>
          </a:xfrm>
          <a:custGeom>
            <a:avLst/>
            <a:gdLst>
              <a:gd name="T0" fmla="*/ 0 w 305"/>
              <a:gd name="T1" fmla="*/ 0 h 723"/>
              <a:gd name="T2" fmla="*/ 213 w 305"/>
              <a:gd name="T3" fmla="*/ 723 h 723"/>
              <a:gd name="T4" fmla="*/ 305 w 305"/>
              <a:gd name="T5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5" h="723">
                <a:moveTo>
                  <a:pt x="0" y="0"/>
                </a:moveTo>
                <a:lnTo>
                  <a:pt x="213" y="723"/>
                </a:lnTo>
                <a:lnTo>
                  <a:pt x="305" y="72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2" name="Line 40"/>
          <p:cNvSpPr>
            <a:spLocks noChangeShapeType="1"/>
          </p:cNvSpPr>
          <p:nvPr/>
        </p:nvSpPr>
        <p:spPr bwMode="auto">
          <a:xfrm flipH="1" flipV="1">
            <a:off x="1798638" y="2362200"/>
            <a:ext cx="209550" cy="237648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3" name="Line 41"/>
          <p:cNvSpPr>
            <a:spLocks noChangeShapeType="1"/>
          </p:cNvSpPr>
          <p:nvPr/>
        </p:nvSpPr>
        <p:spPr bwMode="auto">
          <a:xfrm flipV="1">
            <a:off x="2008188" y="2525713"/>
            <a:ext cx="93663" cy="22129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4" name="Line 42"/>
          <p:cNvSpPr>
            <a:spLocks noChangeShapeType="1"/>
          </p:cNvSpPr>
          <p:nvPr/>
        </p:nvSpPr>
        <p:spPr bwMode="auto">
          <a:xfrm flipV="1">
            <a:off x="5264151" y="3087688"/>
            <a:ext cx="779463" cy="3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5" name="Line 43"/>
          <p:cNvSpPr>
            <a:spLocks noChangeShapeType="1"/>
          </p:cNvSpPr>
          <p:nvPr/>
        </p:nvSpPr>
        <p:spPr bwMode="auto">
          <a:xfrm>
            <a:off x="6981826" y="2909888"/>
            <a:ext cx="665163" cy="13970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6" name="Freeform 44"/>
          <p:cNvSpPr>
            <a:spLocks/>
          </p:cNvSpPr>
          <p:nvPr/>
        </p:nvSpPr>
        <p:spPr bwMode="auto">
          <a:xfrm>
            <a:off x="6813551" y="3517900"/>
            <a:ext cx="941388" cy="647700"/>
          </a:xfrm>
          <a:custGeom>
            <a:avLst/>
            <a:gdLst>
              <a:gd name="T0" fmla="*/ 0 w 593"/>
              <a:gd name="T1" fmla="*/ 0 h 408"/>
              <a:gd name="T2" fmla="*/ 418 w 593"/>
              <a:gd name="T3" fmla="*/ 408 h 408"/>
              <a:gd name="T4" fmla="*/ 593 w 593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3" h="408">
                <a:moveTo>
                  <a:pt x="0" y="0"/>
                </a:moveTo>
                <a:lnTo>
                  <a:pt x="418" y="408"/>
                </a:lnTo>
                <a:lnTo>
                  <a:pt x="593" y="40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7" name="Line 45"/>
          <p:cNvSpPr>
            <a:spLocks noChangeShapeType="1"/>
          </p:cNvSpPr>
          <p:nvPr/>
        </p:nvSpPr>
        <p:spPr bwMode="auto">
          <a:xfrm>
            <a:off x="7416801" y="3354388"/>
            <a:ext cx="3476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8" name="Freeform 46"/>
          <p:cNvSpPr>
            <a:spLocks/>
          </p:cNvSpPr>
          <p:nvPr/>
        </p:nvSpPr>
        <p:spPr bwMode="auto">
          <a:xfrm>
            <a:off x="4687888" y="1920875"/>
            <a:ext cx="1065213" cy="569913"/>
          </a:xfrm>
          <a:custGeom>
            <a:avLst/>
            <a:gdLst>
              <a:gd name="T0" fmla="*/ 671 w 671"/>
              <a:gd name="T1" fmla="*/ 359 h 359"/>
              <a:gd name="T2" fmla="*/ 319 w 671"/>
              <a:gd name="T3" fmla="*/ 0 h 359"/>
              <a:gd name="T4" fmla="*/ 0 w 671"/>
              <a:gd name="T5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1" h="359">
                <a:moveTo>
                  <a:pt x="671" y="359"/>
                </a:moveTo>
                <a:lnTo>
                  <a:pt x="319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79" name="Freeform 47"/>
          <p:cNvSpPr>
            <a:spLocks/>
          </p:cNvSpPr>
          <p:nvPr/>
        </p:nvSpPr>
        <p:spPr bwMode="auto">
          <a:xfrm>
            <a:off x="5530851" y="3616325"/>
            <a:ext cx="849313" cy="865188"/>
          </a:xfrm>
          <a:custGeom>
            <a:avLst/>
            <a:gdLst>
              <a:gd name="T0" fmla="*/ 535 w 535"/>
              <a:gd name="T1" fmla="*/ 0 h 545"/>
              <a:gd name="T2" fmla="*/ 158 w 535"/>
              <a:gd name="T3" fmla="*/ 545 h 545"/>
              <a:gd name="T4" fmla="*/ 0 w 535"/>
              <a:gd name="T5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5" h="545">
                <a:moveTo>
                  <a:pt x="535" y="0"/>
                </a:moveTo>
                <a:lnTo>
                  <a:pt x="158" y="545"/>
                </a:lnTo>
                <a:lnTo>
                  <a:pt x="0" y="545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0" name="Line 48"/>
          <p:cNvSpPr>
            <a:spLocks noChangeShapeType="1"/>
          </p:cNvSpPr>
          <p:nvPr/>
        </p:nvSpPr>
        <p:spPr bwMode="auto">
          <a:xfrm>
            <a:off x="7054851" y="3332163"/>
            <a:ext cx="422275" cy="8334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1" name="Freeform 49"/>
          <p:cNvSpPr>
            <a:spLocks/>
          </p:cNvSpPr>
          <p:nvPr/>
        </p:nvSpPr>
        <p:spPr bwMode="auto">
          <a:xfrm>
            <a:off x="6981826" y="2913063"/>
            <a:ext cx="773113" cy="136525"/>
          </a:xfrm>
          <a:custGeom>
            <a:avLst/>
            <a:gdLst>
              <a:gd name="T0" fmla="*/ 0 w 487"/>
              <a:gd name="T1" fmla="*/ 0 h 86"/>
              <a:gd name="T2" fmla="*/ 419 w 487"/>
              <a:gd name="T3" fmla="*/ 86 h 86"/>
              <a:gd name="T4" fmla="*/ 487 w 487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7" h="86">
                <a:moveTo>
                  <a:pt x="0" y="0"/>
                </a:moveTo>
                <a:lnTo>
                  <a:pt x="419" y="86"/>
                </a:lnTo>
                <a:lnTo>
                  <a:pt x="487" y="8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2" name="Freeform 50"/>
          <p:cNvSpPr>
            <a:spLocks/>
          </p:cNvSpPr>
          <p:nvPr/>
        </p:nvSpPr>
        <p:spPr bwMode="auto">
          <a:xfrm>
            <a:off x="6813551" y="3517900"/>
            <a:ext cx="941388" cy="647700"/>
          </a:xfrm>
          <a:custGeom>
            <a:avLst/>
            <a:gdLst>
              <a:gd name="T0" fmla="*/ 0 w 593"/>
              <a:gd name="T1" fmla="*/ 0 h 408"/>
              <a:gd name="T2" fmla="*/ 418 w 593"/>
              <a:gd name="T3" fmla="*/ 408 h 408"/>
              <a:gd name="T4" fmla="*/ 593 w 593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3" h="408">
                <a:moveTo>
                  <a:pt x="0" y="0"/>
                </a:moveTo>
                <a:lnTo>
                  <a:pt x="418" y="408"/>
                </a:lnTo>
                <a:lnTo>
                  <a:pt x="593" y="40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3" name="Freeform 51"/>
          <p:cNvSpPr>
            <a:spLocks/>
          </p:cNvSpPr>
          <p:nvPr/>
        </p:nvSpPr>
        <p:spPr bwMode="auto">
          <a:xfrm>
            <a:off x="7143751" y="1933575"/>
            <a:ext cx="611188" cy="463550"/>
          </a:xfrm>
          <a:custGeom>
            <a:avLst/>
            <a:gdLst>
              <a:gd name="T0" fmla="*/ 0 w 385"/>
              <a:gd name="T1" fmla="*/ 292 h 292"/>
              <a:gd name="T2" fmla="*/ 313 w 385"/>
              <a:gd name="T3" fmla="*/ 0 h 292"/>
              <a:gd name="T4" fmla="*/ 385 w 385"/>
              <a:gd name="T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" h="292">
                <a:moveTo>
                  <a:pt x="0" y="292"/>
                </a:moveTo>
                <a:lnTo>
                  <a:pt x="313" y="0"/>
                </a:lnTo>
                <a:lnTo>
                  <a:pt x="385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4" name="Freeform 52"/>
          <p:cNvSpPr>
            <a:spLocks/>
          </p:cNvSpPr>
          <p:nvPr/>
        </p:nvSpPr>
        <p:spPr bwMode="auto">
          <a:xfrm>
            <a:off x="7143751" y="1933575"/>
            <a:ext cx="611188" cy="463550"/>
          </a:xfrm>
          <a:custGeom>
            <a:avLst/>
            <a:gdLst>
              <a:gd name="T0" fmla="*/ 0 w 385"/>
              <a:gd name="T1" fmla="*/ 292 h 292"/>
              <a:gd name="T2" fmla="*/ 313 w 385"/>
              <a:gd name="T3" fmla="*/ 0 h 292"/>
              <a:gd name="T4" fmla="*/ 385 w 385"/>
              <a:gd name="T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" h="292">
                <a:moveTo>
                  <a:pt x="0" y="292"/>
                </a:moveTo>
                <a:lnTo>
                  <a:pt x="313" y="0"/>
                </a:lnTo>
                <a:lnTo>
                  <a:pt x="385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5" name="Line 53"/>
          <p:cNvSpPr>
            <a:spLocks noChangeShapeType="1"/>
          </p:cNvSpPr>
          <p:nvPr/>
        </p:nvSpPr>
        <p:spPr bwMode="auto">
          <a:xfrm>
            <a:off x="7416801" y="3354388"/>
            <a:ext cx="3476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6" name="Freeform 54"/>
          <p:cNvSpPr>
            <a:spLocks/>
          </p:cNvSpPr>
          <p:nvPr/>
        </p:nvSpPr>
        <p:spPr bwMode="auto">
          <a:xfrm>
            <a:off x="4681538" y="1920875"/>
            <a:ext cx="1071563" cy="573088"/>
          </a:xfrm>
          <a:custGeom>
            <a:avLst/>
            <a:gdLst>
              <a:gd name="T0" fmla="*/ 675 w 675"/>
              <a:gd name="T1" fmla="*/ 361 h 361"/>
              <a:gd name="T2" fmla="*/ 323 w 675"/>
              <a:gd name="T3" fmla="*/ 0 h 361"/>
              <a:gd name="T4" fmla="*/ 0 w 675"/>
              <a:gd name="T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5" h="361">
                <a:moveTo>
                  <a:pt x="675" y="361"/>
                </a:moveTo>
                <a:lnTo>
                  <a:pt x="323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7" name="Freeform 55"/>
          <p:cNvSpPr>
            <a:spLocks/>
          </p:cNvSpPr>
          <p:nvPr/>
        </p:nvSpPr>
        <p:spPr bwMode="auto">
          <a:xfrm>
            <a:off x="5257801" y="3367088"/>
            <a:ext cx="406400" cy="258763"/>
          </a:xfrm>
          <a:custGeom>
            <a:avLst/>
            <a:gdLst>
              <a:gd name="T0" fmla="*/ 256 w 256"/>
              <a:gd name="T1" fmla="*/ 0 h 163"/>
              <a:gd name="T2" fmla="*/ 108 w 256"/>
              <a:gd name="T3" fmla="*/ 163 h 163"/>
              <a:gd name="T4" fmla="*/ 0 w 256"/>
              <a:gd name="T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" h="163">
                <a:moveTo>
                  <a:pt x="256" y="0"/>
                </a:moveTo>
                <a:lnTo>
                  <a:pt x="108" y="163"/>
                </a:lnTo>
                <a:lnTo>
                  <a:pt x="0" y="16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8" name="Freeform 56"/>
          <p:cNvSpPr>
            <a:spLocks/>
          </p:cNvSpPr>
          <p:nvPr/>
        </p:nvSpPr>
        <p:spPr bwMode="auto">
          <a:xfrm>
            <a:off x="5257801" y="3367088"/>
            <a:ext cx="409575" cy="258763"/>
          </a:xfrm>
          <a:custGeom>
            <a:avLst/>
            <a:gdLst>
              <a:gd name="T0" fmla="*/ 258 w 258"/>
              <a:gd name="T1" fmla="*/ 0 h 163"/>
              <a:gd name="T2" fmla="*/ 108 w 258"/>
              <a:gd name="T3" fmla="*/ 163 h 163"/>
              <a:gd name="T4" fmla="*/ 0 w 258"/>
              <a:gd name="T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8" h="163">
                <a:moveTo>
                  <a:pt x="258" y="0"/>
                </a:moveTo>
                <a:lnTo>
                  <a:pt x="108" y="163"/>
                </a:lnTo>
                <a:lnTo>
                  <a:pt x="0" y="16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89" name="Freeform 57"/>
          <p:cNvSpPr>
            <a:spLocks/>
          </p:cNvSpPr>
          <p:nvPr/>
        </p:nvSpPr>
        <p:spPr bwMode="auto">
          <a:xfrm>
            <a:off x="4938713" y="2982913"/>
            <a:ext cx="881063" cy="107950"/>
          </a:xfrm>
          <a:custGeom>
            <a:avLst/>
            <a:gdLst>
              <a:gd name="T0" fmla="*/ 555 w 555"/>
              <a:gd name="T1" fmla="*/ 0 h 68"/>
              <a:gd name="T2" fmla="*/ 191 w 555"/>
              <a:gd name="T3" fmla="*/ 68 h 68"/>
              <a:gd name="T4" fmla="*/ 0 w 555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5" h="68">
                <a:moveTo>
                  <a:pt x="555" y="0"/>
                </a:moveTo>
                <a:lnTo>
                  <a:pt x="191" y="68"/>
                </a:lnTo>
                <a:lnTo>
                  <a:pt x="0" y="6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90" name="Freeform 58"/>
          <p:cNvSpPr>
            <a:spLocks/>
          </p:cNvSpPr>
          <p:nvPr/>
        </p:nvSpPr>
        <p:spPr bwMode="auto">
          <a:xfrm>
            <a:off x="4938713" y="2982913"/>
            <a:ext cx="881063" cy="107950"/>
          </a:xfrm>
          <a:custGeom>
            <a:avLst/>
            <a:gdLst>
              <a:gd name="T0" fmla="*/ 555 w 555"/>
              <a:gd name="T1" fmla="*/ 0 h 68"/>
              <a:gd name="T2" fmla="*/ 193 w 555"/>
              <a:gd name="T3" fmla="*/ 68 h 68"/>
              <a:gd name="T4" fmla="*/ 0 w 555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5" h="68">
                <a:moveTo>
                  <a:pt x="555" y="0"/>
                </a:moveTo>
                <a:lnTo>
                  <a:pt x="193" y="68"/>
                </a:lnTo>
                <a:lnTo>
                  <a:pt x="0" y="68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91" name="Freeform 59"/>
          <p:cNvSpPr>
            <a:spLocks/>
          </p:cNvSpPr>
          <p:nvPr/>
        </p:nvSpPr>
        <p:spPr bwMode="auto">
          <a:xfrm>
            <a:off x="5002213" y="2490788"/>
            <a:ext cx="1022350" cy="396875"/>
          </a:xfrm>
          <a:custGeom>
            <a:avLst/>
            <a:gdLst>
              <a:gd name="T0" fmla="*/ 644 w 644"/>
              <a:gd name="T1" fmla="*/ 250 h 250"/>
              <a:gd name="T2" fmla="*/ 175 w 644"/>
              <a:gd name="T3" fmla="*/ 0 h 250"/>
              <a:gd name="T4" fmla="*/ 0 w 644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50">
                <a:moveTo>
                  <a:pt x="644" y="250"/>
                </a:moveTo>
                <a:lnTo>
                  <a:pt x="175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92" name="Freeform 60"/>
          <p:cNvSpPr>
            <a:spLocks/>
          </p:cNvSpPr>
          <p:nvPr/>
        </p:nvSpPr>
        <p:spPr bwMode="auto">
          <a:xfrm>
            <a:off x="5002213" y="2490788"/>
            <a:ext cx="1022350" cy="396875"/>
          </a:xfrm>
          <a:custGeom>
            <a:avLst/>
            <a:gdLst>
              <a:gd name="T0" fmla="*/ 644 w 644"/>
              <a:gd name="T1" fmla="*/ 250 h 250"/>
              <a:gd name="T2" fmla="*/ 177 w 644"/>
              <a:gd name="T3" fmla="*/ 0 h 250"/>
              <a:gd name="T4" fmla="*/ 0 w 644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50">
                <a:moveTo>
                  <a:pt x="644" y="250"/>
                </a:moveTo>
                <a:lnTo>
                  <a:pt x="177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93" name="Line 61"/>
          <p:cNvSpPr>
            <a:spLocks noChangeShapeType="1"/>
          </p:cNvSpPr>
          <p:nvPr/>
        </p:nvSpPr>
        <p:spPr bwMode="auto">
          <a:xfrm>
            <a:off x="7054851" y="3332163"/>
            <a:ext cx="422275" cy="8334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95" name="Line 62"/>
          <p:cNvSpPr>
            <a:spLocks noChangeShapeType="1"/>
          </p:cNvSpPr>
          <p:nvPr/>
        </p:nvSpPr>
        <p:spPr bwMode="auto">
          <a:xfrm flipV="1">
            <a:off x="5241926" y="3087688"/>
            <a:ext cx="801688" cy="3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96" name="Freeform 63"/>
          <p:cNvSpPr>
            <a:spLocks/>
          </p:cNvSpPr>
          <p:nvPr/>
        </p:nvSpPr>
        <p:spPr bwMode="auto">
          <a:xfrm>
            <a:off x="5508626" y="3616325"/>
            <a:ext cx="871538" cy="865188"/>
          </a:xfrm>
          <a:custGeom>
            <a:avLst/>
            <a:gdLst>
              <a:gd name="T0" fmla="*/ 549 w 549"/>
              <a:gd name="T1" fmla="*/ 0 h 545"/>
              <a:gd name="T2" fmla="*/ 172 w 549"/>
              <a:gd name="T3" fmla="*/ 545 h 545"/>
              <a:gd name="T4" fmla="*/ 0 w 549"/>
              <a:gd name="T5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545">
                <a:moveTo>
                  <a:pt x="549" y="0"/>
                </a:moveTo>
                <a:lnTo>
                  <a:pt x="172" y="545"/>
                </a:lnTo>
                <a:lnTo>
                  <a:pt x="0" y="545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7" name="Freeform 34"/>
          <p:cNvSpPr>
            <a:spLocks/>
          </p:cNvSpPr>
          <p:nvPr/>
        </p:nvSpPr>
        <p:spPr bwMode="auto">
          <a:xfrm>
            <a:off x="2524126" y="3594100"/>
            <a:ext cx="493713" cy="1147763"/>
          </a:xfrm>
          <a:custGeom>
            <a:avLst/>
            <a:gdLst>
              <a:gd name="T0" fmla="*/ 0 w 311"/>
              <a:gd name="T1" fmla="*/ 0 h 723"/>
              <a:gd name="T2" fmla="*/ 213 w 311"/>
              <a:gd name="T3" fmla="*/ 723 h 723"/>
              <a:gd name="T4" fmla="*/ 311 w 311"/>
              <a:gd name="T5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1" h="723">
                <a:moveTo>
                  <a:pt x="0" y="0"/>
                </a:moveTo>
                <a:lnTo>
                  <a:pt x="213" y="723"/>
                </a:lnTo>
                <a:lnTo>
                  <a:pt x="311" y="723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8" name="Freeform 35"/>
          <p:cNvSpPr>
            <a:spLocks/>
          </p:cNvSpPr>
          <p:nvPr/>
        </p:nvSpPr>
        <p:spPr bwMode="auto">
          <a:xfrm>
            <a:off x="1700213" y="2212975"/>
            <a:ext cx="307975" cy="2525713"/>
          </a:xfrm>
          <a:custGeom>
            <a:avLst/>
            <a:gdLst>
              <a:gd name="T0" fmla="*/ 170 w 194"/>
              <a:gd name="T1" fmla="*/ 1591 h 1591"/>
              <a:gd name="T2" fmla="*/ 194 w 194"/>
              <a:gd name="T3" fmla="*/ 1591 h 1591"/>
              <a:gd name="T4" fmla="*/ 0 w 194"/>
              <a:gd name="T5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" h="1591">
                <a:moveTo>
                  <a:pt x="170" y="1591"/>
                </a:moveTo>
                <a:lnTo>
                  <a:pt x="194" y="1591"/>
                </a:lnTo>
                <a:lnTo>
                  <a:pt x="0" y="0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9" name="Line 36"/>
          <p:cNvSpPr>
            <a:spLocks noChangeShapeType="1"/>
          </p:cNvSpPr>
          <p:nvPr/>
        </p:nvSpPr>
        <p:spPr bwMode="auto">
          <a:xfrm flipH="1" flipV="1">
            <a:off x="1798638" y="2362200"/>
            <a:ext cx="209550" cy="2376488"/>
          </a:xfrm>
          <a:prstGeom prst="line">
            <a:avLst/>
          </a:pr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 flipV="1">
            <a:off x="2008188" y="2525713"/>
            <a:ext cx="93663" cy="2212975"/>
          </a:xfrm>
          <a:prstGeom prst="line">
            <a:avLst/>
          </a:pr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1" name="Freeform 39"/>
          <p:cNvSpPr>
            <a:spLocks/>
          </p:cNvSpPr>
          <p:nvPr/>
        </p:nvSpPr>
        <p:spPr bwMode="auto">
          <a:xfrm>
            <a:off x="2524126" y="3594100"/>
            <a:ext cx="484188" cy="1147763"/>
          </a:xfrm>
          <a:custGeom>
            <a:avLst/>
            <a:gdLst>
              <a:gd name="T0" fmla="*/ 0 w 305"/>
              <a:gd name="T1" fmla="*/ 0 h 723"/>
              <a:gd name="T2" fmla="*/ 213 w 305"/>
              <a:gd name="T3" fmla="*/ 723 h 723"/>
              <a:gd name="T4" fmla="*/ 305 w 305"/>
              <a:gd name="T5" fmla="*/ 723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5" h="723">
                <a:moveTo>
                  <a:pt x="0" y="0"/>
                </a:moveTo>
                <a:lnTo>
                  <a:pt x="213" y="723"/>
                </a:lnTo>
                <a:lnTo>
                  <a:pt x="305" y="723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2" name="Line 40"/>
          <p:cNvSpPr>
            <a:spLocks noChangeShapeType="1"/>
          </p:cNvSpPr>
          <p:nvPr/>
        </p:nvSpPr>
        <p:spPr bwMode="auto">
          <a:xfrm flipH="1" flipV="1">
            <a:off x="1798638" y="2362200"/>
            <a:ext cx="209550" cy="23764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3" name="Line 41"/>
          <p:cNvSpPr>
            <a:spLocks noChangeShapeType="1"/>
          </p:cNvSpPr>
          <p:nvPr/>
        </p:nvSpPr>
        <p:spPr bwMode="auto">
          <a:xfrm flipV="1">
            <a:off x="2008188" y="2525713"/>
            <a:ext cx="93663" cy="2212975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Line 42"/>
          <p:cNvSpPr>
            <a:spLocks noChangeShapeType="1"/>
          </p:cNvSpPr>
          <p:nvPr/>
        </p:nvSpPr>
        <p:spPr bwMode="auto">
          <a:xfrm flipV="1">
            <a:off x="5264151" y="3087688"/>
            <a:ext cx="779463" cy="3175"/>
          </a:xfrm>
          <a:prstGeom prst="line">
            <a:avLst/>
          </a:pr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Line 43"/>
          <p:cNvSpPr>
            <a:spLocks noChangeShapeType="1"/>
          </p:cNvSpPr>
          <p:nvPr/>
        </p:nvSpPr>
        <p:spPr bwMode="auto">
          <a:xfrm>
            <a:off x="6981826" y="2909888"/>
            <a:ext cx="665163" cy="139700"/>
          </a:xfrm>
          <a:prstGeom prst="line">
            <a:avLst/>
          </a:pr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Freeform 44"/>
          <p:cNvSpPr>
            <a:spLocks/>
          </p:cNvSpPr>
          <p:nvPr/>
        </p:nvSpPr>
        <p:spPr bwMode="auto">
          <a:xfrm>
            <a:off x="6813551" y="3517900"/>
            <a:ext cx="941388" cy="647700"/>
          </a:xfrm>
          <a:custGeom>
            <a:avLst/>
            <a:gdLst>
              <a:gd name="T0" fmla="*/ 0 w 593"/>
              <a:gd name="T1" fmla="*/ 0 h 408"/>
              <a:gd name="T2" fmla="*/ 418 w 593"/>
              <a:gd name="T3" fmla="*/ 408 h 408"/>
              <a:gd name="T4" fmla="*/ 593 w 593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3" h="408">
                <a:moveTo>
                  <a:pt x="0" y="0"/>
                </a:moveTo>
                <a:lnTo>
                  <a:pt x="418" y="408"/>
                </a:lnTo>
                <a:lnTo>
                  <a:pt x="593" y="408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Line 45"/>
          <p:cNvSpPr>
            <a:spLocks noChangeShapeType="1"/>
          </p:cNvSpPr>
          <p:nvPr/>
        </p:nvSpPr>
        <p:spPr bwMode="auto">
          <a:xfrm>
            <a:off x="7416801" y="3354388"/>
            <a:ext cx="347663" cy="0"/>
          </a:xfrm>
          <a:prstGeom prst="line">
            <a:avLst/>
          </a:pr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Freeform 46"/>
          <p:cNvSpPr>
            <a:spLocks/>
          </p:cNvSpPr>
          <p:nvPr/>
        </p:nvSpPr>
        <p:spPr bwMode="auto">
          <a:xfrm>
            <a:off x="4687888" y="1920875"/>
            <a:ext cx="1065213" cy="569913"/>
          </a:xfrm>
          <a:custGeom>
            <a:avLst/>
            <a:gdLst>
              <a:gd name="T0" fmla="*/ 671 w 671"/>
              <a:gd name="T1" fmla="*/ 359 h 359"/>
              <a:gd name="T2" fmla="*/ 319 w 671"/>
              <a:gd name="T3" fmla="*/ 0 h 359"/>
              <a:gd name="T4" fmla="*/ 0 w 671"/>
              <a:gd name="T5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1" h="359">
                <a:moveTo>
                  <a:pt x="671" y="359"/>
                </a:moveTo>
                <a:lnTo>
                  <a:pt x="319" y="0"/>
                </a:lnTo>
                <a:lnTo>
                  <a:pt x="0" y="0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Freeform 47"/>
          <p:cNvSpPr>
            <a:spLocks/>
          </p:cNvSpPr>
          <p:nvPr/>
        </p:nvSpPr>
        <p:spPr bwMode="auto">
          <a:xfrm>
            <a:off x="5530851" y="3616325"/>
            <a:ext cx="849313" cy="865188"/>
          </a:xfrm>
          <a:custGeom>
            <a:avLst/>
            <a:gdLst>
              <a:gd name="T0" fmla="*/ 535 w 535"/>
              <a:gd name="T1" fmla="*/ 0 h 545"/>
              <a:gd name="T2" fmla="*/ 158 w 535"/>
              <a:gd name="T3" fmla="*/ 545 h 545"/>
              <a:gd name="T4" fmla="*/ 0 w 535"/>
              <a:gd name="T5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5" h="545">
                <a:moveTo>
                  <a:pt x="535" y="0"/>
                </a:moveTo>
                <a:lnTo>
                  <a:pt x="158" y="545"/>
                </a:lnTo>
                <a:lnTo>
                  <a:pt x="0" y="545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Line 48"/>
          <p:cNvSpPr>
            <a:spLocks noChangeShapeType="1"/>
          </p:cNvSpPr>
          <p:nvPr/>
        </p:nvSpPr>
        <p:spPr bwMode="auto">
          <a:xfrm>
            <a:off x="7054851" y="3332163"/>
            <a:ext cx="422275" cy="833438"/>
          </a:xfrm>
          <a:prstGeom prst="line">
            <a:avLst/>
          </a:pr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Freeform 49"/>
          <p:cNvSpPr>
            <a:spLocks/>
          </p:cNvSpPr>
          <p:nvPr/>
        </p:nvSpPr>
        <p:spPr bwMode="auto">
          <a:xfrm>
            <a:off x="6981826" y="2913063"/>
            <a:ext cx="773113" cy="136525"/>
          </a:xfrm>
          <a:custGeom>
            <a:avLst/>
            <a:gdLst>
              <a:gd name="T0" fmla="*/ 0 w 487"/>
              <a:gd name="T1" fmla="*/ 0 h 86"/>
              <a:gd name="T2" fmla="*/ 419 w 487"/>
              <a:gd name="T3" fmla="*/ 86 h 86"/>
              <a:gd name="T4" fmla="*/ 487 w 487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7" h="86">
                <a:moveTo>
                  <a:pt x="0" y="0"/>
                </a:moveTo>
                <a:lnTo>
                  <a:pt x="419" y="86"/>
                </a:lnTo>
                <a:lnTo>
                  <a:pt x="487" y="86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Freeform 50"/>
          <p:cNvSpPr>
            <a:spLocks/>
          </p:cNvSpPr>
          <p:nvPr/>
        </p:nvSpPr>
        <p:spPr bwMode="auto">
          <a:xfrm>
            <a:off x="6813551" y="3517900"/>
            <a:ext cx="941388" cy="647700"/>
          </a:xfrm>
          <a:custGeom>
            <a:avLst/>
            <a:gdLst>
              <a:gd name="T0" fmla="*/ 0 w 593"/>
              <a:gd name="T1" fmla="*/ 0 h 408"/>
              <a:gd name="T2" fmla="*/ 418 w 593"/>
              <a:gd name="T3" fmla="*/ 408 h 408"/>
              <a:gd name="T4" fmla="*/ 593 w 593"/>
              <a:gd name="T5" fmla="*/ 408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3" h="408">
                <a:moveTo>
                  <a:pt x="0" y="0"/>
                </a:moveTo>
                <a:lnTo>
                  <a:pt x="418" y="408"/>
                </a:lnTo>
                <a:lnTo>
                  <a:pt x="593" y="408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Freeform 51"/>
          <p:cNvSpPr>
            <a:spLocks/>
          </p:cNvSpPr>
          <p:nvPr/>
        </p:nvSpPr>
        <p:spPr bwMode="auto">
          <a:xfrm>
            <a:off x="7143751" y="1933575"/>
            <a:ext cx="611188" cy="463550"/>
          </a:xfrm>
          <a:custGeom>
            <a:avLst/>
            <a:gdLst>
              <a:gd name="T0" fmla="*/ 0 w 385"/>
              <a:gd name="T1" fmla="*/ 292 h 292"/>
              <a:gd name="T2" fmla="*/ 313 w 385"/>
              <a:gd name="T3" fmla="*/ 0 h 292"/>
              <a:gd name="T4" fmla="*/ 385 w 385"/>
              <a:gd name="T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" h="292">
                <a:moveTo>
                  <a:pt x="0" y="292"/>
                </a:moveTo>
                <a:lnTo>
                  <a:pt x="313" y="0"/>
                </a:lnTo>
                <a:lnTo>
                  <a:pt x="385" y="0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Freeform 52"/>
          <p:cNvSpPr>
            <a:spLocks/>
          </p:cNvSpPr>
          <p:nvPr/>
        </p:nvSpPr>
        <p:spPr bwMode="auto">
          <a:xfrm>
            <a:off x="7143751" y="1933575"/>
            <a:ext cx="611188" cy="463550"/>
          </a:xfrm>
          <a:custGeom>
            <a:avLst/>
            <a:gdLst>
              <a:gd name="T0" fmla="*/ 0 w 385"/>
              <a:gd name="T1" fmla="*/ 292 h 292"/>
              <a:gd name="T2" fmla="*/ 313 w 385"/>
              <a:gd name="T3" fmla="*/ 0 h 292"/>
              <a:gd name="T4" fmla="*/ 385 w 385"/>
              <a:gd name="T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5" h="292">
                <a:moveTo>
                  <a:pt x="0" y="292"/>
                </a:moveTo>
                <a:lnTo>
                  <a:pt x="313" y="0"/>
                </a:lnTo>
                <a:lnTo>
                  <a:pt x="385" y="0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5" name="Line 53"/>
          <p:cNvSpPr>
            <a:spLocks noChangeShapeType="1"/>
          </p:cNvSpPr>
          <p:nvPr/>
        </p:nvSpPr>
        <p:spPr bwMode="auto">
          <a:xfrm>
            <a:off x="7416801" y="3354388"/>
            <a:ext cx="347663" cy="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6" name="Freeform 54"/>
          <p:cNvSpPr>
            <a:spLocks/>
          </p:cNvSpPr>
          <p:nvPr/>
        </p:nvSpPr>
        <p:spPr bwMode="auto">
          <a:xfrm>
            <a:off x="4681538" y="1920875"/>
            <a:ext cx="1071563" cy="573088"/>
          </a:xfrm>
          <a:custGeom>
            <a:avLst/>
            <a:gdLst>
              <a:gd name="T0" fmla="*/ 675 w 675"/>
              <a:gd name="T1" fmla="*/ 361 h 361"/>
              <a:gd name="T2" fmla="*/ 323 w 675"/>
              <a:gd name="T3" fmla="*/ 0 h 361"/>
              <a:gd name="T4" fmla="*/ 0 w 675"/>
              <a:gd name="T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5" h="361">
                <a:moveTo>
                  <a:pt x="675" y="361"/>
                </a:moveTo>
                <a:lnTo>
                  <a:pt x="323" y="0"/>
                </a:lnTo>
                <a:lnTo>
                  <a:pt x="0" y="0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7" name="Freeform 55"/>
          <p:cNvSpPr>
            <a:spLocks/>
          </p:cNvSpPr>
          <p:nvPr/>
        </p:nvSpPr>
        <p:spPr bwMode="auto">
          <a:xfrm>
            <a:off x="5257801" y="3367088"/>
            <a:ext cx="406400" cy="258763"/>
          </a:xfrm>
          <a:custGeom>
            <a:avLst/>
            <a:gdLst>
              <a:gd name="T0" fmla="*/ 256 w 256"/>
              <a:gd name="T1" fmla="*/ 0 h 163"/>
              <a:gd name="T2" fmla="*/ 108 w 256"/>
              <a:gd name="T3" fmla="*/ 163 h 163"/>
              <a:gd name="T4" fmla="*/ 0 w 256"/>
              <a:gd name="T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" h="163">
                <a:moveTo>
                  <a:pt x="256" y="0"/>
                </a:moveTo>
                <a:lnTo>
                  <a:pt x="108" y="163"/>
                </a:lnTo>
                <a:lnTo>
                  <a:pt x="0" y="163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8" name="Freeform 56"/>
          <p:cNvSpPr>
            <a:spLocks/>
          </p:cNvSpPr>
          <p:nvPr/>
        </p:nvSpPr>
        <p:spPr bwMode="auto">
          <a:xfrm>
            <a:off x="5257801" y="3367088"/>
            <a:ext cx="409575" cy="258763"/>
          </a:xfrm>
          <a:custGeom>
            <a:avLst/>
            <a:gdLst>
              <a:gd name="T0" fmla="*/ 258 w 258"/>
              <a:gd name="T1" fmla="*/ 0 h 163"/>
              <a:gd name="T2" fmla="*/ 108 w 258"/>
              <a:gd name="T3" fmla="*/ 163 h 163"/>
              <a:gd name="T4" fmla="*/ 0 w 258"/>
              <a:gd name="T5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8" h="163">
                <a:moveTo>
                  <a:pt x="258" y="0"/>
                </a:moveTo>
                <a:lnTo>
                  <a:pt x="108" y="163"/>
                </a:lnTo>
                <a:lnTo>
                  <a:pt x="0" y="163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Freeform 57"/>
          <p:cNvSpPr>
            <a:spLocks/>
          </p:cNvSpPr>
          <p:nvPr/>
        </p:nvSpPr>
        <p:spPr bwMode="auto">
          <a:xfrm>
            <a:off x="4938713" y="2982913"/>
            <a:ext cx="881063" cy="107950"/>
          </a:xfrm>
          <a:custGeom>
            <a:avLst/>
            <a:gdLst>
              <a:gd name="T0" fmla="*/ 555 w 555"/>
              <a:gd name="T1" fmla="*/ 0 h 68"/>
              <a:gd name="T2" fmla="*/ 191 w 555"/>
              <a:gd name="T3" fmla="*/ 68 h 68"/>
              <a:gd name="T4" fmla="*/ 0 w 555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5" h="68">
                <a:moveTo>
                  <a:pt x="555" y="0"/>
                </a:moveTo>
                <a:lnTo>
                  <a:pt x="191" y="68"/>
                </a:lnTo>
                <a:lnTo>
                  <a:pt x="0" y="68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Freeform 58"/>
          <p:cNvSpPr>
            <a:spLocks/>
          </p:cNvSpPr>
          <p:nvPr/>
        </p:nvSpPr>
        <p:spPr bwMode="auto">
          <a:xfrm>
            <a:off x="4938713" y="2982913"/>
            <a:ext cx="881063" cy="107950"/>
          </a:xfrm>
          <a:custGeom>
            <a:avLst/>
            <a:gdLst>
              <a:gd name="T0" fmla="*/ 555 w 555"/>
              <a:gd name="T1" fmla="*/ 0 h 68"/>
              <a:gd name="T2" fmla="*/ 193 w 555"/>
              <a:gd name="T3" fmla="*/ 68 h 68"/>
              <a:gd name="T4" fmla="*/ 0 w 555"/>
              <a:gd name="T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5" h="68">
                <a:moveTo>
                  <a:pt x="555" y="0"/>
                </a:moveTo>
                <a:lnTo>
                  <a:pt x="193" y="68"/>
                </a:lnTo>
                <a:lnTo>
                  <a:pt x="0" y="68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1" name="Freeform 59"/>
          <p:cNvSpPr>
            <a:spLocks/>
          </p:cNvSpPr>
          <p:nvPr/>
        </p:nvSpPr>
        <p:spPr bwMode="auto">
          <a:xfrm>
            <a:off x="5002213" y="2490788"/>
            <a:ext cx="1022350" cy="396875"/>
          </a:xfrm>
          <a:custGeom>
            <a:avLst/>
            <a:gdLst>
              <a:gd name="T0" fmla="*/ 644 w 644"/>
              <a:gd name="T1" fmla="*/ 250 h 250"/>
              <a:gd name="T2" fmla="*/ 175 w 644"/>
              <a:gd name="T3" fmla="*/ 0 h 250"/>
              <a:gd name="T4" fmla="*/ 0 w 644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50">
                <a:moveTo>
                  <a:pt x="644" y="250"/>
                </a:moveTo>
                <a:lnTo>
                  <a:pt x="175" y="0"/>
                </a:lnTo>
                <a:lnTo>
                  <a:pt x="0" y="0"/>
                </a:lnTo>
              </a:path>
            </a:pathLst>
          </a:custGeom>
          <a:noFill/>
          <a:ln w="2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2" name="Freeform 60"/>
          <p:cNvSpPr>
            <a:spLocks/>
          </p:cNvSpPr>
          <p:nvPr/>
        </p:nvSpPr>
        <p:spPr bwMode="auto">
          <a:xfrm>
            <a:off x="5002213" y="2490788"/>
            <a:ext cx="1022350" cy="396875"/>
          </a:xfrm>
          <a:custGeom>
            <a:avLst/>
            <a:gdLst>
              <a:gd name="T0" fmla="*/ 644 w 644"/>
              <a:gd name="T1" fmla="*/ 250 h 250"/>
              <a:gd name="T2" fmla="*/ 177 w 644"/>
              <a:gd name="T3" fmla="*/ 0 h 250"/>
              <a:gd name="T4" fmla="*/ 0 w 644"/>
              <a:gd name="T5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50">
                <a:moveTo>
                  <a:pt x="644" y="250"/>
                </a:moveTo>
                <a:lnTo>
                  <a:pt x="177" y="0"/>
                </a:lnTo>
                <a:lnTo>
                  <a:pt x="0" y="0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3" name="Line 61"/>
          <p:cNvSpPr>
            <a:spLocks noChangeShapeType="1"/>
          </p:cNvSpPr>
          <p:nvPr/>
        </p:nvSpPr>
        <p:spPr bwMode="auto">
          <a:xfrm>
            <a:off x="7054851" y="3332163"/>
            <a:ext cx="422275" cy="83343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4" name="Line 62"/>
          <p:cNvSpPr>
            <a:spLocks noChangeShapeType="1"/>
          </p:cNvSpPr>
          <p:nvPr/>
        </p:nvSpPr>
        <p:spPr bwMode="auto">
          <a:xfrm flipV="1">
            <a:off x="5241926" y="3087688"/>
            <a:ext cx="801688" cy="3175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5" name="Freeform 63"/>
          <p:cNvSpPr>
            <a:spLocks/>
          </p:cNvSpPr>
          <p:nvPr/>
        </p:nvSpPr>
        <p:spPr bwMode="auto">
          <a:xfrm>
            <a:off x="5508626" y="3616325"/>
            <a:ext cx="871538" cy="865188"/>
          </a:xfrm>
          <a:custGeom>
            <a:avLst/>
            <a:gdLst>
              <a:gd name="T0" fmla="*/ 549 w 549"/>
              <a:gd name="T1" fmla="*/ 0 h 545"/>
              <a:gd name="T2" fmla="*/ 172 w 549"/>
              <a:gd name="T3" fmla="*/ 545 h 545"/>
              <a:gd name="T4" fmla="*/ 0 w 549"/>
              <a:gd name="T5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545">
                <a:moveTo>
                  <a:pt x="549" y="0"/>
                </a:moveTo>
                <a:lnTo>
                  <a:pt x="172" y="545"/>
                </a:lnTo>
                <a:lnTo>
                  <a:pt x="0" y="545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18.6-2 </a:t>
            </a:r>
            <a:r>
              <a:rPr lang="en-IN" dirty="0"/>
              <a:t>Heart </a:t>
            </a:r>
            <a:r>
              <a:rPr lang="en-IN" dirty="0" smtClean="0"/>
              <a:t>valves</a:t>
            </a:r>
            <a:r>
              <a:rPr lang="en-IN" dirty="0"/>
              <a:t> </a:t>
            </a:r>
            <a:r>
              <a:rPr lang="en-IN" i="1" dirty="0"/>
              <a:t>(continued).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3374" y="4621213"/>
            <a:ext cx="175689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IN" sz="137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Chordae </a:t>
            </a:r>
            <a:r>
              <a:rPr lang="en-IN" sz="137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tendineae</a:t>
            </a:r>
            <a:endParaRPr lang="en-IN" sz="137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550"/>
              </a:lnSpc>
            </a:pPr>
            <a:r>
              <a:rPr lang="en-IN" sz="137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attached to tricuspid</a:t>
            </a:r>
          </a:p>
          <a:p>
            <a:pPr eaLnBrk="1" hangingPunct="1">
              <a:lnSpc>
                <a:spcPts val="1550"/>
              </a:lnSpc>
            </a:pPr>
            <a:r>
              <a:rPr lang="en-IN" sz="137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 flap</a:t>
            </a:r>
            <a:endParaRPr lang="en-US" sz="137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41650" y="4632326"/>
            <a:ext cx="79669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Papillary 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797800" y="2935288"/>
            <a:ext cx="10461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Mitral valve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162425" y="2967038"/>
            <a:ext cx="833562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Chordae 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tendineae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65590" y="2370138"/>
            <a:ext cx="79483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Tricuspid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171951" y="4356101"/>
            <a:ext cx="135293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US" sz="140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septum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800975" y="3246438"/>
            <a:ext cx="11044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Myocardium 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left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162425" y="1806576"/>
            <a:ext cx="548227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804150" y="1814513"/>
            <a:ext cx="10017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atrium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794625" y="4060826"/>
            <a:ext cx="79669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Papillary 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muscles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67188" y="3508376"/>
            <a:ext cx="11044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Myocardium 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of right </a:t>
            </a:r>
          </a:p>
          <a:p>
            <a:pPr eaLnBrk="1" hangingPunct="1">
              <a:lnSpc>
                <a:spcPts val="1550"/>
              </a:lnSpc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70" name="Freeform 38"/>
          <p:cNvSpPr>
            <a:spLocks/>
          </p:cNvSpPr>
          <p:nvPr/>
        </p:nvSpPr>
        <p:spPr bwMode="auto">
          <a:xfrm>
            <a:off x="1700213" y="2212975"/>
            <a:ext cx="307975" cy="2525713"/>
          </a:xfrm>
          <a:custGeom>
            <a:avLst/>
            <a:gdLst>
              <a:gd name="T0" fmla="*/ 160 w 194"/>
              <a:gd name="T1" fmla="*/ 1591 h 1591"/>
              <a:gd name="T2" fmla="*/ 194 w 194"/>
              <a:gd name="T3" fmla="*/ 1591 h 1591"/>
              <a:gd name="T4" fmla="*/ 0 w 194"/>
              <a:gd name="T5" fmla="*/ 0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4" h="1591">
                <a:moveTo>
                  <a:pt x="160" y="1591"/>
                </a:moveTo>
                <a:lnTo>
                  <a:pt x="194" y="1591"/>
                </a:lnTo>
                <a:lnTo>
                  <a:pt x="0" y="0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0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65960"/>
            <a:ext cx="8546592" cy="2926080"/>
          </a:xfrm>
          <a:prstGeom prst="rect">
            <a:avLst/>
          </a:prstGeom>
        </p:spPr>
      </p:pic>
      <p:sp>
        <p:nvSpPr>
          <p:cNvPr id="42" name="Freeform 41"/>
          <p:cNvSpPr>
            <a:spLocks/>
          </p:cNvSpPr>
          <p:nvPr/>
        </p:nvSpPr>
        <p:spPr bwMode="auto">
          <a:xfrm>
            <a:off x="6921500" y="2259013"/>
            <a:ext cx="731838" cy="114300"/>
          </a:xfrm>
          <a:custGeom>
            <a:avLst/>
            <a:gdLst>
              <a:gd name="T0" fmla="*/ 461 w 461"/>
              <a:gd name="T1" fmla="*/ 0 h 72"/>
              <a:gd name="T2" fmla="*/ 395 w 461"/>
              <a:gd name="T3" fmla="*/ 0 h 72"/>
              <a:gd name="T4" fmla="*/ 0 w 461"/>
              <a:gd name="T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1" h="72">
                <a:moveTo>
                  <a:pt x="461" y="0"/>
                </a:moveTo>
                <a:lnTo>
                  <a:pt x="395" y="0"/>
                </a:lnTo>
                <a:lnTo>
                  <a:pt x="0" y="72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flipH="1">
            <a:off x="7345363" y="2782888"/>
            <a:ext cx="3079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>
            <a:off x="6883400" y="3121026"/>
            <a:ext cx="7699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>
            <a:off x="6657975" y="4230688"/>
            <a:ext cx="9953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6708775" y="3768726"/>
            <a:ext cx="944563" cy="79375"/>
          </a:xfrm>
          <a:custGeom>
            <a:avLst/>
            <a:gdLst>
              <a:gd name="T0" fmla="*/ 595 w 595"/>
              <a:gd name="T1" fmla="*/ 0 h 50"/>
              <a:gd name="T2" fmla="*/ 76 w 595"/>
              <a:gd name="T3" fmla="*/ 0 h 50"/>
              <a:gd name="T4" fmla="*/ 0 w 595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0">
                <a:moveTo>
                  <a:pt x="595" y="0"/>
                </a:moveTo>
                <a:lnTo>
                  <a:pt x="76" y="0"/>
                </a:lnTo>
                <a:lnTo>
                  <a:pt x="0" y="5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6657975" y="3768726"/>
            <a:ext cx="1714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18.7a </a:t>
            </a:r>
            <a:r>
              <a:rPr lang="en-IN" dirty="0"/>
              <a:t>The function of the </a:t>
            </a:r>
            <a:r>
              <a:rPr lang="en-IN" dirty="0" err="1"/>
              <a:t>atrioventricular</a:t>
            </a:r>
            <a:r>
              <a:rPr lang="en-IN" dirty="0"/>
              <a:t> (AV) valves.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921500" y="2259013"/>
            <a:ext cx="731838" cy="114300"/>
          </a:xfrm>
          <a:custGeom>
            <a:avLst/>
            <a:gdLst>
              <a:gd name="T0" fmla="*/ 461 w 461"/>
              <a:gd name="T1" fmla="*/ 0 h 72"/>
              <a:gd name="T2" fmla="*/ 395 w 461"/>
              <a:gd name="T3" fmla="*/ 0 h 72"/>
              <a:gd name="T4" fmla="*/ 0 w 461"/>
              <a:gd name="T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1" h="72">
                <a:moveTo>
                  <a:pt x="461" y="0"/>
                </a:moveTo>
                <a:lnTo>
                  <a:pt x="395" y="0"/>
                </a:lnTo>
                <a:lnTo>
                  <a:pt x="0" y="7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7345363" y="2782888"/>
            <a:ext cx="3079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6883400" y="3121026"/>
            <a:ext cx="7699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6657975" y="4230688"/>
            <a:ext cx="9953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708775" y="3768726"/>
            <a:ext cx="944563" cy="79375"/>
          </a:xfrm>
          <a:custGeom>
            <a:avLst/>
            <a:gdLst>
              <a:gd name="T0" fmla="*/ 595 w 595"/>
              <a:gd name="T1" fmla="*/ 0 h 50"/>
              <a:gd name="T2" fmla="*/ 76 w 595"/>
              <a:gd name="T3" fmla="*/ 0 h 50"/>
              <a:gd name="T4" fmla="*/ 0 w 595"/>
              <a:gd name="T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50">
                <a:moveTo>
                  <a:pt x="595" y="0"/>
                </a:moveTo>
                <a:lnTo>
                  <a:pt x="76" y="0"/>
                </a:lnTo>
                <a:lnTo>
                  <a:pt x="0" y="5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657975" y="3768726"/>
            <a:ext cx="1714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206875" y="3979863"/>
            <a:ext cx="501650" cy="473075"/>
          </a:xfrm>
          <a:custGeom>
            <a:avLst/>
            <a:gdLst>
              <a:gd name="T0" fmla="*/ 316 w 316"/>
              <a:gd name="T1" fmla="*/ 298 h 298"/>
              <a:gd name="T2" fmla="*/ 236 w 316"/>
              <a:gd name="T3" fmla="*/ 298 h 298"/>
              <a:gd name="T4" fmla="*/ 0 w 316"/>
              <a:gd name="T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6" h="298">
                <a:moveTo>
                  <a:pt x="316" y="298"/>
                </a:moveTo>
                <a:lnTo>
                  <a:pt x="236" y="29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176588" y="3251200"/>
            <a:ext cx="47625" cy="47625"/>
          </a:xfrm>
          <a:prstGeom prst="ellipse">
            <a:avLst/>
          </a:prstGeom>
          <a:solidFill>
            <a:srgbClr val="009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4003675" y="2860675"/>
            <a:ext cx="47625" cy="46038"/>
          </a:xfrm>
          <a:prstGeom prst="ellipse">
            <a:avLst/>
          </a:prstGeom>
          <a:solidFill>
            <a:srgbClr val="0092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2408238" y="2016125"/>
            <a:ext cx="0" cy="935038"/>
          </a:xfrm>
          <a:custGeom>
            <a:avLst/>
            <a:gdLst>
              <a:gd name="T0" fmla="*/ 589 h 589"/>
              <a:gd name="T1" fmla="*/ 348 h 589"/>
              <a:gd name="T2" fmla="*/ 0 h 58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89">
                <a:moveTo>
                  <a:pt x="0" y="589"/>
                </a:moveTo>
                <a:lnTo>
                  <a:pt x="0" y="34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408238" y="2568575"/>
            <a:ext cx="1617662" cy="315913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408238" y="2568575"/>
            <a:ext cx="790575" cy="704850"/>
          </a:xfrm>
          <a:prstGeom prst="line">
            <a:avLst/>
          </a:prstGeom>
          <a:noFill/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74"/>
          <p:cNvSpPr>
            <a:spLocks noChangeArrowheads="1"/>
          </p:cNvSpPr>
          <p:nvPr/>
        </p:nvSpPr>
        <p:spPr bwMode="auto">
          <a:xfrm>
            <a:off x="7669834" y="2140786"/>
            <a:ext cx="888064" cy="3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Direction of</a:t>
            </a:r>
          </a:p>
          <a:p>
            <a:pPr eaLnBrk="1" hangingPunct="1"/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blood flow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76"/>
          <p:cNvSpPr>
            <a:spLocks noChangeArrowheads="1"/>
          </p:cNvSpPr>
          <p:nvPr/>
        </p:nvSpPr>
        <p:spPr bwMode="auto">
          <a:xfrm>
            <a:off x="7672215" y="2668629"/>
            <a:ext cx="516167" cy="1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4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Atrium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78"/>
          <p:cNvSpPr>
            <a:spLocks noChangeArrowheads="1"/>
          </p:cNvSpPr>
          <p:nvPr/>
        </p:nvSpPr>
        <p:spPr bwMode="auto">
          <a:xfrm>
            <a:off x="4718051" y="4343443"/>
            <a:ext cx="666016" cy="19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</a:t>
            </a:r>
            <a:r>
              <a:rPr lang="en-US" sz="1247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entricle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79"/>
          <p:cNvSpPr>
            <a:spLocks noChangeArrowheads="1"/>
          </p:cNvSpPr>
          <p:nvPr/>
        </p:nvSpPr>
        <p:spPr bwMode="auto">
          <a:xfrm>
            <a:off x="7669834" y="2999624"/>
            <a:ext cx="1162178" cy="57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4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Cusp of</a:t>
            </a:r>
          </a:p>
          <a:p>
            <a:pPr eaLnBrk="1" hangingPunct="1"/>
            <a:r>
              <a:rPr lang="en-IN" sz="1247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atrioventricular</a:t>
            </a:r>
            <a:endParaRPr lang="en-IN" sz="1247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/>
            <a:r>
              <a:rPr lang="en-IN" sz="124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valve (open)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82"/>
          <p:cNvSpPr>
            <a:spLocks noChangeArrowheads="1"/>
          </p:cNvSpPr>
          <p:nvPr/>
        </p:nvSpPr>
        <p:spPr bwMode="auto">
          <a:xfrm>
            <a:off x="7665071" y="3654468"/>
            <a:ext cx="743793" cy="3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Chordae</a:t>
            </a:r>
          </a:p>
          <a:p>
            <a:pPr eaLnBrk="1" hangingPunct="1"/>
            <a:r>
              <a:rPr lang="en-US" sz="1247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tendineae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85"/>
          <p:cNvSpPr>
            <a:spLocks noChangeArrowheads="1"/>
          </p:cNvSpPr>
          <p:nvPr/>
        </p:nvSpPr>
        <p:spPr bwMode="auto">
          <a:xfrm>
            <a:off x="7665071" y="4114525"/>
            <a:ext cx="666849" cy="38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Papillary</a:t>
            </a:r>
          </a:p>
          <a:p>
            <a:pPr eaLnBrk="1" hangingPunct="1"/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muscle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97"/>
          <p:cNvSpPr>
            <a:spLocks noChangeArrowheads="1"/>
          </p:cNvSpPr>
          <p:nvPr/>
        </p:nvSpPr>
        <p:spPr bwMode="auto">
          <a:xfrm>
            <a:off x="365736" y="3966121"/>
            <a:ext cx="240771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en-IN" sz="1247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     Atria </a:t>
            </a: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contract, forcing</a:t>
            </a:r>
          </a:p>
          <a:p>
            <a:pPr eaLnBrk="1" hangingPunct="1">
              <a:lnSpc>
                <a:spcPts val="1400"/>
              </a:lnSpc>
            </a:pP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additional blood into </a:t>
            </a:r>
            <a:r>
              <a:rPr lang="en-IN" sz="1247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ventricles.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97"/>
          <p:cNvSpPr>
            <a:spLocks noChangeArrowheads="1"/>
          </p:cNvSpPr>
          <p:nvPr/>
        </p:nvSpPr>
        <p:spPr bwMode="auto">
          <a:xfrm>
            <a:off x="360973" y="3229806"/>
            <a:ext cx="2476640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     As ventricles fill, AV valve</a:t>
            </a:r>
          </a:p>
          <a:p>
            <a:pPr eaLnBrk="1" hangingPunct="1">
              <a:lnSpc>
                <a:spcPts val="1400"/>
              </a:lnSpc>
            </a:pP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flaps hang limply into </a:t>
            </a:r>
            <a:r>
              <a:rPr lang="en-IN" sz="1247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ventricles</a:t>
            </a: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97"/>
          <p:cNvSpPr>
            <a:spLocks noChangeArrowheads="1"/>
          </p:cNvSpPr>
          <p:nvPr/>
        </p:nvSpPr>
        <p:spPr bwMode="auto">
          <a:xfrm>
            <a:off x="360973" y="2073105"/>
            <a:ext cx="1994072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en-IN" sz="1247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      Blood </a:t>
            </a: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returning to the</a:t>
            </a:r>
          </a:p>
          <a:p>
            <a:pPr eaLnBrk="1" hangingPunct="1">
              <a:lnSpc>
                <a:spcPts val="1400"/>
              </a:lnSpc>
            </a:pP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heart fills atria, </a:t>
            </a:r>
            <a:r>
              <a:rPr lang="en-IN" sz="1247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pressing</a:t>
            </a:r>
          </a:p>
          <a:p>
            <a:pPr eaLnBrk="1" hangingPunct="1">
              <a:lnSpc>
                <a:spcPts val="1400"/>
              </a:lnSpc>
            </a:pPr>
            <a:r>
              <a:rPr lang="en-IN" sz="1247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against </a:t>
            </a: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 AV valves. </a:t>
            </a:r>
            <a:r>
              <a:rPr lang="en-IN" sz="1247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</a:t>
            </a:r>
          </a:p>
          <a:p>
            <a:pPr eaLnBrk="1" hangingPunct="1">
              <a:lnSpc>
                <a:spcPts val="1400"/>
              </a:lnSpc>
            </a:pPr>
            <a:r>
              <a:rPr lang="en-IN" sz="1247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increased </a:t>
            </a: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pressure forces</a:t>
            </a:r>
          </a:p>
          <a:p>
            <a:pPr eaLnBrk="1" hangingPunct="1">
              <a:lnSpc>
                <a:spcPts val="1400"/>
              </a:lnSpc>
            </a:pPr>
            <a:r>
              <a:rPr lang="en-IN" sz="1247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AV valves open.</a:t>
            </a:r>
            <a:endParaRPr lang="en-US" sz="1247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Oval 103"/>
          <p:cNvSpPr>
            <a:spLocks noChangeArrowheads="1"/>
          </p:cNvSpPr>
          <p:nvPr/>
        </p:nvSpPr>
        <p:spPr bwMode="auto">
          <a:xfrm>
            <a:off x="362633" y="3926084"/>
            <a:ext cx="223402" cy="22066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4" name="Rectangle 97"/>
          <p:cNvSpPr>
            <a:spLocks noChangeArrowheads="1"/>
          </p:cNvSpPr>
          <p:nvPr/>
        </p:nvSpPr>
        <p:spPr bwMode="auto">
          <a:xfrm>
            <a:off x="415502" y="3961741"/>
            <a:ext cx="115416" cy="1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en-IN" sz="1350" dirty="0" smtClean="0">
                <a:solidFill>
                  <a:srgbClr val="0092C8"/>
                </a:solidFill>
                <a:latin typeface="Arial Black" pitchFamily="34" charset="0"/>
                <a:ea typeface="+mn-ea"/>
                <a:cs typeface="Arial" pitchFamily="34" charset="0"/>
              </a:rPr>
              <a:t>3</a:t>
            </a:r>
            <a:endParaRPr lang="en-US" sz="135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Oval 103"/>
          <p:cNvSpPr>
            <a:spLocks noChangeArrowheads="1"/>
          </p:cNvSpPr>
          <p:nvPr/>
        </p:nvSpPr>
        <p:spPr bwMode="auto">
          <a:xfrm>
            <a:off x="356283" y="3192008"/>
            <a:ext cx="223402" cy="22066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6" name="Rectangle 97"/>
          <p:cNvSpPr>
            <a:spLocks noChangeArrowheads="1"/>
          </p:cNvSpPr>
          <p:nvPr/>
        </p:nvSpPr>
        <p:spPr bwMode="auto">
          <a:xfrm>
            <a:off x="409152" y="3227665"/>
            <a:ext cx="115416" cy="1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en-IN" sz="1350" dirty="0" smtClean="0">
                <a:solidFill>
                  <a:srgbClr val="0092C8"/>
                </a:solidFill>
                <a:latin typeface="Arial Black" pitchFamily="34" charset="0"/>
                <a:ea typeface="+mn-ea"/>
                <a:cs typeface="Arial" pitchFamily="34" charset="0"/>
              </a:rPr>
              <a:t>2</a:t>
            </a:r>
            <a:endParaRPr lang="en-US" sz="135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Oval 103"/>
          <p:cNvSpPr>
            <a:spLocks noChangeArrowheads="1"/>
          </p:cNvSpPr>
          <p:nvPr/>
        </p:nvSpPr>
        <p:spPr bwMode="auto">
          <a:xfrm>
            <a:off x="356283" y="2027434"/>
            <a:ext cx="223402" cy="22066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0092C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8" name="Rectangle 97"/>
          <p:cNvSpPr>
            <a:spLocks noChangeArrowheads="1"/>
          </p:cNvSpPr>
          <p:nvPr/>
        </p:nvSpPr>
        <p:spPr bwMode="auto">
          <a:xfrm>
            <a:off x="409152" y="2063091"/>
            <a:ext cx="115416" cy="1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400"/>
              </a:lnSpc>
            </a:pPr>
            <a:r>
              <a:rPr lang="en-IN" sz="1350" dirty="0" smtClean="0">
                <a:solidFill>
                  <a:srgbClr val="0092C8"/>
                </a:solidFill>
                <a:latin typeface="Arial Black" pitchFamily="34" charset="0"/>
                <a:ea typeface="+mn-ea"/>
                <a:cs typeface="Arial" pitchFamily="34" charset="0"/>
              </a:rPr>
              <a:t>1</a:t>
            </a:r>
            <a:endParaRPr lang="en-US" sz="135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630239" y="4711586"/>
            <a:ext cx="569008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IN" sz="125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AV valves open; atrial pressure greater than ventricular pressure</a:t>
            </a:r>
            <a:endParaRPr lang="en-US" sz="125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1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Semilunar (SL) valves</a:t>
            </a:r>
          </a:p>
        </p:txBody>
      </p:sp>
      <p:sp>
        <p:nvSpPr>
          <p:cNvPr id="16589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Two </a:t>
            </a:r>
            <a:r>
              <a:rPr lang="en-US" b="1" dirty="0">
                <a:latin typeface="Arial" charset="0"/>
              </a:rPr>
              <a:t>semilunar</a:t>
            </a:r>
            <a:r>
              <a:rPr lang="en-US" dirty="0">
                <a:latin typeface="Arial" charset="0"/>
              </a:rPr>
              <a:t> (</a:t>
            </a:r>
            <a:r>
              <a:rPr lang="en-US" b="1" dirty="0">
                <a:latin typeface="Arial" charset="0"/>
              </a:rPr>
              <a:t>SL</a:t>
            </a:r>
            <a:r>
              <a:rPr lang="en-US" dirty="0">
                <a:latin typeface="Arial" charset="0"/>
              </a:rPr>
              <a:t>) </a:t>
            </a:r>
            <a:r>
              <a:rPr lang="en-US" b="1" dirty="0">
                <a:latin typeface="Arial" charset="0"/>
              </a:rPr>
              <a:t>valves</a:t>
            </a:r>
            <a:r>
              <a:rPr lang="en-US" dirty="0">
                <a:latin typeface="Arial" charset="0"/>
              </a:rPr>
              <a:t> prevent backflow from major arteries back into ventricles</a:t>
            </a:r>
          </a:p>
          <a:p>
            <a:pPr lvl="1" eaLnBrk="1" hangingPunct="1"/>
            <a:r>
              <a:rPr lang="en-US" dirty="0">
                <a:latin typeface="Arial" charset="0"/>
              </a:rPr>
              <a:t>Open and close in response to pressure changes</a:t>
            </a:r>
          </a:p>
          <a:p>
            <a:pPr lvl="1" eaLnBrk="1" hangingPunct="1"/>
            <a:r>
              <a:rPr lang="en-US" dirty="0">
                <a:latin typeface="Arial" charset="0"/>
              </a:rPr>
              <a:t>Each valve consists of </a:t>
            </a:r>
            <a:r>
              <a:rPr lang="en-US" dirty="0" smtClean="0">
                <a:latin typeface="Arial" charset="0"/>
              </a:rPr>
              <a:t>three </a:t>
            </a:r>
            <a:r>
              <a:rPr lang="en-US" dirty="0">
                <a:latin typeface="Arial" charset="0"/>
              </a:rPr>
              <a:t>cusps that roughly resemble a half moon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Pulmonary semilunar valve</a:t>
            </a:r>
            <a:r>
              <a:rPr lang="en-US" dirty="0">
                <a:latin typeface="Arial" charset="0"/>
              </a:rPr>
              <a:t>: </a:t>
            </a:r>
            <a:r>
              <a:rPr lang="en-US" dirty="0" smtClean="0">
                <a:latin typeface="Arial" charset="0"/>
              </a:rPr>
              <a:t>located </a:t>
            </a:r>
            <a:r>
              <a:rPr lang="en-US" dirty="0">
                <a:latin typeface="Arial" charset="0"/>
              </a:rPr>
              <a:t>between right ventricle and pulmonary trunk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Aortic semilunar valve</a:t>
            </a:r>
            <a:r>
              <a:rPr lang="en-US" dirty="0">
                <a:latin typeface="Arial" charset="0"/>
              </a:rPr>
              <a:t>: located between left ventricle and aorta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1252728"/>
            <a:ext cx="7735824" cy="43525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18.8a </a:t>
            </a:r>
            <a:r>
              <a:rPr lang="en-IN" dirty="0"/>
              <a:t>The function of the semilunar (SL) valves.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72947" y="5340236"/>
            <a:ext cx="3076099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33"/>
              </a:lnSpc>
            </a:pPr>
            <a:r>
              <a:rPr lang="en-US" sz="1954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Semilunar valves open</a:t>
            </a:r>
            <a:endParaRPr lang="en-US" sz="1954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748771" y="2812936"/>
            <a:ext cx="261449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33"/>
              </a:lnSpc>
            </a:pP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As ventricles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contract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IN" sz="1954" b="1" dirty="0" err="1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intraventricular</a:t>
            </a:r>
            <a:endParaRPr lang="en-IN" sz="1954" b="1" dirty="0" smtClean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pressure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rises,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blood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is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pushed up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against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semilunar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valves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,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forcing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them open.</a:t>
            </a:r>
            <a:endParaRPr lang="en-US" sz="1954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195346" y="1981625"/>
            <a:ext cx="129202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33"/>
              </a:lnSpc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>
              <a:lnSpc>
                <a:spcPts val="2233"/>
              </a:lnSpc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954" b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201696" y="1441875"/>
            <a:ext cx="65402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33"/>
              </a:lnSpc>
            </a:pPr>
            <a:r>
              <a:rPr lang="en-US" sz="1954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1954" b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51542" y="1601767"/>
            <a:ext cx="1456351" cy="462663"/>
          </a:xfrm>
          <a:custGeom>
            <a:avLst/>
            <a:gdLst>
              <a:gd name="T0" fmla="*/ 787 w 787"/>
              <a:gd name="T1" fmla="*/ 239 h 239"/>
              <a:gd name="T2" fmla="*/ 548 w 787"/>
              <a:gd name="T3" fmla="*/ 0 h 239"/>
              <a:gd name="T4" fmla="*/ 0 w 787"/>
              <a:gd name="T5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239">
                <a:moveTo>
                  <a:pt x="787" y="239"/>
                </a:moveTo>
                <a:lnTo>
                  <a:pt x="548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530980" y="2152629"/>
            <a:ext cx="1241622" cy="314346"/>
          </a:xfrm>
          <a:custGeom>
            <a:avLst/>
            <a:gdLst>
              <a:gd name="T0" fmla="*/ 661 w 661"/>
              <a:gd name="T1" fmla="*/ 161 h 161"/>
              <a:gd name="T2" fmla="*/ 206 w 661"/>
              <a:gd name="T3" fmla="*/ 0 h 161"/>
              <a:gd name="T4" fmla="*/ 0 w 661"/>
              <a:gd name="T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61" h="161">
                <a:moveTo>
                  <a:pt x="661" y="161"/>
                </a:moveTo>
                <a:lnTo>
                  <a:pt x="206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04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  <a:solidFill>
            <a:srgbClr val="FFFFFF"/>
          </a:solidFill>
        </p:spPr>
        <p:txBody>
          <a:bodyPr/>
          <a:lstStyle/>
          <a:p>
            <a:r>
              <a:rPr lang="en-IN" dirty="0"/>
              <a:t> </a:t>
            </a:r>
            <a:r>
              <a:rPr lang="en-IN" sz="2800" dirty="0"/>
              <a:t>The layers of the pericardium and of the heart wall</a:t>
            </a:r>
            <a:r>
              <a:rPr lang="en-IN" sz="2800" dirty="0" smtClean="0"/>
              <a:t>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44000" cy="321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54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" y="1295400"/>
            <a:ext cx="7729728" cy="4267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18.8b </a:t>
            </a:r>
            <a:r>
              <a:rPr lang="en-IN" dirty="0"/>
              <a:t>The function of the semilunar (SL) valves.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190622" y="5294313"/>
            <a:ext cx="330526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33"/>
              </a:lnSpc>
            </a:pPr>
            <a:r>
              <a:rPr lang="en-US" sz="1954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Semilunar valves closed</a:t>
            </a:r>
            <a:endParaRPr lang="en-US" sz="1954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755650" y="2115237"/>
            <a:ext cx="2442976" cy="22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233"/>
              </a:lnSpc>
            </a:pP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As ventricles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relax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IN" sz="1954" b="1" dirty="0" err="1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intraventricular</a:t>
            </a:r>
            <a:endParaRPr lang="en-IN" sz="1954" b="1" dirty="0" smtClean="0">
              <a:solidFill>
                <a:srgbClr val="0092C8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pressure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falls,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blood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flows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back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from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arteries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, filling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cusps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of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semilunar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valves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and </a:t>
            </a: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forcing</a:t>
            </a:r>
          </a:p>
          <a:p>
            <a:pPr eaLnBrk="1" hangingPunct="1">
              <a:lnSpc>
                <a:spcPts val="2233"/>
              </a:lnSpc>
            </a:pPr>
            <a:r>
              <a:rPr lang="en-IN" sz="1954" b="1" dirty="0" smtClean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them </a:t>
            </a:r>
            <a:r>
              <a:rPr lang="en-IN" sz="1954" b="1" dirty="0">
                <a:solidFill>
                  <a:srgbClr val="0092C8"/>
                </a:solidFill>
                <a:latin typeface="Arial" pitchFamily="34" charset="0"/>
                <a:ea typeface="+mn-ea"/>
                <a:cs typeface="Arial" pitchFamily="34" charset="0"/>
              </a:rPr>
              <a:t>to close.</a:t>
            </a:r>
            <a:endParaRPr lang="en-US" sz="1954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9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18.3  Pathway of Blood Through Heart</a:t>
            </a:r>
          </a:p>
        </p:txBody>
      </p:sp>
      <p:sp>
        <p:nvSpPr>
          <p:cNvPr id="171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Right side of the heart</a:t>
            </a: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Superior vena cava (SVC), </a:t>
            </a:r>
            <a:r>
              <a:rPr lang="en-US" dirty="0" smtClean="0">
                <a:latin typeface="Arial" charset="0"/>
              </a:rPr>
              <a:t>inferior </a:t>
            </a:r>
            <a:r>
              <a:rPr lang="en-US" dirty="0">
                <a:latin typeface="Arial" charset="0"/>
              </a:rPr>
              <a:t>vena cava (IVC),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dirty="0">
                <a:latin typeface="Arial" charset="0"/>
              </a:rPr>
              <a:t>coronary sinus</a:t>
            </a:r>
            <a:r>
              <a:rPr lang="en-US" dirty="0">
                <a:latin typeface="Arial" charset="0"/>
                <a:sym typeface="Wingdings" charset="0"/>
              </a:rPr>
              <a:t> </a:t>
            </a:r>
            <a:r>
              <a:rPr lang="en-US" dirty="0" smtClean="0">
                <a:latin typeface="Arial" charset="0"/>
                <a:sym typeface="Symbol" panose="05050102010706020507" pitchFamily="18" charset="2"/>
              </a:rPr>
              <a:t>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Right </a:t>
            </a:r>
            <a:r>
              <a:rPr lang="en-US" dirty="0">
                <a:latin typeface="Arial" charset="0"/>
              </a:rPr>
              <a:t>atrium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Tricuspid valve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Right ventricle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Pulmonary semilunar valve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Pulmonary trunk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Pulmonary arteries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Lungs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18.3  Pathway of Blood Through </a:t>
            </a:r>
            <a:r>
              <a:rPr lang="en-US" dirty="0" smtClean="0">
                <a:latin typeface="Arial" charset="0"/>
              </a:rPr>
              <a:t>Heart</a:t>
            </a:r>
            <a:endParaRPr lang="en-US" dirty="0">
              <a:latin typeface="Arial" charset="0"/>
            </a:endParaRPr>
          </a:p>
        </p:txBody>
      </p:sp>
      <p:sp>
        <p:nvSpPr>
          <p:cNvPr id="17203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Left side of the heart</a:t>
            </a:r>
            <a:endParaRPr lang="en-US" b="1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Four pulmonary </a:t>
            </a:r>
            <a:r>
              <a:rPr lang="en-US" dirty="0">
                <a:latin typeface="Arial" charset="0"/>
              </a:rPr>
              <a:t>veins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Left </a:t>
            </a:r>
            <a:r>
              <a:rPr lang="en-US" dirty="0" smtClean="0">
                <a:latin typeface="Arial" charset="0"/>
              </a:rPr>
              <a:t>atrium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 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Mitral valve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Left </a:t>
            </a:r>
            <a:r>
              <a:rPr lang="en-US" dirty="0" smtClean="0">
                <a:latin typeface="Arial" charset="0"/>
              </a:rPr>
              <a:t>ventricle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 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Aortic semilunar valve 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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 smtClean="0">
                <a:latin typeface="Arial" charset="0"/>
              </a:rPr>
              <a:t>Aorta</a:t>
            </a:r>
            <a:r>
              <a:rPr lang="en-US" dirty="0">
                <a:latin typeface="Arial" charset="0"/>
                <a:sym typeface="Symbol" panose="05050102010706020507" pitchFamily="18" charset="2"/>
              </a:rPr>
              <a:t> 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Systemic circulation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" y="688848"/>
            <a:ext cx="7443216" cy="54803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18.9 Anatomical differences between the right </a:t>
            </a:r>
            <a:r>
              <a:rPr lang="en-IN" dirty="0" smtClean="0"/>
              <a:t>and left </a:t>
            </a:r>
            <a:r>
              <a:rPr lang="en-IN" dirty="0"/>
              <a:t>ventricles.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89000" y="4224338"/>
            <a:ext cx="126637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5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004050" y="3790951"/>
            <a:ext cx="1266372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>
              <a:lnSpc>
                <a:spcPts val="25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950" y="5370513"/>
            <a:ext cx="2240998" cy="64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500"/>
              </a:lnSpc>
            </a:pPr>
            <a:r>
              <a:rPr lang="en-US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endParaRPr lang="en-US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2500"/>
              </a:lnSpc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septum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1760538" y="4387850"/>
            <a:ext cx="1816100" cy="492125"/>
          </a:xfrm>
          <a:custGeom>
            <a:avLst/>
            <a:gdLst>
              <a:gd name="T0" fmla="*/ 0 w 1144"/>
              <a:gd name="T1" fmla="*/ 0 h 310"/>
              <a:gd name="T2" fmla="*/ 268 w 1144"/>
              <a:gd name="T3" fmla="*/ 0 h 310"/>
              <a:gd name="T4" fmla="*/ 1144 w 1144"/>
              <a:gd name="T5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4" h="310">
                <a:moveTo>
                  <a:pt x="0" y="0"/>
                </a:moveTo>
                <a:lnTo>
                  <a:pt x="268" y="0"/>
                </a:lnTo>
                <a:lnTo>
                  <a:pt x="1144" y="31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3"/>
          <p:cNvSpPr>
            <a:spLocks/>
          </p:cNvSpPr>
          <p:nvPr/>
        </p:nvSpPr>
        <p:spPr bwMode="auto">
          <a:xfrm>
            <a:off x="3182938" y="4705350"/>
            <a:ext cx="1365250" cy="857250"/>
          </a:xfrm>
          <a:custGeom>
            <a:avLst/>
            <a:gdLst>
              <a:gd name="T0" fmla="*/ 0 w 860"/>
              <a:gd name="T1" fmla="*/ 540 h 540"/>
              <a:gd name="T2" fmla="*/ 172 w 860"/>
              <a:gd name="T3" fmla="*/ 540 h 540"/>
              <a:gd name="T4" fmla="*/ 860 w 860"/>
              <a:gd name="T5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0" h="540">
                <a:moveTo>
                  <a:pt x="0" y="540"/>
                </a:moveTo>
                <a:lnTo>
                  <a:pt x="172" y="540"/>
                </a:lnTo>
                <a:lnTo>
                  <a:pt x="86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064250" y="3959225"/>
            <a:ext cx="8731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213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Coronary Circulation</a:t>
            </a:r>
          </a:p>
        </p:txBody>
      </p:sp>
      <p:sp>
        <p:nvSpPr>
          <p:cNvPr id="1884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Coronary circulation </a:t>
            </a:r>
          </a:p>
          <a:p>
            <a:pPr lvl="1" eaLnBrk="1" hangingPunct="1"/>
            <a:r>
              <a:rPr lang="en-US" dirty="0">
                <a:latin typeface="Arial" charset="0"/>
              </a:rPr>
              <a:t>Functional blood supply to heart muscle itself</a:t>
            </a:r>
          </a:p>
          <a:p>
            <a:pPr lvl="1" eaLnBrk="1" hangingPunct="1"/>
            <a:r>
              <a:rPr lang="en-US" dirty="0">
                <a:latin typeface="Arial" charset="0"/>
              </a:rPr>
              <a:t>Shortest circulation in body</a:t>
            </a:r>
          </a:p>
          <a:p>
            <a:pPr lvl="1" eaLnBrk="1" hangingPunct="1"/>
            <a:r>
              <a:rPr lang="en-US" dirty="0">
                <a:latin typeface="Arial" charset="0"/>
              </a:rPr>
              <a:t>Delivered when heart is relaxed</a:t>
            </a:r>
          </a:p>
          <a:p>
            <a:pPr lvl="1" eaLnBrk="1" hangingPunct="1"/>
            <a:r>
              <a:rPr lang="en-US" dirty="0">
                <a:latin typeface="Arial" charset="0"/>
              </a:rPr>
              <a:t>Left ventricle receives most of coronary blood supply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Coronary </a:t>
            </a:r>
            <a:r>
              <a:rPr lang="en-US" dirty="0" smtClean="0">
                <a:latin typeface="Arial" charset="0"/>
              </a:rPr>
              <a:t>Circulation (cont.)</a:t>
            </a:r>
            <a:endParaRPr lang="en-US" dirty="0">
              <a:latin typeface="Arial" charset="0"/>
            </a:endParaRPr>
          </a:p>
        </p:txBody>
      </p:sp>
      <p:sp>
        <p:nvSpPr>
          <p:cNvPr id="19046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Coronary arteries</a:t>
            </a:r>
          </a:p>
          <a:p>
            <a:pPr lvl="1" eaLnBrk="1" hangingPunct="1"/>
            <a:r>
              <a:rPr lang="en-US" dirty="0">
                <a:latin typeface="Arial" charset="0"/>
              </a:rPr>
              <a:t>Both </a:t>
            </a:r>
            <a:r>
              <a:rPr lang="en-US" i="1" dirty="0">
                <a:latin typeface="Arial" charset="0"/>
              </a:rPr>
              <a:t>left</a:t>
            </a:r>
            <a:r>
              <a:rPr lang="en-US" dirty="0">
                <a:latin typeface="Arial" charset="0"/>
              </a:rPr>
              <a:t> and </a:t>
            </a:r>
            <a:r>
              <a:rPr lang="en-US" i="1" dirty="0">
                <a:latin typeface="Arial" charset="0"/>
              </a:rPr>
              <a:t>right coronary arteries </a:t>
            </a:r>
            <a:r>
              <a:rPr lang="en-US" dirty="0">
                <a:latin typeface="Arial" charset="0"/>
              </a:rPr>
              <a:t>arise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from base of aorta and supply arterial blood to heart</a:t>
            </a:r>
          </a:p>
          <a:p>
            <a:pPr lvl="1" eaLnBrk="1" hangingPunct="1"/>
            <a:r>
              <a:rPr lang="en-US" dirty="0">
                <a:latin typeface="Arial" charset="0"/>
              </a:rPr>
              <a:t>Both encircle heart in coronary sulcus</a:t>
            </a:r>
          </a:p>
          <a:p>
            <a:pPr lvl="1" eaLnBrk="1" hangingPunct="1"/>
            <a:r>
              <a:rPr lang="en-US" dirty="0">
                <a:latin typeface="Arial" charset="0"/>
              </a:rPr>
              <a:t>Branching of coronary arteries varies among individuals</a:t>
            </a:r>
          </a:p>
          <a:p>
            <a:pPr lvl="1" eaLnBrk="1" hangingPunct="1"/>
            <a:r>
              <a:rPr lang="en-US" dirty="0">
                <a:latin typeface="Arial" charset="0"/>
              </a:rPr>
              <a:t>Arteries contain many anastomoses (junctions)</a:t>
            </a:r>
          </a:p>
          <a:p>
            <a:pPr lvl="2" eaLnBrk="1" hangingPunct="1"/>
            <a:r>
              <a:rPr lang="en-US" dirty="0">
                <a:latin typeface="Arial" charset="0"/>
              </a:rPr>
              <a:t>Provide additional routes for blood delivery</a:t>
            </a:r>
          </a:p>
          <a:p>
            <a:pPr lvl="2" eaLnBrk="1" hangingPunct="1"/>
            <a:r>
              <a:rPr lang="en-US" dirty="0">
                <a:latin typeface="Arial" charset="0"/>
              </a:rPr>
              <a:t>Cannot compensate for coronary artery occlusion</a:t>
            </a:r>
          </a:p>
          <a:p>
            <a:pPr lvl="1" eaLnBrk="1" hangingPunct="1"/>
            <a:r>
              <a:rPr lang="en-US" dirty="0">
                <a:latin typeface="Arial" charset="0"/>
              </a:rPr>
              <a:t>Heart receives 1/20th of </a:t>
            </a:r>
            <a:r>
              <a:rPr lang="en-US" dirty="0" smtClean="0">
                <a:latin typeface="Arial" charset="0"/>
              </a:rPr>
              <a:t>body</a:t>
            </a:r>
            <a:r>
              <a:rPr lang="en-US" altLang="ja-JP" dirty="0" smtClean="0">
                <a:latin typeface="Arial" charset="0"/>
              </a:rPr>
              <a:t>’s </a:t>
            </a:r>
            <a:r>
              <a:rPr lang="en-US" altLang="ja-JP" dirty="0">
                <a:latin typeface="Arial" charset="0"/>
              </a:rPr>
              <a:t>blood supply</a:t>
            </a:r>
          </a:p>
          <a:p>
            <a:pPr eaLnBrk="1" hangingPunct="1"/>
            <a:endParaRPr lang="en-US" dirty="0">
              <a:latin typeface="Arial" charset="0"/>
            </a:endParaRPr>
          </a:p>
          <a:p>
            <a:pPr lvl="1" eaLnBrk="1" hangingPunct="1"/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Coronary Circulation (cont.)</a:t>
            </a:r>
          </a:p>
        </p:txBody>
      </p:sp>
      <p:sp>
        <p:nvSpPr>
          <p:cNvPr id="192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Coronary </a:t>
            </a:r>
            <a:r>
              <a:rPr lang="en-US" b="1" dirty="0" smtClean="0">
                <a:latin typeface="Arial" charset="0"/>
              </a:rPr>
              <a:t>arteries (cont.)</a:t>
            </a:r>
            <a:endParaRPr lang="en-US" dirty="0" smtClean="0">
              <a:latin typeface="Arial" charset="0"/>
            </a:endParaRPr>
          </a:p>
          <a:p>
            <a:pPr lvl="1" eaLnBrk="1" hangingPunct="1"/>
            <a:r>
              <a:rPr lang="en-US" b="1" dirty="0" smtClean="0">
                <a:latin typeface="Arial" charset="0"/>
              </a:rPr>
              <a:t>Left </a:t>
            </a:r>
            <a:r>
              <a:rPr lang="en-US" b="1" dirty="0">
                <a:latin typeface="Arial" charset="0"/>
              </a:rPr>
              <a:t>coronary artery </a:t>
            </a:r>
            <a:r>
              <a:rPr lang="en-US" dirty="0">
                <a:latin typeface="Arial" charset="0"/>
                <a:sym typeface="Wingdings" charset="0"/>
              </a:rPr>
              <a:t>supplies </a:t>
            </a:r>
            <a:r>
              <a:rPr lang="en-US" dirty="0" err="1">
                <a:latin typeface="Arial" charset="0"/>
                <a:sym typeface="Wingdings" charset="0"/>
              </a:rPr>
              <a:t>interventricular</a:t>
            </a:r>
            <a:r>
              <a:rPr lang="en-US" dirty="0">
                <a:latin typeface="Arial" charset="0"/>
                <a:sym typeface="Wingdings" charset="0"/>
              </a:rPr>
              <a:t> septum, anterior ventricular walls, left atrium, and posterior wall of left ventricle; </a:t>
            </a:r>
            <a:r>
              <a:rPr lang="en-US" dirty="0" smtClean="0">
                <a:latin typeface="Arial" charset="0"/>
              </a:rPr>
              <a:t>has two </a:t>
            </a:r>
            <a:r>
              <a:rPr lang="en-US" dirty="0">
                <a:latin typeface="Arial" charset="0"/>
              </a:rPr>
              <a:t>branches:</a:t>
            </a:r>
          </a:p>
          <a:p>
            <a:pPr lvl="2" eaLnBrk="1" hangingPunct="1"/>
            <a:r>
              <a:rPr lang="en-US" b="1" dirty="0">
                <a:latin typeface="Arial" charset="0"/>
                <a:sym typeface="Wingdings" charset="0"/>
              </a:rPr>
              <a:t>Anterior </a:t>
            </a:r>
            <a:r>
              <a:rPr lang="en-US" b="1" dirty="0" err="1">
                <a:latin typeface="Arial" charset="0"/>
                <a:sym typeface="Wingdings" charset="0"/>
              </a:rPr>
              <a:t>interventricular</a:t>
            </a:r>
            <a:r>
              <a:rPr lang="en-US" b="1" dirty="0">
                <a:latin typeface="Arial" charset="0"/>
                <a:sym typeface="Wingdings" charset="0"/>
              </a:rPr>
              <a:t> artery</a:t>
            </a:r>
          </a:p>
          <a:p>
            <a:pPr lvl="2" eaLnBrk="1" hangingPunct="1"/>
            <a:r>
              <a:rPr lang="en-US" b="1" dirty="0">
                <a:latin typeface="Arial" charset="0"/>
                <a:sym typeface="Wingdings" charset="0"/>
              </a:rPr>
              <a:t>Circumflex artery</a:t>
            </a:r>
          </a:p>
          <a:p>
            <a:pPr lvl="1" eaLnBrk="1" hangingPunct="1"/>
            <a:r>
              <a:rPr lang="en-US" b="1" dirty="0">
                <a:latin typeface="Arial" charset="0"/>
                <a:sym typeface="Wingdings" charset="0"/>
              </a:rPr>
              <a:t>Right coronary artery </a:t>
            </a:r>
            <a:r>
              <a:rPr lang="en-US" dirty="0">
                <a:latin typeface="Arial" charset="0"/>
                <a:sym typeface="Wingdings" charset="0"/>
              </a:rPr>
              <a:t>supplies right atrium and most of right ventricle; </a:t>
            </a:r>
            <a:r>
              <a:rPr lang="en-US" dirty="0" smtClean="0">
                <a:latin typeface="Arial" charset="0"/>
                <a:sym typeface="Wingdings" charset="0"/>
              </a:rPr>
              <a:t>has two </a:t>
            </a:r>
            <a:r>
              <a:rPr lang="en-US" dirty="0">
                <a:latin typeface="Arial" charset="0"/>
                <a:sym typeface="Wingdings" charset="0"/>
              </a:rPr>
              <a:t>branches:</a:t>
            </a:r>
          </a:p>
          <a:p>
            <a:pPr lvl="2" eaLnBrk="1" hangingPunct="1"/>
            <a:r>
              <a:rPr lang="en-US" b="1" dirty="0">
                <a:latin typeface="Arial" charset="0"/>
                <a:sym typeface="Wingdings" charset="0"/>
              </a:rPr>
              <a:t>Right marginal artery</a:t>
            </a:r>
          </a:p>
          <a:p>
            <a:pPr lvl="2" eaLnBrk="1" hangingPunct="1"/>
            <a:r>
              <a:rPr lang="en-US" b="1" dirty="0">
                <a:latin typeface="Arial" charset="0"/>
                <a:sym typeface="Wingdings" charset="0"/>
              </a:rPr>
              <a:t>Posterior </a:t>
            </a:r>
            <a:r>
              <a:rPr lang="en-US" b="1" dirty="0" err="1">
                <a:latin typeface="Arial" charset="0"/>
                <a:sym typeface="Wingdings" charset="0"/>
              </a:rPr>
              <a:t>interventricular</a:t>
            </a:r>
            <a:r>
              <a:rPr lang="en-US" b="1" dirty="0">
                <a:latin typeface="Arial" charset="0"/>
                <a:sym typeface="Wingdings" charset="0"/>
              </a:rPr>
              <a:t> artery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4" y="228600"/>
            <a:ext cx="6748272" cy="6400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18.10a </a:t>
            </a:r>
            <a:r>
              <a:rPr lang="en-IN" dirty="0"/>
              <a:t>Coronary circulation.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962150" y="3265488"/>
            <a:ext cx="1922463" cy="506413"/>
          </a:xfrm>
          <a:custGeom>
            <a:avLst/>
            <a:gdLst>
              <a:gd name="T0" fmla="*/ 1211 w 1211"/>
              <a:gd name="T1" fmla="*/ 0 h 319"/>
              <a:gd name="T2" fmla="*/ 126 w 1211"/>
              <a:gd name="T3" fmla="*/ 319 h 319"/>
              <a:gd name="T4" fmla="*/ 0 w 1211"/>
              <a:gd name="T5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1" h="319">
                <a:moveTo>
                  <a:pt x="1211" y="0"/>
                </a:moveTo>
                <a:lnTo>
                  <a:pt x="126" y="319"/>
                </a:lnTo>
                <a:lnTo>
                  <a:pt x="0" y="31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738438" y="1927225"/>
            <a:ext cx="2112963" cy="1468438"/>
          </a:xfrm>
          <a:custGeom>
            <a:avLst/>
            <a:gdLst>
              <a:gd name="T0" fmla="*/ 1331 w 1331"/>
              <a:gd name="T1" fmla="*/ 925 h 925"/>
              <a:gd name="T2" fmla="*/ 126 w 1331"/>
              <a:gd name="T3" fmla="*/ 0 h 925"/>
              <a:gd name="T4" fmla="*/ 0 w 1331"/>
              <a:gd name="T5" fmla="*/ 0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31" h="925">
                <a:moveTo>
                  <a:pt x="1331" y="925"/>
                </a:moveTo>
                <a:lnTo>
                  <a:pt x="126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908175" y="2963863"/>
            <a:ext cx="12128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468938" y="2747963"/>
            <a:ext cx="722313" cy="63182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730625" y="4273550"/>
            <a:ext cx="322263" cy="1125538"/>
          </a:xfrm>
          <a:custGeom>
            <a:avLst/>
            <a:gdLst>
              <a:gd name="T0" fmla="*/ 203 w 203"/>
              <a:gd name="T1" fmla="*/ 0 h 709"/>
              <a:gd name="T2" fmla="*/ 125 w 203"/>
              <a:gd name="T3" fmla="*/ 709 h 709"/>
              <a:gd name="T4" fmla="*/ 0 w 203"/>
              <a:gd name="T5" fmla="*/ 709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" h="709">
                <a:moveTo>
                  <a:pt x="203" y="0"/>
                </a:moveTo>
                <a:lnTo>
                  <a:pt x="125" y="709"/>
                </a:lnTo>
                <a:lnTo>
                  <a:pt x="0" y="70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70513" y="4124325"/>
            <a:ext cx="571500" cy="947738"/>
          </a:xfrm>
          <a:custGeom>
            <a:avLst/>
            <a:gdLst>
              <a:gd name="T0" fmla="*/ 0 w 360"/>
              <a:gd name="T1" fmla="*/ 0 h 597"/>
              <a:gd name="T2" fmla="*/ 234 w 360"/>
              <a:gd name="T3" fmla="*/ 597 h 597"/>
              <a:gd name="T4" fmla="*/ 360 w 360"/>
              <a:gd name="T5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0" h="597">
                <a:moveTo>
                  <a:pt x="0" y="0"/>
                </a:moveTo>
                <a:lnTo>
                  <a:pt x="234" y="597"/>
                </a:lnTo>
                <a:lnTo>
                  <a:pt x="360" y="59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759325" y="3683000"/>
            <a:ext cx="0" cy="2197100"/>
          </a:xfrm>
          <a:custGeom>
            <a:avLst/>
            <a:gdLst>
              <a:gd name="T0" fmla="*/ 1384 h 1384"/>
              <a:gd name="T1" fmla="*/ 1286 h 1384"/>
              <a:gd name="T2" fmla="*/ 0 h 138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384">
                <a:moveTo>
                  <a:pt x="0" y="1384"/>
                </a:moveTo>
                <a:lnTo>
                  <a:pt x="0" y="1286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5805488" y="4200525"/>
            <a:ext cx="585788" cy="0"/>
          </a:xfrm>
          <a:custGeom>
            <a:avLst/>
            <a:gdLst>
              <a:gd name="T0" fmla="*/ 0 w 369"/>
              <a:gd name="T1" fmla="*/ 245 w 369"/>
              <a:gd name="T2" fmla="*/ 369 w 36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369">
                <a:moveTo>
                  <a:pt x="0" y="0"/>
                </a:moveTo>
                <a:lnTo>
                  <a:pt x="245" y="0"/>
                </a:lnTo>
                <a:lnTo>
                  <a:pt x="369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97388" y="355600"/>
            <a:ext cx="1130300" cy="862013"/>
          </a:xfrm>
          <a:custGeom>
            <a:avLst/>
            <a:gdLst>
              <a:gd name="T0" fmla="*/ 0 w 712"/>
              <a:gd name="T1" fmla="*/ 543 h 543"/>
              <a:gd name="T2" fmla="*/ 586 w 712"/>
              <a:gd name="T3" fmla="*/ 0 h 543"/>
              <a:gd name="T4" fmla="*/ 712 w 712"/>
              <a:gd name="T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12" h="543">
                <a:moveTo>
                  <a:pt x="0" y="543"/>
                </a:moveTo>
                <a:lnTo>
                  <a:pt x="586" y="0"/>
                </a:lnTo>
                <a:lnTo>
                  <a:pt x="71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260600" y="1166813"/>
            <a:ext cx="1276350" cy="412750"/>
          </a:xfrm>
          <a:custGeom>
            <a:avLst/>
            <a:gdLst>
              <a:gd name="T0" fmla="*/ 804 w 804"/>
              <a:gd name="T1" fmla="*/ 260 h 260"/>
              <a:gd name="T2" fmla="*/ 125 w 804"/>
              <a:gd name="T3" fmla="*/ 0 h 260"/>
              <a:gd name="T4" fmla="*/ 0 w 804"/>
              <a:gd name="T5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04" h="260">
                <a:moveTo>
                  <a:pt x="804" y="260"/>
                </a:moveTo>
                <a:lnTo>
                  <a:pt x="125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895850" y="2352675"/>
            <a:ext cx="1489075" cy="60325"/>
          </a:xfrm>
          <a:custGeom>
            <a:avLst/>
            <a:gdLst>
              <a:gd name="T0" fmla="*/ 0 w 938"/>
              <a:gd name="T1" fmla="*/ 0 h 38"/>
              <a:gd name="T2" fmla="*/ 812 w 938"/>
              <a:gd name="T3" fmla="*/ 38 h 38"/>
              <a:gd name="T4" fmla="*/ 938 w 938"/>
              <a:gd name="T5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8" h="38">
                <a:moveTo>
                  <a:pt x="0" y="0"/>
                </a:moveTo>
                <a:lnTo>
                  <a:pt x="812" y="38"/>
                </a:lnTo>
                <a:lnTo>
                  <a:pt x="938" y="38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111750" y="1693863"/>
            <a:ext cx="1012825" cy="366713"/>
          </a:xfrm>
          <a:custGeom>
            <a:avLst/>
            <a:gdLst>
              <a:gd name="T0" fmla="*/ 0 w 638"/>
              <a:gd name="T1" fmla="*/ 231 h 231"/>
              <a:gd name="T2" fmla="*/ 513 w 638"/>
              <a:gd name="T3" fmla="*/ 0 h 231"/>
              <a:gd name="T4" fmla="*/ 638 w 638"/>
              <a:gd name="T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8" h="231">
                <a:moveTo>
                  <a:pt x="0" y="231"/>
                </a:moveTo>
                <a:lnTo>
                  <a:pt x="513" y="0"/>
                </a:lnTo>
                <a:lnTo>
                  <a:pt x="638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510088" y="912813"/>
            <a:ext cx="1384300" cy="1077913"/>
          </a:xfrm>
          <a:custGeom>
            <a:avLst/>
            <a:gdLst>
              <a:gd name="T0" fmla="*/ 0 w 872"/>
              <a:gd name="T1" fmla="*/ 679 h 679"/>
              <a:gd name="T2" fmla="*/ 746 w 872"/>
              <a:gd name="T3" fmla="*/ 0 h 679"/>
              <a:gd name="T4" fmla="*/ 872 w 872"/>
              <a:gd name="T5" fmla="*/ 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72" h="679">
                <a:moveTo>
                  <a:pt x="0" y="679"/>
                </a:moveTo>
                <a:lnTo>
                  <a:pt x="746" y="0"/>
                </a:lnTo>
                <a:lnTo>
                  <a:pt x="872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487988" y="3071813"/>
            <a:ext cx="903288" cy="307975"/>
          </a:xfrm>
          <a:custGeom>
            <a:avLst/>
            <a:gdLst>
              <a:gd name="T0" fmla="*/ 0 w 569"/>
              <a:gd name="T1" fmla="*/ 0 h 194"/>
              <a:gd name="T2" fmla="*/ 443 w 569"/>
              <a:gd name="T3" fmla="*/ 194 h 194"/>
              <a:gd name="T4" fmla="*/ 569 w 569"/>
              <a:gd name="T5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9" h="194">
                <a:moveTo>
                  <a:pt x="0" y="0"/>
                </a:moveTo>
                <a:lnTo>
                  <a:pt x="443" y="194"/>
                </a:lnTo>
                <a:lnTo>
                  <a:pt x="569" y="19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2786063" y="3500438"/>
            <a:ext cx="1758950" cy="1193800"/>
          </a:xfrm>
          <a:custGeom>
            <a:avLst/>
            <a:gdLst>
              <a:gd name="T0" fmla="*/ 1108 w 1108"/>
              <a:gd name="T1" fmla="*/ 0 h 752"/>
              <a:gd name="T2" fmla="*/ 126 w 1108"/>
              <a:gd name="T3" fmla="*/ 748 h 752"/>
              <a:gd name="T4" fmla="*/ 0 w 1108"/>
              <a:gd name="T5" fmla="*/ 752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8" h="752">
                <a:moveTo>
                  <a:pt x="1108" y="0"/>
                </a:moveTo>
                <a:lnTo>
                  <a:pt x="126" y="748"/>
                </a:lnTo>
                <a:lnTo>
                  <a:pt x="0" y="752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51878" y="4559470"/>
            <a:ext cx="93455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669100" y="223054"/>
            <a:ext cx="59311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43916" y="1778288"/>
            <a:ext cx="14282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Anastomosis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(junction of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vessels)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233121" y="1015970"/>
            <a:ext cx="108843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vena cava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161225" y="1554015"/>
            <a:ext cx="117339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atrium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926910" y="787251"/>
            <a:ext cx="117660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Pulmonary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trunk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240741" y="2815878"/>
            <a:ext cx="69410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atrium</a:t>
            </a:r>
            <a:endParaRPr lang="en-US" sz="1772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233121" y="3653499"/>
            <a:ext cx="11197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coronary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002609" y="5270903"/>
            <a:ext cx="1094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marginal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414032" y="5893056"/>
            <a:ext cx="1943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Posterior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interventricular</a:t>
            </a:r>
            <a:endParaRPr lang="en-US" sz="1772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995874" y="4938167"/>
            <a:ext cx="19437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 err="1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interventricular</a:t>
            </a:r>
            <a:endParaRPr lang="en-US" sz="1772" dirty="0">
              <a:solidFill>
                <a:srgbClr val="000000"/>
              </a:solidFill>
              <a:latin typeface="Arial Black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6433913" y="3262736"/>
            <a:ext cx="135094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Circumflex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430738" y="4066239"/>
            <a:ext cx="93455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ventricle</a:t>
            </a:r>
            <a:endParaRPr lang="en-US" sz="1772" b="1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438358" y="2278113"/>
            <a:ext cx="11197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coronary</a:t>
            </a:r>
          </a:p>
          <a:p>
            <a:pPr eaLnBrk="1" hangingPunct="1">
              <a:lnSpc>
                <a:spcPts val="2000"/>
              </a:lnSpc>
            </a:pPr>
            <a:r>
              <a:rPr lang="en-US" sz="1772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artery</a:t>
            </a:r>
            <a:endParaRPr lang="en-US" sz="1772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1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Coronary Circulation (cont.)</a:t>
            </a:r>
          </a:p>
        </p:txBody>
      </p:sp>
      <p:sp>
        <p:nvSpPr>
          <p:cNvPr id="19456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Arial" charset="0"/>
              </a:rPr>
              <a:t>Coronary veins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Cardiac veins </a:t>
            </a:r>
            <a:r>
              <a:rPr lang="en-US" dirty="0">
                <a:latin typeface="Arial" charset="0"/>
              </a:rPr>
              <a:t>collect blood from capillary beds</a:t>
            </a:r>
          </a:p>
          <a:p>
            <a:pPr lvl="1" eaLnBrk="1" hangingPunct="1"/>
            <a:r>
              <a:rPr lang="en-US" b="1" dirty="0">
                <a:latin typeface="Arial" charset="0"/>
              </a:rPr>
              <a:t>Coronary sinus </a:t>
            </a:r>
            <a:r>
              <a:rPr lang="en-US" dirty="0">
                <a:latin typeface="Arial" charset="0"/>
              </a:rPr>
              <a:t>empties into right atrium; formed by merging cardiac veins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Great cardiac vein </a:t>
            </a:r>
            <a:r>
              <a:rPr lang="en-US" dirty="0">
                <a:latin typeface="Arial" charset="0"/>
              </a:rPr>
              <a:t>of anterior </a:t>
            </a:r>
            <a:r>
              <a:rPr lang="en-US" dirty="0" err="1">
                <a:latin typeface="Arial" charset="0"/>
              </a:rPr>
              <a:t>interventricular</a:t>
            </a:r>
            <a:r>
              <a:rPr lang="en-US" dirty="0">
                <a:latin typeface="Arial" charset="0"/>
              </a:rPr>
              <a:t> sulcus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Middle cardiac vein </a:t>
            </a:r>
            <a:r>
              <a:rPr lang="en-US" dirty="0">
                <a:latin typeface="Arial" charset="0"/>
              </a:rPr>
              <a:t>in posterior </a:t>
            </a:r>
            <a:r>
              <a:rPr lang="en-US" dirty="0" err="1">
                <a:latin typeface="Arial" charset="0"/>
              </a:rPr>
              <a:t>interventricular</a:t>
            </a:r>
            <a:r>
              <a:rPr lang="en-US" dirty="0">
                <a:latin typeface="Arial" charset="0"/>
              </a:rPr>
              <a:t> sulcus</a:t>
            </a:r>
          </a:p>
          <a:p>
            <a:pPr lvl="2" eaLnBrk="1" hangingPunct="1"/>
            <a:r>
              <a:rPr lang="en-US" b="1" dirty="0">
                <a:latin typeface="Arial" charset="0"/>
              </a:rPr>
              <a:t>Small cardiac vein </a:t>
            </a:r>
            <a:r>
              <a:rPr lang="en-US" dirty="0">
                <a:latin typeface="Arial" charset="0"/>
              </a:rPr>
              <a:t>from inferior margin</a:t>
            </a:r>
          </a:p>
          <a:p>
            <a:pPr lvl="1" eaLnBrk="1" hangingPunct="1">
              <a:tabLst>
                <a:tab pos="957263" algn="l"/>
              </a:tabLst>
            </a:pPr>
            <a:r>
              <a:rPr lang="en-US" dirty="0">
                <a:latin typeface="Arial" charset="0"/>
              </a:rPr>
              <a:t>Several </a:t>
            </a:r>
            <a:r>
              <a:rPr lang="en-US" b="1" dirty="0">
                <a:latin typeface="Arial" charset="0"/>
              </a:rPr>
              <a:t>anterior cardiac veins </a:t>
            </a:r>
            <a:r>
              <a:rPr lang="en-US" dirty="0">
                <a:latin typeface="Arial" charset="0"/>
              </a:rPr>
              <a:t>empty directly into right atrium anteriorly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36" y="697992"/>
            <a:ext cx="6358128" cy="54620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18.10b </a:t>
            </a:r>
            <a:r>
              <a:rPr lang="en-IN" dirty="0"/>
              <a:t>Coronary circulation.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482850" y="1752600"/>
            <a:ext cx="1000125" cy="0"/>
          </a:xfrm>
          <a:custGeom>
            <a:avLst/>
            <a:gdLst>
              <a:gd name="T0" fmla="*/ 630 w 630"/>
              <a:gd name="T1" fmla="*/ 160 w 630"/>
              <a:gd name="T2" fmla="*/ 0 w 63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30">
                <a:moveTo>
                  <a:pt x="630" y="0"/>
                </a:moveTo>
                <a:lnTo>
                  <a:pt x="160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530475" y="3238500"/>
            <a:ext cx="1524000" cy="15875"/>
          </a:xfrm>
          <a:custGeom>
            <a:avLst/>
            <a:gdLst>
              <a:gd name="T0" fmla="*/ 960 w 960"/>
              <a:gd name="T1" fmla="*/ 10 h 10"/>
              <a:gd name="T2" fmla="*/ 114 w 960"/>
              <a:gd name="T3" fmla="*/ 0 h 10"/>
              <a:gd name="T4" fmla="*/ 0 w 960"/>
              <a:gd name="T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0">
                <a:moveTo>
                  <a:pt x="960" y="10"/>
                </a:moveTo>
                <a:lnTo>
                  <a:pt x="114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2705100" y="3238500"/>
            <a:ext cx="1095375" cy="51435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794125" y="4322763"/>
            <a:ext cx="3175" cy="11207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864100" y="4287838"/>
            <a:ext cx="146050" cy="1292225"/>
          </a:xfrm>
          <a:custGeom>
            <a:avLst/>
            <a:gdLst>
              <a:gd name="T0" fmla="*/ 0 w 92"/>
              <a:gd name="T1" fmla="*/ 0 h 814"/>
              <a:gd name="T2" fmla="*/ 0 w 92"/>
              <a:gd name="T3" fmla="*/ 814 h 814"/>
              <a:gd name="T4" fmla="*/ 92 w 92"/>
              <a:gd name="T5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" h="814">
                <a:moveTo>
                  <a:pt x="0" y="0"/>
                </a:moveTo>
                <a:lnTo>
                  <a:pt x="0" y="814"/>
                </a:lnTo>
                <a:lnTo>
                  <a:pt x="92" y="814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657725" y="3365500"/>
            <a:ext cx="1882775" cy="741363"/>
          </a:xfrm>
          <a:custGeom>
            <a:avLst/>
            <a:gdLst>
              <a:gd name="T0" fmla="*/ 0 w 1186"/>
              <a:gd name="T1" fmla="*/ 0 h 467"/>
              <a:gd name="T2" fmla="*/ 1058 w 1186"/>
              <a:gd name="T3" fmla="*/ 467 h 467"/>
              <a:gd name="T4" fmla="*/ 1186 w 1186"/>
              <a:gd name="T5" fmla="*/ 467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6" h="467">
                <a:moveTo>
                  <a:pt x="0" y="0"/>
                </a:moveTo>
                <a:lnTo>
                  <a:pt x="1058" y="467"/>
                </a:lnTo>
                <a:lnTo>
                  <a:pt x="1186" y="467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105400" y="2943225"/>
            <a:ext cx="1435100" cy="457200"/>
          </a:xfrm>
          <a:custGeom>
            <a:avLst/>
            <a:gdLst>
              <a:gd name="T0" fmla="*/ 0 w 904"/>
              <a:gd name="T1" fmla="*/ 288 h 288"/>
              <a:gd name="T2" fmla="*/ 776 w 904"/>
              <a:gd name="T3" fmla="*/ 0 h 288"/>
              <a:gd name="T4" fmla="*/ 904 w 904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4" h="288">
                <a:moveTo>
                  <a:pt x="0" y="288"/>
                </a:moveTo>
                <a:lnTo>
                  <a:pt x="776" y="0"/>
                </a:lnTo>
                <a:lnTo>
                  <a:pt x="904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5581650" y="2943225"/>
            <a:ext cx="7556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26225" y="1599961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</a:t>
            </a:r>
          </a:p>
          <a:p>
            <a:pPr eaLnBrk="1" hangingPunct="1"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vena cava</a:t>
            </a:r>
            <a:endParaRPr lang="en-US" sz="180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37871" y="3093019"/>
            <a:ext cx="10259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Anterior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cardiac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veins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35766" y="5449662"/>
            <a:ext cx="9547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Small</a:t>
            </a:r>
          </a:p>
          <a:p>
            <a:pPr algn="ctr"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ardiac</a:t>
            </a:r>
          </a:p>
          <a:p>
            <a:pPr algn="ctr" eaLnBrk="1" hangingPunct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vein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93832" y="5443312"/>
            <a:ext cx="9547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Middle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ardiac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vein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579407" y="3974937"/>
            <a:ext cx="1158459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Coronary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sinus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579407" y="2810595"/>
            <a:ext cx="9547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Great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cardiac</a:t>
            </a:r>
          </a:p>
          <a:p>
            <a:pPr eaLnBrk="1" hangingPunct="1">
              <a:lnSpc>
                <a:spcPts val="2000"/>
              </a:lnSpc>
            </a:pPr>
            <a:r>
              <a:rPr lang="en-US" sz="180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vein</a:t>
            </a:r>
            <a:endParaRPr lang="en-US" sz="180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73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550662"/>
              </p:ext>
            </p:extLst>
          </p:nvPr>
        </p:nvGraphicFramePr>
        <p:xfrm>
          <a:off x="228600" y="1141413"/>
          <a:ext cx="8686800" cy="548799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/>
                <a:gridCol w="2895600"/>
                <a:gridCol w="2895600"/>
              </a:tblGrid>
              <a:tr h="10975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Composition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Importance</a:t>
                      </a:r>
                      <a:endParaRPr lang="en-US" dirty="0"/>
                    </a:p>
                  </a:txBody>
                  <a:tcPr anchor="ctr"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Heart chamber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Fibrous</a:t>
                      </a:r>
                      <a:r>
                        <a:rPr lang="en-US" baseline="0" dirty="0" smtClean="0"/>
                        <a:t> pericardium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Parietal layer of serous</a:t>
                      </a:r>
                      <a:r>
                        <a:rPr lang="en-US" baseline="0" dirty="0" smtClean="0"/>
                        <a:t> pericardium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Pericardial</a:t>
                      </a:r>
                      <a:r>
                        <a:rPr lang="en-US" baseline="0" dirty="0" smtClean="0"/>
                        <a:t> cavity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  <a:solidFill>
            <a:srgbClr val="FFFFFF"/>
          </a:solidFill>
        </p:spPr>
        <p:txBody>
          <a:bodyPr/>
          <a:lstStyle/>
          <a:p>
            <a:r>
              <a:rPr lang="en-IN" dirty="0"/>
              <a:t> </a:t>
            </a:r>
            <a:r>
              <a:rPr lang="en-IN" sz="2800" dirty="0"/>
              <a:t>The layers of the pericardium and of the heart wall</a:t>
            </a:r>
            <a:r>
              <a:rPr lang="en-IN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92352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9" name="Picture 5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41960"/>
            <a:ext cx="8546592" cy="5974080"/>
          </a:xfrm>
          <a:prstGeom prst="rect">
            <a:avLst/>
          </a:prstGeom>
        </p:spPr>
      </p:pic>
      <p:sp>
        <p:nvSpPr>
          <p:cNvPr id="73" name="Line 6"/>
          <p:cNvSpPr>
            <a:spLocks noChangeShapeType="1"/>
          </p:cNvSpPr>
          <p:nvPr/>
        </p:nvSpPr>
        <p:spPr bwMode="auto">
          <a:xfrm flipH="1">
            <a:off x="866775" y="1055688"/>
            <a:ext cx="35782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H="1">
            <a:off x="2262188" y="1639888"/>
            <a:ext cx="14557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 flipH="1">
            <a:off x="2217738" y="2117726"/>
            <a:ext cx="19764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 flipH="1">
            <a:off x="2163763" y="2565401"/>
            <a:ext cx="11842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1493838" y="2746376"/>
            <a:ext cx="2446338" cy="215900"/>
          </a:xfrm>
          <a:custGeom>
            <a:avLst/>
            <a:gdLst>
              <a:gd name="T0" fmla="*/ 1541 w 1541"/>
              <a:gd name="T1" fmla="*/ 0 h 136"/>
              <a:gd name="T2" fmla="*/ 886 w 1541"/>
              <a:gd name="T3" fmla="*/ 136 h 136"/>
              <a:gd name="T4" fmla="*/ 0 w 1541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1" h="136">
                <a:moveTo>
                  <a:pt x="1541" y="0"/>
                </a:moveTo>
                <a:lnTo>
                  <a:pt x="886" y="136"/>
                </a:lnTo>
                <a:lnTo>
                  <a:pt x="0" y="13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1970088" y="2984501"/>
            <a:ext cx="1763713" cy="469900"/>
          </a:xfrm>
          <a:custGeom>
            <a:avLst/>
            <a:gdLst>
              <a:gd name="T0" fmla="*/ 1111 w 1111"/>
              <a:gd name="T1" fmla="*/ 0 h 296"/>
              <a:gd name="T2" fmla="*/ 326 w 1111"/>
              <a:gd name="T3" fmla="*/ 296 h 296"/>
              <a:gd name="T4" fmla="*/ 0 w 1111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1" h="296">
                <a:moveTo>
                  <a:pt x="1111" y="0"/>
                </a:moveTo>
                <a:lnTo>
                  <a:pt x="326" y="296"/>
                </a:lnTo>
                <a:lnTo>
                  <a:pt x="0" y="29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flipH="1">
            <a:off x="2595563" y="3933826"/>
            <a:ext cx="7810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1709738" y="4508501"/>
            <a:ext cx="1931988" cy="227013"/>
          </a:xfrm>
          <a:custGeom>
            <a:avLst/>
            <a:gdLst>
              <a:gd name="T0" fmla="*/ 1217 w 1217"/>
              <a:gd name="T1" fmla="*/ 0 h 143"/>
              <a:gd name="T2" fmla="*/ 710 w 1217"/>
              <a:gd name="T3" fmla="*/ 143 h 143"/>
              <a:gd name="T4" fmla="*/ 0 w 1217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7" h="143">
                <a:moveTo>
                  <a:pt x="1217" y="0"/>
                </a:moveTo>
                <a:lnTo>
                  <a:pt x="710" y="143"/>
                </a:lnTo>
                <a:lnTo>
                  <a:pt x="0" y="14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1" name="Line 14"/>
          <p:cNvSpPr>
            <a:spLocks noChangeShapeType="1"/>
          </p:cNvSpPr>
          <p:nvPr/>
        </p:nvSpPr>
        <p:spPr bwMode="auto">
          <a:xfrm flipH="1">
            <a:off x="828675" y="5888038"/>
            <a:ext cx="24304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2" name="Line 15"/>
          <p:cNvSpPr>
            <a:spLocks noChangeShapeType="1"/>
          </p:cNvSpPr>
          <p:nvPr/>
        </p:nvSpPr>
        <p:spPr bwMode="auto">
          <a:xfrm>
            <a:off x="5421313" y="1125538"/>
            <a:ext cx="1206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3" name="Line 16"/>
          <p:cNvSpPr>
            <a:spLocks noChangeShapeType="1"/>
          </p:cNvSpPr>
          <p:nvPr/>
        </p:nvSpPr>
        <p:spPr bwMode="auto">
          <a:xfrm flipH="1">
            <a:off x="4870450" y="1503363"/>
            <a:ext cx="17573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4" name="Line 17"/>
          <p:cNvSpPr>
            <a:spLocks noChangeShapeType="1"/>
          </p:cNvSpPr>
          <p:nvPr/>
        </p:nvSpPr>
        <p:spPr bwMode="auto">
          <a:xfrm>
            <a:off x="5219700" y="1868488"/>
            <a:ext cx="140811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5" name="Line 18"/>
          <p:cNvSpPr>
            <a:spLocks noChangeShapeType="1"/>
          </p:cNvSpPr>
          <p:nvPr/>
        </p:nvSpPr>
        <p:spPr bwMode="auto">
          <a:xfrm>
            <a:off x="6138863" y="2536826"/>
            <a:ext cx="4889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6" name="Line 19"/>
          <p:cNvSpPr>
            <a:spLocks noChangeShapeType="1"/>
          </p:cNvSpPr>
          <p:nvPr/>
        </p:nvSpPr>
        <p:spPr bwMode="auto">
          <a:xfrm flipH="1">
            <a:off x="5868988" y="3060701"/>
            <a:ext cx="7588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4943475" y="4089401"/>
            <a:ext cx="1684338" cy="442913"/>
          </a:xfrm>
          <a:custGeom>
            <a:avLst/>
            <a:gdLst>
              <a:gd name="T0" fmla="*/ 1061 w 1061"/>
              <a:gd name="T1" fmla="*/ 279 h 279"/>
              <a:gd name="T2" fmla="*/ 923 w 1061"/>
              <a:gd name="T3" fmla="*/ 279 h 279"/>
              <a:gd name="T4" fmla="*/ 0 w 1061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1" h="279">
                <a:moveTo>
                  <a:pt x="1061" y="279"/>
                </a:moveTo>
                <a:lnTo>
                  <a:pt x="923" y="279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4606925" y="4394201"/>
            <a:ext cx="2020888" cy="938213"/>
          </a:xfrm>
          <a:custGeom>
            <a:avLst/>
            <a:gdLst>
              <a:gd name="T0" fmla="*/ 1273 w 1273"/>
              <a:gd name="T1" fmla="*/ 591 h 591"/>
              <a:gd name="T2" fmla="*/ 985 w 1273"/>
              <a:gd name="T3" fmla="*/ 591 h 591"/>
              <a:gd name="T4" fmla="*/ 0 w 1273"/>
              <a:gd name="T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591">
                <a:moveTo>
                  <a:pt x="1273" y="591"/>
                </a:moveTo>
                <a:lnTo>
                  <a:pt x="985" y="591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4832350" y="5402263"/>
            <a:ext cx="1795463" cy="365125"/>
          </a:xfrm>
          <a:custGeom>
            <a:avLst/>
            <a:gdLst>
              <a:gd name="T0" fmla="*/ 0 w 1131"/>
              <a:gd name="T1" fmla="*/ 0 h 230"/>
              <a:gd name="T2" fmla="*/ 847 w 1131"/>
              <a:gd name="T3" fmla="*/ 230 h 230"/>
              <a:gd name="T4" fmla="*/ 1131 w 1131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1" h="230">
                <a:moveTo>
                  <a:pt x="0" y="0"/>
                </a:moveTo>
                <a:lnTo>
                  <a:pt x="847" y="230"/>
                </a:lnTo>
                <a:lnTo>
                  <a:pt x="1131" y="2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>
            <a:off x="3290888" y="2114551"/>
            <a:ext cx="1090613" cy="384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1" name="Line 24"/>
          <p:cNvSpPr>
            <a:spLocks noChangeShapeType="1"/>
          </p:cNvSpPr>
          <p:nvPr/>
        </p:nvSpPr>
        <p:spPr bwMode="auto">
          <a:xfrm flipV="1">
            <a:off x="5273675" y="1868488"/>
            <a:ext cx="979488" cy="4270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2" name="Line 25"/>
          <p:cNvSpPr>
            <a:spLocks noChangeShapeType="1"/>
          </p:cNvSpPr>
          <p:nvPr/>
        </p:nvSpPr>
        <p:spPr bwMode="auto">
          <a:xfrm flipH="1">
            <a:off x="866775" y="1055688"/>
            <a:ext cx="35782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H="1">
            <a:off x="2262188" y="1639888"/>
            <a:ext cx="14557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4" name="Line 27"/>
          <p:cNvSpPr>
            <a:spLocks noChangeShapeType="1"/>
          </p:cNvSpPr>
          <p:nvPr/>
        </p:nvSpPr>
        <p:spPr bwMode="auto">
          <a:xfrm flipH="1">
            <a:off x="2217738" y="2117726"/>
            <a:ext cx="1976438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5" name="Line 28"/>
          <p:cNvSpPr>
            <a:spLocks noChangeShapeType="1"/>
          </p:cNvSpPr>
          <p:nvPr/>
        </p:nvSpPr>
        <p:spPr bwMode="auto">
          <a:xfrm flipH="1">
            <a:off x="2163763" y="2565401"/>
            <a:ext cx="118427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1493838" y="2746376"/>
            <a:ext cx="2446338" cy="215900"/>
          </a:xfrm>
          <a:custGeom>
            <a:avLst/>
            <a:gdLst>
              <a:gd name="T0" fmla="*/ 1541 w 1541"/>
              <a:gd name="T1" fmla="*/ 0 h 136"/>
              <a:gd name="T2" fmla="*/ 886 w 1541"/>
              <a:gd name="T3" fmla="*/ 136 h 136"/>
              <a:gd name="T4" fmla="*/ 0 w 1541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1" h="136">
                <a:moveTo>
                  <a:pt x="1541" y="0"/>
                </a:moveTo>
                <a:lnTo>
                  <a:pt x="886" y="136"/>
                </a:lnTo>
                <a:lnTo>
                  <a:pt x="0" y="13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1970088" y="2984501"/>
            <a:ext cx="1763713" cy="469900"/>
          </a:xfrm>
          <a:custGeom>
            <a:avLst/>
            <a:gdLst>
              <a:gd name="T0" fmla="*/ 1111 w 1111"/>
              <a:gd name="T1" fmla="*/ 0 h 296"/>
              <a:gd name="T2" fmla="*/ 326 w 1111"/>
              <a:gd name="T3" fmla="*/ 296 h 296"/>
              <a:gd name="T4" fmla="*/ 0 w 1111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1" h="296">
                <a:moveTo>
                  <a:pt x="1111" y="0"/>
                </a:moveTo>
                <a:lnTo>
                  <a:pt x="326" y="296"/>
                </a:lnTo>
                <a:lnTo>
                  <a:pt x="0" y="296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8" name="Line 31"/>
          <p:cNvSpPr>
            <a:spLocks noChangeShapeType="1"/>
          </p:cNvSpPr>
          <p:nvPr/>
        </p:nvSpPr>
        <p:spPr bwMode="auto">
          <a:xfrm flipH="1">
            <a:off x="1830388" y="3933826"/>
            <a:ext cx="15462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9" name="Freeform 32"/>
          <p:cNvSpPr>
            <a:spLocks/>
          </p:cNvSpPr>
          <p:nvPr/>
        </p:nvSpPr>
        <p:spPr bwMode="auto">
          <a:xfrm>
            <a:off x="1709738" y="4508501"/>
            <a:ext cx="1931988" cy="227013"/>
          </a:xfrm>
          <a:custGeom>
            <a:avLst/>
            <a:gdLst>
              <a:gd name="T0" fmla="*/ 1217 w 1217"/>
              <a:gd name="T1" fmla="*/ 0 h 143"/>
              <a:gd name="T2" fmla="*/ 710 w 1217"/>
              <a:gd name="T3" fmla="*/ 143 h 143"/>
              <a:gd name="T4" fmla="*/ 0 w 1217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7" h="143">
                <a:moveTo>
                  <a:pt x="1217" y="0"/>
                </a:moveTo>
                <a:lnTo>
                  <a:pt x="710" y="143"/>
                </a:lnTo>
                <a:lnTo>
                  <a:pt x="0" y="143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0" name="Line 33"/>
          <p:cNvSpPr>
            <a:spLocks noChangeShapeType="1"/>
          </p:cNvSpPr>
          <p:nvPr/>
        </p:nvSpPr>
        <p:spPr bwMode="auto">
          <a:xfrm flipH="1">
            <a:off x="828675" y="5888038"/>
            <a:ext cx="24304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1" name="Line 34"/>
          <p:cNvSpPr>
            <a:spLocks noChangeShapeType="1"/>
          </p:cNvSpPr>
          <p:nvPr/>
        </p:nvSpPr>
        <p:spPr bwMode="auto">
          <a:xfrm>
            <a:off x="5421313" y="1125538"/>
            <a:ext cx="120650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2" name="Line 35"/>
          <p:cNvSpPr>
            <a:spLocks noChangeShapeType="1"/>
          </p:cNvSpPr>
          <p:nvPr/>
        </p:nvSpPr>
        <p:spPr bwMode="auto">
          <a:xfrm flipH="1">
            <a:off x="4870450" y="1503363"/>
            <a:ext cx="175736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3" name="Line 36"/>
          <p:cNvSpPr>
            <a:spLocks noChangeShapeType="1"/>
          </p:cNvSpPr>
          <p:nvPr/>
        </p:nvSpPr>
        <p:spPr bwMode="auto">
          <a:xfrm>
            <a:off x="5219700" y="1868488"/>
            <a:ext cx="1408113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4" name="Line 37"/>
          <p:cNvSpPr>
            <a:spLocks noChangeShapeType="1"/>
          </p:cNvSpPr>
          <p:nvPr/>
        </p:nvSpPr>
        <p:spPr bwMode="auto">
          <a:xfrm>
            <a:off x="6138863" y="2536826"/>
            <a:ext cx="488950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5" name="Line 38"/>
          <p:cNvSpPr>
            <a:spLocks noChangeShapeType="1"/>
          </p:cNvSpPr>
          <p:nvPr/>
        </p:nvSpPr>
        <p:spPr bwMode="auto">
          <a:xfrm flipH="1">
            <a:off x="5868988" y="3060701"/>
            <a:ext cx="758825" cy="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6" name="Freeform 39"/>
          <p:cNvSpPr>
            <a:spLocks/>
          </p:cNvSpPr>
          <p:nvPr/>
        </p:nvSpPr>
        <p:spPr bwMode="auto">
          <a:xfrm>
            <a:off x="4943475" y="4089401"/>
            <a:ext cx="1684338" cy="442913"/>
          </a:xfrm>
          <a:custGeom>
            <a:avLst/>
            <a:gdLst>
              <a:gd name="T0" fmla="*/ 1061 w 1061"/>
              <a:gd name="T1" fmla="*/ 279 h 279"/>
              <a:gd name="T2" fmla="*/ 923 w 1061"/>
              <a:gd name="T3" fmla="*/ 279 h 279"/>
              <a:gd name="T4" fmla="*/ 0 w 1061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1" h="279">
                <a:moveTo>
                  <a:pt x="1061" y="279"/>
                </a:moveTo>
                <a:lnTo>
                  <a:pt x="923" y="279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7" name="Freeform 40"/>
          <p:cNvSpPr>
            <a:spLocks/>
          </p:cNvSpPr>
          <p:nvPr/>
        </p:nvSpPr>
        <p:spPr bwMode="auto">
          <a:xfrm>
            <a:off x="6084888" y="3816351"/>
            <a:ext cx="542925" cy="123825"/>
          </a:xfrm>
          <a:custGeom>
            <a:avLst/>
            <a:gdLst>
              <a:gd name="T0" fmla="*/ 342 w 342"/>
              <a:gd name="T1" fmla="*/ 78 h 78"/>
              <a:gd name="T2" fmla="*/ 204 w 342"/>
              <a:gd name="T3" fmla="*/ 78 h 78"/>
              <a:gd name="T4" fmla="*/ 0 w 342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78">
                <a:moveTo>
                  <a:pt x="342" y="78"/>
                </a:moveTo>
                <a:lnTo>
                  <a:pt x="204" y="78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8" name="Freeform 41"/>
          <p:cNvSpPr>
            <a:spLocks/>
          </p:cNvSpPr>
          <p:nvPr/>
        </p:nvSpPr>
        <p:spPr bwMode="auto">
          <a:xfrm>
            <a:off x="6084888" y="3816351"/>
            <a:ext cx="542925" cy="123825"/>
          </a:xfrm>
          <a:custGeom>
            <a:avLst/>
            <a:gdLst>
              <a:gd name="T0" fmla="*/ 342 w 342"/>
              <a:gd name="T1" fmla="*/ 78 h 78"/>
              <a:gd name="T2" fmla="*/ 204 w 342"/>
              <a:gd name="T3" fmla="*/ 78 h 78"/>
              <a:gd name="T4" fmla="*/ 0 w 342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78">
                <a:moveTo>
                  <a:pt x="342" y="78"/>
                </a:moveTo>
                <a:lnTo>
                  <a:pt x="204" y="78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9" name="Freeform 42"/>
          <p:cNvSpPr>
            <a:spLocks/>
          </p:cNvSpPr>
          <p:nvPr/>
        </p:nvSpPr>
        <p:spPr bwMode="auto">
          <a:xfrm>
            <a:off x="4791075" y="3251201"/>
            <a:ext cx="1836738" cy="260350"/>
          </a:xfrm>
          <a:custGeom>
            <a:avLst/>
            <a:gdLst>
              <a:gd name="T0" fmla="*/ 1157 w 1157"/>
              <a:gd name="T1" fmla="*/ 164 h 164"/>
              <a:gd name="T2" fmla="*/ 1019 w 1157"/>
              <a:gd name="T3" fmla="*/ 164 h 164"/>
              <a:gd name="T4" fmla="*/ 0 w 1157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64">
                <a:moveTo>
                  <a:pt x="1157" y="164"/>
                </a:moveTo>
                <a:lnTo>
                  <a:pt x="1019" y="164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0" name="Freeform 43"/>
          <p:cNvSpPr>
            <a:spLocks/>
          </p:cNvSpPr>
          <p:nvPr/>
        </p:nvSpPr>
        <p:spPr bwMode="auto">
          <a:xfrm>
            <a:off x="4791075" y="3251201"/>
            <a:ext cx="1836738" cy="260350"/>
          </a:xfrm>
          <a:custGeom>
            <a:avLst/>
            <a:gdLst>
              <a:gd name="T0" fmla="*/ 1157 w 1157"/>
              <a:gd name="T1" fmla="*/ 164 h 164"/>
              <a:gd name="T2" fmla="*/ 1019 w 1157"/>
              <a:gd name="T3" fmla="*/ 164 h 164"/>
              <a:gd name="T4" fmla="*/ 0 w 1157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64">
                <a:moveTo>
                  <a:pt x="1157" y="164"/>
                </a:moveTo>
                <a:lnTo>
                  <a:pt x="1019" y="164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1" name="Freeform 44"/>
          <p:cNvSpPr>
            <a:spLocks/>
          </p:cNvSpPr>
          <p:nvPr/>
        </p:nvSpPr>
        <p:spPr bwMode="auto">
          <a:xfrm>
            <a:off x="4606925" y="4394201"/>
            <a:ext cx="2020888" cy="938213"/>
          </a:xfrm>
          <a:custGeom>
            <a:avLst/>
            <a:gdLst>
              <a:gd name="T0" fmla="*/ 1273 w 1273"/>
              <a:gd name="T1" fmla="*/ 591 h 591"/>
              <a:gd name="T2" fmla="*/ 985 w 1273"/>
              <a:gd name="T3" fmla="*/ 591 h 591"/>
              <a:gd name="T4" fmla="*/ 0 w 1273"/>
              <a:gd name="T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591">
                <a:moveTo>
                  <a:pt x="1273" y="591"/>
                </a:moveTo>
                <a:lnTo>
                  <a:pt x="985" y="591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2" name="Freeform 45"/>
          <p:cNvSpPr>
            <a:spLocks/>
          </p:cNvSpPr>
          <p:nvPr/>
        </p:nvSpPr>
        <p:spPr bwMode="auto">
          <a:xfrm>
            <a:off x="4832350" y="5402263"/>
            <a:ext cx="1795463" cy="365125"/>
          </a:xfrm>
          <a:custGeom>
            <a:avLst/>
            <a:gdLst>
              <a:gd name="T0" fmla="*/ 0 w 1131"/>
              <a:gd name="T1" fmla="*/ 0 h 230"/>
              <a:gd name="T2" fmla="*/ 847 w 1131"/>
              <a:gd name="T3" fmla="*/ 230 h 230"/>
              <a:gd name="T4" fmla="*/ 1131 w 1131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1" h="230">
                <a:moveTo>
                  <a:pt x="0" y="0"/>
                </a:moveTo>
                <a:lnTo>
                  <a:pt x="847" y="230"/>
                </a:lnTo>
                <a:lnTo>
                  <a:pt x="1131" y="230"/>
                </a:lnTo>
              </a:path>
            </a:pathLst>
          </a:cu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3290888" y="2114551"/>
            <a:ext cx="1090613" cy="384175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4" name="Line 47"/>
          <p:cNvSpPr>
            <a:spLocks noChangeShapeType="1"/>
          </p:cNvSpPr>
          <p:nvPr/>
        </p:nvSpPr>
        <p:spPr bwMode="auto">
          <a:xfrm flipV="1">
            <a:off x="5273675" y="1868488"/>
            <a:ext cx="979488" cy="427038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34" y="16934"/>
            <a:ext cx="6547104" cy="380999"/>
          </a:xfrm>
        </p:spPr>
        <p:txBody>
          <a:bodyPr>
            <a:normAutofit/>
          </a:bodyPr>
          <a:lstStyle/>
          <a:p>
            <a:r>
              <a:rPr lang="en-IN" dirty="0"/>
              <a:t>Figure </a:t>
            </a:r>
            <a:r>
              <a:rPr lang="en-IN" dirty="0" smtClean="0"/>
              <a:t>18.5d </a:t>
            </a:r>
            <a:r>
              <a:rPr lang="en-IN" dirty="0"/>
              <a:t>Gross anatomy of the heart.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/>
              </a:rPr>
              <a:t>© 2016 Pearson Education, Inc.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866775" y="1055688"/>
            <a:ext cx="35782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262188" y="1639888"/>
            <a:ext cx="14557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2217738" y="2117726"/>
            <a:ext cx="1976438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163763" y="2565401"/>
            <a:ext cx="11842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493838" y="2746376"/>
            <a:ext cx="2446338" cy="215900"/>
          </a:xfrm>
          <a:custGeom>
            <a:avLst/>
            <a:gdLst>
              <a:gd name="T0" fmla="*/ 1541 w 1541"/>
              <a:gd name="T1" fmla="*/ 0 h 136"/>
              <a:gd name="T2" fmla="*/ 886 w 1541"/>
              <a:gd name="T3" fmla="*/ 136 h 136"/>
              <a:gd name="T4" fmla="*/ 0 w 1541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1" h="136">
                <a:moveTo>
                  <a:pt x="1541" y="0"/>
                </a:moveTo>
                <a:lnTo>
                  <a:pt x="886" y="136"/>
                </a:lnTo>
                <a:lnTo>
                  <a:pt x="0" y="136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970088" y="2984501"/>
            <a:ext cx="1763713" cy="469900"/>
          </a:xfrm>
          <a:custGeom>
            <a:avLst/>
            <a:gdLst>
              <a:gd name="T0" fmla="*/ 1111 w 1111"/>
              <a:gd name="T1" fmla="*/ 0 h 296"/>
              <a:gd name="T2" fmla="*/ 326 w 1111"/>
              <a:gd name="T3" fmla="*/ 296 h 296"/>
              <a:gd name="T4" fmla="*/ 0 w 1111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1" h="296">
                <a:moveTo>
                  <a:pt x="1111" y="0"/>
                </a:moveTo>
                <a:lnTo>
                  <a:pt x="326" y="296"/>
                </a:lnTo>
                <a:lnTo>
                  <a:pt x="0" y="296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595563" y="3933826"/>
            <a:ext cx="7810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709738" y="4508501"/>
            <a:ext cx="1931988" cy="227013"/>
          </a:xfrm>
          <a:custGeom>
            <a:avLst/>
            <a:gdLst>
              <a:gd name="T0" fmla="*/ 1217 w 1217"/>
              <a:gd name="T1" fmla="*/ 0 h 143"/>
              <a:gd name="T2" fmla="*/ 710 w 1217"/>
              <a:gd name="T3" fmla="*/ 143 h 143"/>
              <a:gd name="T4" fmla="*/ 0 w 1217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7" h="143">
                <a:moveTo>
                  <a:pt x="1217" y="0"/>
                </a:moveTo>
                <a:lnTo>
                  <a:pt x="710" y="143"/>
                </a:lnTo>
                <a:lnTo>
                  <a:pt x="0" y="143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H="1">
            <a:off x="828675" y="5888038"/>
            <a:ext cx="24304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421313" y="1125538"/>
            <a:ext cx="12065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4870450" y="1503363"/>
            <a:ext cx="175736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219700" y="1868488"/>
            <a:ext cx="1408113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6138863" y="2536826"/>
            <a:ext cx="48895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5868988" y="3060701"/>
            <a:ext cx="75882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4943475" y="4089401"/>
            <a:ext cx="1684338" cy="442913"/>
          </a:xfrm>
          <a:custGeom>
            <a:avLst/>
            <a:gdLst>
              <a:gd name="T0" fmla="*/ 1061 w 1061"/>
              <a:gd name="T1" fmla="*/ 279 h 279"/>
              <a:gd name="T2" fmla="*/ 923 w 1061"/>
              <a:gd name="T3" fmla="*/ 279 h 279"/>
              <a:gd name="T4" fmla="*/ 0 w 1061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1" h="279">
                <a:moveTo>
                  <a:pt x="1061" y="279"/>
                </a:moveTo>
                <a:lnTo>
                  <a:pt x="923" y="279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4606925" y="4394201"/>
            <a:ext cx="2020888" cy="938213"/>
          </a:xfrm>
          <a:custGeom>
            <a:avLst/>
            <a:gdLst>
              <a:gd name="T0" fmla="*/ 1273 w 1273"/>
              <a:gd name="T1" fmla="*/ 591 h 591"/>
              <a:gd name="T2" fmla="*/ 985 w 1273"/>
              <a:gd name="T3" fmla="*/ 591 h 591"/>
              <a:gd name="T4" fmla="*/ 0 w 1273"/>
              <a:gd name="T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591">
                <a:moveTo>
                  <a:pt x="1273" y="591"/>
                </a:moveTo>
                <a:lnTo>
                  <a:pt x="985" y="591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832350" y="5402263"/>
            <a:ext cx="1795463" cy="365125"/>
          </a:xfrm>
          <a:custGeom>
            <a:avLst/>
            <a:gdLst>
              <a:gd name="T0" fmla="*/ 0 w 1131"/>
              <a:gd name="T1" fmla="*/ 0 h 230"/>
              <a:gd name="T2" fmla="*/ 847 w 1131"/>
              <a:gd name="T3" fmla="*/ 230 h 230"/>
              <a:gd name="T4" fmla="*/ 1131 w 1131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1" h="230">
                <a:moveTo>
                  <a:pt x="0" y="0"/>
                </a:moveTo>
                <a:lnTo>
                  <a:pt x="847" y="230"/>
                </a:lnTo>
                <a:lnTo>
                  <a:pt x="1131" y="23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290888" y="2114551"/>
            <a:ext cx="1090613" cy="384175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 flipV="1">
            <a:off x="5273675" y="1868488"/>
            <a:ext cx="979488" cy="427038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H="1">
            <a:off x="866775" y="1055688"/>
            <a:ext cx="35782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 flipH="1">
            <a:off x="2262188" y="1639888"/>
            <a:ext cx="14557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2217738" y="2117726"/>
            <a:ext cx="1976438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H="1">
            <a:off x="2163763" y="2565401"/>
            <a:ext cx="118427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493838" y="2746376"/>
            <a:ext cx="2446338" cy="215900"/>
          </a:xfrm>
          <a:custGeom>
            <a:avLst/>
            <a:gdLst>
              <a:gd name="T0" fmla="*/ 1541 w 1541"/>
              <a:gd name="T1" fmla="*/ 0 h 136"/>
              <a:gd name="T2" fmla="*/ 886 w 1541"/>
              <a:gd name="T3" fmla="*/ 136 h 136"/>
              <a:gd name="T4" fmla="*/ 0 w 1541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1" h="136">
                <a:moveTo>
                  <a:pt x="1541" y="0"/>
                </a:moveTo>
                <a:lnTo>
                  <a:pt x="886" y="136"/>
                </a:lnTo>
                <a:lnTo>
                  <a:pt x="0" y="13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970088" y="2984501"/>
            <a:ext cx="1763713" cy="469900"/>
          </a:xfrm>
          <a:custGeom>
            <a:avLst/>
            <a:gdLst>
              <a:gd name="T0" fmla="*/ 1111 w 1111"/>
              <a:gd name="T1" fmla="*/ 0 h 296"/>
              <a:gd name="T2" fmla="*/ 326 w 1111"/>
              <a:gd name="T3" fmla="*/ 296 h 296"/>
              <a:gd name="T4" fmla="*/ 0 w 1111"/>
              <a:gd name="T5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1" h="296">
                <a:moveTo>
                  <a:pt x="1111" y="0"/>
                </a:moveTo>
                <a:lnTo>
                  <a:pt x="326" y="296"/>
                </a:lnTo>
                <a:lnTo>
                  <a:pt x="0" y="296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0" name="Line 31"/>
          <p:cNvSpPr>
            <a:spLocks noChangeShapeType="1"/>
          </p:cNvSpPr>
          <p:nvPr/>
        </p:nvSpPr>
        <p:spPr bwMode="auto">
          <a:xfrm flipH="1">
            <a:off x="1830388" y="3933826"/>
            <a:ext cx="15462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1" name="Freeform 32"/>
          <p:cNvSpPr>
            <a:spLocks/>
          </p:cNvSpPr>
          <p:nvPr/>
        </p:nvSpPr>
        <p:spPr bwMode="auto">
          <a:xfrm>
            <a:off x="1709738" y="4508501"/>
            <a:ext cx="1931988" cy="227013"/>
          </a:xfrm>
          <a:custGeom>
            <a:avLst/>
            <a:gdLst>
              <a:gd name="T0" fmla="*/ 1217 w 1217"/>
              <a:gd name="T1" fmla="*/ 0 h 143"/>
              <a:gd name="T2" fmla="*/ 710 w 1217"/>
              <a:gd name="T3" fmla="*/ 143 h 143"/>
              <a:gd name="T4" fmla="*/ 0 w 1217"/>
              <a:gd name="T5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7" h="143">
                <a:moveTo>
                  <a:pt x="1217" y="0"/>
                </a:moveTo>
                <a:lnTo>
                  <a:pt x="710" y="143"/>
                </a:lnTo>
                <a:lnTo>
                  <a:pt x="0" y="143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3" name="Line 33"/>
          <p:cNvSpPr>
            <a:spLocks noChangeShapeType="1"/>
          </p:cNvSpPr>
          <p:nvPr/>
        </p:nvSpPr>
        <p:spPr bwMode="auto">
          <a:xfrm flipH="1">
            <a:off x="828675" y="5888038"/>
            <a:ext cx="24304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4" name="Line 34"/>
          <p:cNvSpPr>
            <a:spLocks noChangeShapeType="1"/>
          </p:cNvSpPr>
          <p:nvPr/>
        </p:nvSpPr>
        <p:spPr bwMode="auto">
          <a:xfrm>
            <a:off x="5421313" y="1125538"/>
            <a:ext cx="120650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5" name="Line 35"/>
          <p:cNvSpPr>
            <a:spLocks noChangeShapeType="1"/>
          </p:cNvSpPr>
          <p:nvPr/>
        </p:nvSpPr>
        <p:spPr bwMode="auto">
          <a:xfrm flipH="1">
            <a:off x="4870450" y="1503363"/>
            <a:ext cx="175736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6" name="Line 36"/>
          <p:cNvSpPr>
            <a:spLocks noChangeShapeType="1"/>
          </p:cNvSpPr>
          <p:nvPr/>
        </p:nvSpPr>
        <p:spPr bwMode="auto">
          <a:xfrm>
            <a:off x="5219700" y="1868488"/>
            <a:ext cx="1408113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7" name="Line 37"/>
          <p:cNvSpPr>
            <a:spLocks noChangeShapeType="1"/>
          </p:cNvSpPr>
          <p:nvPr/>
        </p:nvSpPr>
        <p:spPr bwMode="auto">
          <a:xfrm>
            <a:off x="6138863" y="2536826"/>
            <a:ext cx="488950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8" name="Line 38"/>
          <p:cNvSpPr>
            <a:spLocks noChangeShapeType="1"/>
          </p:cNvSpPr>
          <p:nvPr/>
        </p:nvSpPr>
        <p:spPr bwMode="auto">
          <a:xfrm flipH="1">
            <a:off x="5868988" y="3060701"/>
            <a:ext cx="758825" cy="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29" name="Freeform 39"/>
          <p:cNvSpPr>
            <a:spLocks/>
          </p:cNvSpPr>
          <p:nvPr/>
        </p:nvSpPr>
        <p:spPr bwMode="auto">
          <a:xfrm>
            <a:off x="4943475" y="4089401"/>
            <a:ext cx="1684338" cy="442913"/>
          </a:xfrm>
          <a:custGeom>
            <a:avLst/>
            <a:gdLst>
              <a:gd name="T0" fmla="*/ 1061 w 1061"/>
              <a:gd name="T1" fmla="*/ 279 h 279"/>
              <a:gd name="T2" fmla="*/ 923 w 1061"/>
              <a:gd name="T3" fmla="*/ 279 h 279"/>
              <a:gd name="T4" fmla="*/ 0 w 1061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61" h="279">
                <a:moveTo>
                  <a:pt x="1061" y="279"/>
                </a:moveTo>
                <a:lnTo>
                  <a:pt x="923" y="279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0" name="Freeform 40"/>
          <p:cNvSpPr>
            <a:spLocks/>
          </p:cNvSpPr>
          <p:nvPr/>
        </p:nvSpPr>
        <p:spPr bwMode="auto">
          <a:xfrm>
            <a:off x="6084888" y="3816351"/>
            <a:ext cx="542925" cy="123825"/>
          </a:xfrm>
          <a:custGeom>
            <a:avLst/>
            <a:gdLst>
              <a:gd name="T0" fmla="*/ 342 w 342"/>
              <a:gd name="T1" fmla="*/ 78 h 78"/>
              <a:gd name="T2" fmla="*/ 204 w 342"/>
              <a:gd name="T3" fmla="*/ 78 h 78"/>
              <a:gd name="T4" fmla="*/ 0 w 342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78">
                <a:moveTo>
                  <a:pt x="342" y="78"/>
                </a:moveTo>
                <a:lnTo>
                  <a:pt x="204" y="7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1" name="Freeform 41"/>
          <p:cNvSpPr>
            <a:spLocks/>
          </p:cNvSpPr>
          <p:nvPr/>
        </p:nvSpPr>
        <p:spPr bwMode="auto">
          <a:xfrm>
            <a:off x="6084888" y="3816351"/>
            <a:ext cx="542925" cy="123825"/>
          </a:xfrm>
          <a:custGeom>
            <a:avLst/>
            <a:gdLst>
              <a:gd name="T0" fmla="*/ 342 w 342"/>
              <a:gd name="T1" fmla="*/ 78 h 78"/>
              <a:gd name="T2" fmla="*/ 204 w 342"/>
              <a:gd name="T3" fmla="*/ 78 h 78"/>
              <a:gd name="T4" fmla="*/ 0 w 342"/>
              <a:gd name="T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" h="78">
                <a:moveTo>
                  <a:pt x="342" y="78"/>
                </a:moveTo>
                <a:lnTo>
                  <a:pt x="204" y="78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2" name="Freeform 42"/>
          <p:cNvSpPr>
            <a:spLocks/>
          </p:cNvSpPr>
          <p:nvPr/>
        </p:nvSpPr>
        <p:spPr bwMode="auto">
          <a:xfrm>
            <a:off x="4791075" y="3251201"/>
            <a:ext cx="1836738" cy="260350"/>
          </a:xfrm>
          <a:custGeom>
            <a:avLst/>
            <a:gdLst>
              <a:gd name="T0" fmla="*/ 1157 w 1157"/>
              <a:gd name="T1" fmla="*/ 164 h 164"/>
              <a:gd name="T2" fmla="*/ 1019 w 1157"/>
              <a:gd name="T3" fmla="*/ 164 h 164"/>
              <a:gd name="T4" fmla="*/ 0 w 1157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64">
                <a:moveTo>
                  <a:pt x="1157" y="164"/>
                </a:moveTo>
                <a:lnTo>
                  <a:pt x="1019" y="16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3" name="Freeform 43"/>
          <p:cNvSpPr>
            <a:spLocks/>
          </p:cNvSpPr>
          <p:nvPr/>
        </p:nvSpPr>
        <p:spPr bwMode="auto">
          <a:xfrm>
            <a:off x="4791075" y="3251201"/>
            <a:ext cx="1836738" cy="260350"/>
          </a:xfrm>
          <a:custGeom>
            <a:avLst/>
            <a:gdLst>
              <a:gd name="T0" fmla="*/ 1157 w 1157"/>
              <a:gd name="T1" fmla="*/ 164 h 164"/>
              <a:gd name="T2" fmla="*/ 1019 w 1157"/>
              <a:gd name="T3" fmla="*/ 164 h 164"/>
              <a:gd name="T4" fmla="*/ 0 w 1157"/>
              <a:gd name="T5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64">
                <a:moveTo>
                  <a:pt x="1157" y="164"/>
                </a:moveTo>
                <a:lnTo>
                  <a:pt x="1019" y="164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4" name="Freeform 44"/>
          <p:cNvSpPr>
            <a:spLocks/>
          </p:cNvSpPr>
          <p:nvPr/>
        </p:nvSpPr>
        <p:spPr bwMode="auto">
          <a:xfrm>
            <a:off x="4606925" y="4394201"/>
            <a:ext cx="2020888" cy="938213"/>
          </a:xfrm>
          <a:custGeom>
            <a:avLst/>
            <a:gdLst>
              <a:gd name="T0" fmla="*/ 1273 w 1273"/>
              <a:gd name="T1" fmla="*/ 591 h 591"/>
              <a:gd name="T2" fmla="*/ 985 w 1273"/>
              <a:gd name="T3" fmla="*/ 591 h 591"/>
              <a:gd name="T4" fmla="*/ 0 w 1273"/>
              <a:gd name="T5" fmla="*/ 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73" h="591">
                <a:moveTo>
                  <a:pt x="1273" y="591"/>
                </a:moveTo>
                <a:lnTo>
                  <a:pt x="985" y="591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5" name="Freeform 45"/>
          <p:cNvSpPr>
            <a:spLocks/>
          </p:cNvSpPr>
          <p:nvPr/>
        </p:nvSpPr>
        <p:spPr bwMode="auto">
          <a:xfrm>
            <a:off x="4832350" y="5402263"/>
            <a:ext cx="1795463" cy="365125"/>
          </a:xfrm>
          <a:custGeom>
            <a:avLst/>
            <a:gdLst>
              <a:gd name="T0" fmla="*/ 0 w 1131"/>
              <a:gd name="T1" fmla="*/ 0 h 230"/>
              <a:gd name="T2" fmla="*/ 847 w 1131"/>
              <a:gd name="T3" fmla="*/ 230 h 230"/>
              <a:gd name="T4" fmla="*/ 1131 w 1131"/>
              <a:gd name="T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31" h="230">
                <a:moveTo>
                  <a:pt x="0" y="0"/>
                </a:moveTo>
                <a:lnTo>
                  <a:pt x="847" y="230"/>
                </a:lnTo>
                <a:lnTo>
                  <a:pt x="1131" y="23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6" name="Line 46"/>
          <p:cNvSpPr>
            <a:spLocks noChangeShapeType="1"/>
          </p:cNvSpPr>
          <p:nvPr/>
        </p:nvSpPr>
        <p:spPr bwMode="auto">
          <a:xfrm>
            <a:off x="3290888" y="2114551"/>
            <a:ext cx="1090613" cy="384175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37" name="Line 47"/>
          <p:cNvSpPr>
            <a:spLocks noChangeShapeType="1"/>
          </p:cNvSpPr>
          <p:nvPr/>
        </p:nvSpPr>
        <p:spPr bwMode="auto">
          <a:xfrm flipV="1">
            <a:off x="5273675" y="1868488"/>
            <a:ext cx="979488" cy="42703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IN" sz="1800">
              <a:solidFill>
                <a:prstClr val="black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1" name="Rectangle 571"/>
          <p:cNvSpPr>
            <a:spLocks noChangeArrowheads="1"/>
          </p:cNvSpPr>
          <p:nvPr/>
        </p:nvSpPr>
        <p:spPr bwMode="auto">
          <a:xfrm>
            <a:off x="346680" y="1026460"/>
            <a:ext cx="474489" cy="11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Aorta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Rectangle 571"/>
          <p:cNvSpPr>
            <a:spLocks noChangeArrowheads="1"/>
          </p:cNvSpPr>
          <p:nvPr/>
        </p:nvSpPr>
        <p:spPr bwMode="auto">
          <a:xfrm>
            <a:off x="345094" y="1610655"/>
            <a:ext cx="1869101" cy="11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artery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Rectangle 571"/>
          <p:cNvSpPr>
            <a:spLocks noChangeArrowheads="1"/>
          </p:cNvSpPr>
          <p:nvPr/>
        </p:nvSpPr>
        <p:spPr bwMode="auto">
          <a:xfrm>
            <a:off x="341124" y="2087696"/>
            <a:ext cx="1821011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pulmonary veins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4" name="Rectangle 571"/>
          <p:cNvSpPr>
            <a:spLocks noChangeArrowheads="1"/>
          </p:cNvSpPr>
          <p:nvPr/>
        </p:nvSpPr>
        <p:spPr bwMode="auto">
          <a:xfrm>
            <a:off x="331599" y="2531902"/>
            <a:ext cx="1758495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Auricle of left atrium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" name="Rectangle 571"/>
          <p:cNvSpPr>
            <a:spLocks noChangeArrowheads="1"/>
          </p:cNvSpPr>
          <p:nvPr/>
        </p:nvSpPr>
        <p:spPr bwMode="auto">
          <a:xfrm>
            <a:off x="328424" y="3416437"/>
            <a:ext cx="157094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Great cardiac vein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Rectangle 571"/>
          <p:cNvSpPr>
            <a:spLocks noChangeArrowheads="1"/>
          </p:cNvSpPr>
          <p:nvPr/>
        </p:nvSpPr>
        <p:spPr bwMode="auto">
          <a:xfrm>
            <a:off x="323662" y="3823638"/>
            <a:ext cx="143629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 vein of</a:t>
            </a:r>
          </a:p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left ventricle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7" name="Rectangle 571"/>
          <p:cNvSpPr>
            <a:spLocks noChangeArrowheads="1"/>
          </p:cNvSpPr>
          <p:nvPr/>
        </p:nvSpPr>
        <p:spPr bwMode="auto">
          <a:xfrm>
            <a:off x="333375" y="5849764"/>
            <a:ext cx="442429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Apex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8" name="Rectangle 571"/>
          <p:cNvSpPr>
            <a:spLocks noChangeArrowheads="1"/>
          </p:cNvSpPr>
          <p:nvPr/>
        </p:nvSpPr>
        <p:spPr bwMode="auto">
          <a:xfrm>
            <a:off x="331811" y="2922425"/>
            <a:ext cx="1091774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atrium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Rectangle 571"/>
          <p:cNvSpPr>
            <a:spLocks noChangeArrowheads="1"/>
          </p:cNvSpPr>
          <p:nvPr/>
        </p:nvSpPr>
        <p:spPr bwMode="auto">
          <a:xfrm>
            <a:off x="328636" y="4699631"/>
            <a:ext cx="1316322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Left ventricle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Rectangle 571"/>
          <p:cNvSpPr>
            <a:spLocks noChangeArrowheads="1"/>
          </p:cNvSpPr>
          <p:nvPr/>
        </p:nvSpPr>
        <p:spPr bwMode="auto">
          <a:xfrm>
            <a:off x="644535" y="6301699"/>
            <a:ext cx="222169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Posterior surface view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Rectangle 571"/>
          <p:cNvSpPr>
            <a:spLocks noChangeArrowheads="1"/>
          </p:cNvSpPr>
          <p:nvPr/>
        </p:nvSpPr>
        <p:spPr bwMode="auto">
          <a:xfrm>
            <a:off x="6672263" y="1097597"/>
            <a:ext cx="166712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Superior vena cava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Rectangle 571"/>
          <p:cNvSpPr>
            <a:spLocks noChangeArrowheads="1"/>
          </p:cNvSpPr>
          <p:nvPr/>
        </p:nvSpPr>
        <p:spPr bwMode="auto">
          <a:xfrm>
            <a:off x="6679619" y="2511188"/>
            <a:ext cx="1231171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atrium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Rectangle 571"/>
          <p:cNvSpPr>
            <a:spLocks noChangeArrowheads="1"/>
          </p:cNvSpPr>
          <p:nvPr/>
        </p:nvSpPr>
        <p:spPr bwMode="auto">
          <a:xfrm>
            <a:off x="6678613" y="1478101"/>
            <a:ext cx="200054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artery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Rectangle 571"/>
          <p:cNvSpPr>
            <a:spLocks noChangeArrowheads="1"/>
          </p:cNvSpPr>
          <p:nvPr/>
        </p:nvSpPr>
        <p:spPr bwMode="auto">
          <a:xfrm>
            <a:off x="6678613" y="1848479"/>
            <a:ext cx="1960473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pulmonary veins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" name="Rectangle 571"/>
          <p:cNvSpPr>
            <a:spLocks noChangeArrowheads="1"/>
          </p:cNvSpPr>
          <p:nvPr/>
        </p:nvSpPr>
        <p:spPr bwMode="auto">
          <a:xfrm>
            <a:off x="6673851" y="3029103"/>
            <a:ext cx="1546898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Inferior vena cava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Rectangle 571"/>
          <p:cNvSpPr>
            <a:spLocks noChangeArrowheads="1"/>
          </p:cNvSpPr>
          <p:nvPr/>
        </p:nvSpPr>
        <p:spPr bwMode="auto">
          <a:xfrm>
            <a:off x="6673851" y="3488366"/>
            <a:ext cx="1332096" cy="10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8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Coronary sinus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7" name="Rectangle 571"/>
          <p:cNvSpPr>
            <a:spLocks noChangeArrowheads="1"/>
          </p:cNvSpPr>
          <p:nvPr/>
        </p:nvSpPr>
        <p:spPr bwMode="auto">
          <a:xfrm>
            <a:off x="6680201" y="3825194"/>
            <a:ext cx="1848263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Right coronary artery</a:t>
            </a:r>
          </a:p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(in coronary sulcus)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ectangle 571"/>
          <p:cNvSpPr>
            <a:spLocks noChangeArrowheads="1"/>
          </p:cNvSpPr>
          <p:nvPr/>
        </p:nvSpPr>
        <p:spPr bwMode="auto">
          <a:xfrm>
            <a:off x="6680201" y="4410503"/>
            <a:ext cx="217367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Posterior </a:t>
            </a:r>
            <a:r>
              <a:rPr lang="en-IN" sz="142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endParaRPr lang="en-IN" sz="1420" b="1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artery (in posterior</a:t>
            </a:r>
          </a:p>
          <a:p>
            <a:pPr eaLnBrk="1" hangingPunct="1">
              <a:lnSpc>
                <a:spcPts val="1600"/>
              </a:lnSpc>
            </a:pPr>
            <a:r>
              <a:rPr lang="en-IN" sz="1420" b="1" dirty="0" err="1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interventricular</a:t>
            </a: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 sulcus)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Rectangle 571"/>
          <p:cNvSpPr>
            <a:spLocks noChangeArrowheads="1"/>
          </p:cNvSpPr>
          <p:nvPr/>
        </p:nvSpPr>
        <p:spPr bwMode="auto">
          <a:xfrm>
            <a:off x="6673851" y="5288390"/>
            <a:ext cx="1679947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900"/>
              </a:lnSpc>
            </a:pPr>
            <a:r>
              <a:rPr lang="en-IN" sz="1420" b="1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Middle cardiac vein</a:t>
            </a:r>
            <a:endParaRPr lang="en-US" sz="1420" dirty="0" smtClean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0" name="Rectangle 571"/>
          <p:cNvSpPr>
            <a:spLocks noChangeArrowheads="1"/>
          </p:cNvSpPr>
          <p:nvPr/>
        </p:nvSpPr>
        <p:spPr bwMode="auto">
          <a:xfrm>
            <a:off x="6671470" y="5726068"/>
            <a:ext cx="1457387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900"/>
              </a:lnSpc>
            </a:pPr>
            <a:r>
              <a:rPr lang="en-IN" sz="1420" dirty="0">
                <a:solidFill>
                  <a:srgbClr val="000000"/>
                </a:solidFill>
                <a:latin typeface="Arial Black" pitchFamily="34" charset="0"/>
                <a:ea typeface="+mn-ea"/>
                <a:cs typeface="Arial" pitchFamily="34" charset="0"/>
              </a:rPr>
              <a:t>Right ventricle</a:t>
            </a:r>
            <a:endParaRPr lang="en-US" sz="1420" dirty="0" smtClean="0">
              <a:solidFill>
                <a:prstClr val="black"/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Does the Physiology of Skeletal and Cardiac Muscle Differ?</a:t>
            </a:r>
          </a:p>
        </p:txBody>
      </p:sp>
      <p:sp>
        <p:nvSpPr>
          <p:cNvPr id="204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Similarities with skeletal </a:t>
            </a:r>
            <a:r>
              <a:rPr lang="en-US" dirty="0" smtClean="0">
                <a:latin typeface="Arial" charset="0"/>
              </a:rPr>
              <a:t>muscle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Muscle contraction is preceded by depolarizing action potential</a:t>
            </a:r>
          </a:p>
          <a:p>
            <a:pPr lvl="1" eaLnBrk="1" hangingPunct="1"/>
            <a:r>
              <a:rPr lang="en-US" dirty="0">
                <a:latin typeface="Arial" charset="0"/>
              </a:rPr>
              <a:t>Depolarization wave travels down T </a:t>
            </a:r>
            <a:r>
              <a:rPr lang="en-US" dirty="0" smtClean="0">
                <a:latin typeface="Arial" charset="0"/>
              </a:rPr>
              <a:t>tubules; </a:t>
            </a:r>
            <a:r>
              <a:rPr lang="en-US" dirty="0">
                <a:latin typeface="Arial" charset="0"/>
                <a:sym typeface="Wingdings" charset="0"/>
              </a:rPr>
              <a:t>causes sarcoplasmic reticulum (SR)</a:t>
            </a:r>
            <a:r>
              <a:rPr lang="en-US" dirty="0">
                <a:latin typeface="Arial" charset="0"/>
              </a:rPr>
              <a:t> to </a:t>
            </a:r>
            <a:r>
              <a:rPr lang="en-US" dirty="0" smtClean="0">
                <a:latin typeface="Arial" charset="0"/>
              </a:rPr>
              <a:t>release </a:t>
            </a:r>
            <a:r>
              <a:rPr lang="en-US" dirty="0">
                <a:latin typeface="Arial" charset="0"/>
              </a:rPr>
              <a:t>Ca</a:t>
            </a:r>
            <a:r>
              <a:rPr lang="en-US" baseline="30000" dirty="0">
                <a:latin typeface="Arial" charset="0"/>
              </a:rPr>
              <a:t>2+</a:t>
            </a:r>
          </a:p>
          <a:p>
            <a:pPr lvl="1" eaLnBrk="1" hangingPunct="1"/>
            <a:r>
              <a:rPr lang="en-US" dirty="0">
                <a:latin typeface="Arial" charset="0"/>
              </a:rPr>
              <a:t>Excitation-contraction coupling occurs</a:t>
            </a:r>
          </a:p>
          <a:p>
            <a:pPr lvl="2" eaLnBrk="1" hangingPunct="1"/>
            <a:r>
              <a:rPr lang="en-US" dirty="0">
                <a:latin typeface="Arial" charset="0"/>
              </a:rPr>
              <a:t>Ca</a:t>
            </a:r>
            <a:r>
              <a:rPr lang="en-US" baseline="30000" dirty="0">
                <a:latin typeface="Arial" charset="0"/>
              </a:rPr>
              <a:t>2+</a:t>
            </a:r>
            <a:r>
              <a:rPr lang="en-US" dirty="0">
                <a:latin typeface="Arial" charset="0"/>
              </a:rPr>
              <a:t> binds troponin </a:t>
            </a:r>
            <a:r>
              <a:rPr lang="en-US" dirty="0">
                <a:latin typeface="Arial" charset="0"/>
                <a:sym typeface="Wingdings" charset="0"/>
              </a:rPr>
              <a:t>causing</a:t>
            </a:r>
            <a:r>
              <a:rPr lang="en-US" dirty="0">
                <a:latin typeface="Arial" charset="0"/>
              </a:rPr>
              <a:t> filaments to slide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Does the Physiology of Skeletal and Cardiac Muscle Differ</a:t>
            </a:r>
            <a:r>
              <a:rPr lang="en-US" dirty="0" smtClean="0">
                <a:latin typeface="Arial" charset="0"/>
              </a:rPr>
              <a:t>? (cont.)</a:t>
            </a:r>
            <a:endParaRPr lang="en-US" dirty="0">
              <a:latin typeface="Arial" charset="0"/>
            </a:endParaRPr>
          </a:p>
        </p:txBody>
      </p:sp>
      <p:sp>
        <p:nvSpPr>
          <p:cNvPr id="2058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Differences between cardiac and skeletal </a:t>
            </a:r>
            <a:r>
              <a:rPr lang="en-US" dirty="0" smtClean="0">
                <a:latin typeface="Arial" charset="0"/>
              </a:rPr>
              <a:t>muscle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b="1" dirty="0">
                <a:latin typeface="Arial" charset="0"/>
              </a:rPr>
              <a:t>Some cardiac muscle cells are self-excitable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Two </a:t>
            </a:r>
            <a:r>
              <a:rPr lang="en-US" dirty="0">
                <a:latin typeface="Arial" charset="0"/>
              </a:rPr>
              <a:t>kinds of </a:t>
            </a:r>
            <a:r>
              <a:rPr lang="en-US" dirty="0" err="1" smtClean="0">
                <a:latin typeface="Arial" charset="0"/>
              </a:rPr>
              <a:t>myocytes</a:t>
            </a: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lvl="3" eaLnBrk="1" hangingPunct="1"/>
            <a:r>
              <a:rPr lang="en-US" i="1" dirty="0">
                <a:latin typeface="Arial" charset="0"/>
              </a:rPr>
              <a:t>Contractile </a:t>
            </a:r>
            <a:r>
              <a:rPr lang="en-US" i="1" dirty="0" smtClean="0">
                <a:latin typeface="Arial" charset="0"/>
              </a:rPr>
              <a:t>cells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responsible for contraction</a:t>
            </a:r>
          </a:p>
          <a:p>
            <a:pPr lvl="3" eaLnBrk="1" hangingPunct="1"/>
            <a:r>
              <a:rPr lang="en-US" i="1" dirty="0">
                <a:latin typeface="Arial" charset="0"/>
              </a:rPr>
              <a:t>Pacemaker </a:t>
            </a:r>
            <a:r>
              <a:rPr lang="en-US" i="1" dirty="0" smtClean="0">
                <a:latin typeface="Arial" charset="0"/>
              </a:rPr>
              <a:t>cells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 err="1">
                <a:latin typeface="Arial" charset="0"/>
              </a:rPr>
              <a:t>noncontractile</a:t>
            </a:r>
            <a:r>
              <a:rPr lang="en-US" dirty="0">
                <a:latin typeface="Arial" charset="0"/>
              </a:rPr>
              <a:t> cells that spontaneously depolarize</a:t>
            </a:r>
          </a:p>
          <a:p>
            <a:pPr lvl="4" eaLnBrk="1" hangingPunct="1"/>
            <a:r>
              <a:rPr lang="en-US" dirty="0">
                <a:latin typeface="Arial" charset="0"/>
              </a:rPr>
              <a:t>Initiate depolarization of entire heart</a:t>
            </a:r>
          </a:p>
          <a:p>
            <a:pPr lvl="4" eaLnBrk="1" hangingPunct="1"/>
            <a:r>
              <a:rPr lang="en-US" dirty="0">
                <a:latin typeface="Arial" charset="0"/>
              </a:rPr>
              <a:t>Do not need nervous system </a:t>
            </a:r>
            <a:r>
              <a:rPr lang="en-US" dirty="0" smtClean="0">
                <a:latin typeface="Arial" charset="0"/>
              </a:rPr>
              <a:t>stimulation, in contrast to skeletal </a:t>
            </a:r>
            <a:r>
              <a:rPr lang="en-US" dirty="0">
                <a:latin typeface="Arial" charset="0"/>
              </a:rPr>
              <a:t>muscle </a:t>
            </a:r>
            <a:r>
              <a:rPr lang="en-US" dirty="0" smtClean="0">
                <a:latin typeface="Arial" charset="0"/>
              </a:rPr>
              <a:t>fibers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Does the Physiology of Skeletal and Cardiac Muscle Differ? (cont.)</a:t>
            </a:r>
          </a:p>
        </p:txBody>
      </p:sp>
      <p:sp>
        <p:nvSpPr>
          <p:cNvPr id="2078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spcBef>
                <a:spcPts val="500"/>
              </a:spcBef>
            </a:pPr>
            <a:r>
              <a:rPr lang="en-US" b="1" dirty="0">
                <a:latin typeface="Arial" charset="0"/>
              </a:rPr>
              <a:t>Heart contracts as a unit</a:t>
            </a:r>
          </a:p>
          <a:p>
            <a:pPr lvl="2" eaLnBrk="1" hangingPunct="1">
              <a:spcBef>
                <a:spcPts val="500"/>
              </a:spcBef>
            </a:pPr>
            <a:r>
              <a:rPr lang="en-US" dirty="0">
                <a:latin typeface="Arial" charset="0"/>
              </a:rPr>
              <a:t>All </a:t>
            </a:r>
            <a:r>
              <a:rPr lang="en-US" dirty="0" err="1">
                <a:latin typeface="Arial" charset="0"/>
              </a:rPr>
              <a:t>cardiomyocytes</a:t>
            </a:r>
            <a:r>
              <a:rPr lang="en-US" dirty="0">
                <a:latin typeface="Arial" charset="0"/>
              </a:rPr>
              <a:t> contract as unit (functional syncytium), or none contract</a:t>
            </a:r>
          </a:p>
          <a:p>
            <a:pPr lvl="2" eaLnBrk="1" hangingPunct="1">
              <a:spcBef>
                <a:spcPts val="500"/>
              </a:spcBef>
            </a:pPr>
            <a:r>
              <a:rPr lang="en-US" dirty="0">
                <a:latin typeface="Arial" charset="0"/>
              </a:rPr>
              <a:t>Contraction of all cardiac </a:t>
            </a:r>
            <a:r>
              <a:rPr lang="en-US" dirty="0" err="1">
                <a:latin typeface="Arial" charset="0"/>
              </a:rPr>
              <a:t>myocytes</a:t>
            </a:r>
            <a:r>
              <a:rPr lang="en-US" dirty="0">
                <a:latin typeface="Arial" charset="0"/>
              </a:rPr>
              <a:t> ensures effective pumping action</a:t>
            </a:r>
          </a:p>
          <a:p>
            <a:pPr lvl="2" eaLnBrk="1" hangingPunct="1">
              <a:spcBef>
                <a:spcPts val="500"/>
              </a:spcBef>
            </a:pPr>
            <a:r>
              <a:rPr lang="en-US" dirty="0">
                <a:latin typeface="Arial" charset="0"/>
              </a:rPr>
              <a:t>Skeletal muscles contract independently</a:t>
            </a:r>
          </a:p>
          <a:p>
            <a:pPr lvl="1" eaLnBrk="1" hangingPunct="1">
              <a:spcBef>
                <a:spcPts val="500"/>
              </a:spcBef>
            </a:pPr>
            <a:r>
              <a:rPr lang="en-US" b="1" dirty="0">
                <a:latin typeface="Arial" charset="0"/>
              </a:rPr>
              <a:t>Influx of Ca</a:t>
            </a:r>
            <a:r>
              <a:rPr lang="en-US" b="1" baseline="30000" dirty="0">
                <a:latin typeface="Arial" charset="0"/>
              </a:rPr>
              <a:t>2</a:t>
            </a:r>
            <a:r>
              <a:rPr lang="en-US" b="1" baseline="30000" dirty="0" smtClean="0">
                <a:latin typeface="Arial" charset="0"/>
              </a:rPr>
              <a:t>+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from extracellular fluid triggers Ca</a:t>
            </a:r>
            <a:r>
              <a:rPr lang="en-US" b="1" baseline="30000" dirty="0">
                <a:latin typeface="Arial" charset="0"/>
              </a:rPr>
              <a:t>2</a:t>
            </a:r>
            <a:r>
              <a:rPr lang="en-US" b="1" baseline="30000" dirty="0" smtClean="0">
                <a:latin typeface="Arial" charset="0"/>
              </a:rPr>
              <a:t>+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release from SR</a:t>
            </a:r>
          </a:p>
          <a:p>
            <a:pPr lvl="2" eaLnBrk="1" hangingPunct="1">
              <a:spcBef>
                <a:spcPts val="500"/>
              </a:spcBef>
            </a:pPr>
            <a:r>
              <a:rPr lang="en-US" dirty="0">
                <a:latin typeface="Arial" charset="0"/>
              </a:rPr>
              <a:t>Depolarization opens </a:t>
            </a:r>
            <a:r>
              <a:rPr lang="en-US" b="1" dirty="0">
                <a:latin typeface="Arial" charset="0"/>
              </a:rPr>
              <a:t>slow Ca</a:t>
            </a:r>
            <a:r>
              <a:rPr lang="en-US" b="1" baseline="30000" dirty="0">
                <a:latin typeface="Arial" charset="0"/>
              </a:rPr>
              <a:t>2+</a:t>
            </a:r>
            <a:r>
              <a:rPr lang="en-US" b="1" dirty="0">
                <a:latin typeface="Arial" charset="0"/>
              </a:rPr>
              <a:t> channels </a:t>
            </a:r>
            <a:r>
              <a:rPr lang="en-US" dirty="0">
                <a:latin typeface="Arial" charset="0"/>
              </a:rPr>
              <a:t>in sarcolemma, allowing Ca</a:t>
            </a:r>
            <a:r>
              <a:rPr lang="en-US" baseline="30000" dirty="0">
                <a:latin typeface="Arial" charset="0"/>
              </a:rPr>
              <a:t>2+</a:t>
            </a:r>
            <a:r>
              <a:rPr lang="en-US" dirty="0">
                <a:latin typeface="Arial" charset="0"/>
              </a:rPr>
              <a:t> to enter cell</a:t>
            </a:r>
          </a:p>
          <a:p>
            <a:pPr lvl="2" eaLnBrk="1" hangingPunct="1">
              <a:spcBef>
                <a:spcPts val="500"/>
              </a:spcBef>
            </a:pPr>
            <a:r>
              <a:rPr lang="en-US" dirty="0">
                <a:latin typeface="Arial" charset="0"/>
              </a:rPr>
              <a:t>Extracellular Ca</a:t>
            </a:r>
            <a:r>
              <a:rPr lang="en-US" baseline="30000" dirty="0">
                <a:latin typeface="Arial" charset="0"/>
              </a:rPr>
              <a:t>2+</a:t>
            </a:r>
            <a:r>
              <a:rPr lang="en-US" dirty="0">
                <a:latin typeface="Arial" charset="0"/>
              </a:rPr>
              <a:t> then causes SR</a:t>
            </a:r>
            <a:r>
              <a:rPr lang="en-US" dirty="0">
                <a:latin typeface="Arial" charset="0"/>
                <a:sym typeface="Wingdings" charset="0"/>
              </a:rPr>
              <a:t> to release its intracellular </a:t>
            </a:r>
            <a:r>
              <a:rPr lang="en-US" dirty="0">
                <a:latin typeface="Arial" charset="0"/>
              </a:rPr>
              <a:t>Ca</a:t>
            </a:r>
            <a:r>
              <a:rPr lang="en-US" baseline="30000" dirty="0">
                <a:latin typeface="Arial" charset="0"/>
              </a:rPr>
              <a:t>2+</a:t>
            </a:r>
            <a:r>
              <a:rPr lang="en-US" dirty="0">
                <a:latin typeface="Arial" charset="0"/>
              </a:rPr>
              <a:t> </a:t>
            </a:r>
          </a:p>
          <a:p>
            <a:pPr lvl="2" eaLnBrk="1" hangingPunct="1">
              <a:spcBef>
                <a:spcPts val="500"/>
              </a:spcBef>
            </a:pPr>
            <a:r>
              <a:rPr lang="en-US" dirty="0">
                <a:latin typeface="Arial" charset="0"/>
              </a:rPr>
              <a:t>Skeletal muscles do not use extracellular Ca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baseline="30000" dirty="0" smtClean="0">
                <a:latin typeface="Arial" charset="0"/>
              </a:rPr>
              <a:t>+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Does the Physiology of Skeletal and Cardiac Muscle Differ? (cont.)</a:t>
            </a:r>
          </a:p>
        </p:txBody>
      </p:sp>
      <p:sp>
        <p:nvSpPr>
          <p:cNvPr id="20889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b="1" dirty="0">
                <a:latin typeface="Arial" charset="0"/>
              </a:rPr>
              <a:t>Tetanic contractions cannot occur in cardiac muscles</a:t>
            </a:r>
          </a:p>
          <a:p>
            <a:pPr lvl="2" eaLnBrk="1" hangingPunct="1"/>
            <a:r>
              <a:rPr lang="en-US" dirty="0">
                <a:latin typeface="Arial" charset="0"/>
              </a:rPr>
              <a:t>Cardiac muscle fibers have longer absolute refractory period than skeletal muscle fibers</a:t>
            </a:r>
          </a:p>
          <a:p>
            <a:pPr lvl="3" eaLnBrk="1" hangingPunct="1"/>
            <a:r>
              <a:rPr lang="en-US" dirty="0">
                <a:latin typeface="Arial" charset="0"/>
              </a:rPr>
              <a:t>Absolute refractory period is almost as long as contraction itself</a:t>
            </a:r>
          </a:p>
          <a:p>
            <a:pPr lvl="3" eaLnBrk="1" hangingPunct="1"/>
            <a:r>
              <a:rPr lang="en-US" dirty="0">
                <a:latin typeface="Arial" charset="0"/>
              </a:rPr>
              <a:t>Prevents tetanic contractions</a:t>
            </a:r>
          </a:p>
          <a:p>
            <a:pPr lvl="3" eaLnBrk="1" hangingPunct="1"/>
            <a:r>
              <a:rPr lang="en-US" dirty="0">
                <a:latin typeface="Arial" charset="0"/>
              </a:rPr>
              <a:t>Allows heart to relax and fill as needed to be an efficient </a:t>
            </a:r>
            <a:r>
              <a:rPr lang="en-US" dirty="0" smtClean="0">
                <a:latin typeface="Arial" charset="0"/>
              </a:rPr>
              <a:t>pump</a:t>
            </a:r>
            <a:endParaRPr lang="en-US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How Does the Physiology of Skeletal and Cardiac Muscle Differ? (cont.)</a:t>
            </a:r>
          </a:p>
        </p:txBody>
      </p:sp>
      <p:sp>
        <p:nvSpPr>
          <p:cNvPr id="2109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tabLst>
                <a:tab pos="1677988" algn="l"/>
              </a:tabLst>
            </a:pPr>
            <a:r>
              <a:rPr lang="en-US" b="1" dirty="0">
                <a:latin typeface="Arial" charset="0"/>
              </a:rPr>
              <a:t>The heart relies almost exclusively on aerobic respiration</a:t>
            </a:r>
          </a:p>
          <a:p>
            <a:pPr lvl="2" eaLnBrk="1" hangingPunct="1"/>
            <a:r>
              <a:rPr lang="en-US" dirty="0">
                <a:latin typeface="Arial" charset="0"/>
              </a:rPr>
              <a:t>Cardiac muscle has more mitochondria than skeletal muscle so has greater dependence on oxygen</a:t>
            </a:r>
          </a:p>
          <a:p>
            <a:pPr lvl="3" eaLnBrk="1" hangingPunct="1"/>
            <a:r>
              <a:rPr lang="en-US" dirty="0">
                <a:latin typeface="Arial" charset="0"/>
              </a:rPr>
              <a:t>Cannot function without oxygen</a:t>
            </a:r>
          </a:p>
          <a:p>
            <a:pPr lvl="2" eaLnBrk="1" hangingPunct="1"/>
            <a:r>
              <a:rPr lang="en-US" dirty="0">
                <a:latin typeface="Arial" charset="0"/>
              </a:rPr>
              <a:t>Skeletal muscle can go through fermentation when oxygen not present </a:t>
            </a:r>
          </a:p>
          <a:p>
            <a:pPr lvl="2" eaLnBrk="1" hangingPunct="1"/>
            <a:r>
              <a:rPr lang="en-US" dirty="0">
                <a:latin typeface="Arial" charset="0"/>
              </a:rPr>
              <a:t>Both types of tissues can use other fuel sources</a:t>
            </a:r>
          </a:p>
          <a:p>
            <a:pPr lvl="3" eaLnBrk="1" hangingPunct="1"/>
            <a:r>
              <a:rPr lang="en-US" dirty="0">
                <a:latin typeface="Arial" charset="0"/>
              </a:rPr>
              <a:t>Cardiac is more adaptable to other fuels, including lactic acid, but must have oxygen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2016 Pearson Education,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8755599"/>
              </p:ext>
            </p:extLst>
          </p:nvPr>
        </p:nvGraphicFramePr>
        <p:xfrm>
          <a:off x="228600" y="1219200"/>
          <a:ext cx="8686800" cy="439039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/>
                <a:gridCol w="2895600"/>
                <a:gridCol w="2895600"/>
              </a:tblGrid>
              <a:tr h="10975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Composition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Importance</a:t>
                      </a:r>
                      <a:endParaRPr lang="en-US" dirty="0"/>
                    </a:p>
                  </a:txBody>
                  <a:tcPr anchor="ctr"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Endocardium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Myocardium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Epicardium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6"/>
          </a:xfrm>
          <a:solidFill>
            <a:srgbClr val="FFFFFF"/>
          </a:solidFill>
        </p:spPr>
        <p:txBody>
          <a:bodyPr/>
          <a:lstStyle/>
          <a:p>
            <a:r>
              <a:rPr lang="en-IN" dirty="0"/>
              <a:t> </a:t>
            </a:r>
            <a:r>
              <a:rPr lang="en-IN" sz="2800" dirty="0"/>
              <a:t>The layers of the pericardium and of the heart wall</a:t>
            </a:r>
            <a:r>
              <a:rPr lang="en-IN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599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Heart Chambers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7800"/>
            <a:ext cx="508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Heart Chambers</a:t>
            </a:r>
            <a:endParaRPr lang="en-US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279187"/>
              </p:ext>
            </p:extLst>
          </p:nvPr>
        </p:nvGraphicFramePr>
        <p:xfrm>
          <a:off x="228600" y="1141413"/>
          <a:ext cx="8686800" cy="548799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/>
                <a:gridCol w="2895600"/>
                <a:gridCol w="2895600"/>
              </a:tblGrid>
              <a:tr h="10975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Flow 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Importance</a:t>
                      </a:r>
                      <a:endParaRPr lang="en-US" dirty="0"/>
                    </a:p>
                  </a:txBody>
                  <a:tcPr anchor="ctr"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</a:t>
                      </a:r>
                      <a:r>
                        <a:rPr lang="en-US" baseline="0" dirty="0" smtClean="0"/>
                        <a:t> Atrium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</a:t>
                      </a:r>
                      <a:r>
                        <a:rPr lang="en-US" baseline="0" dirty="0" smtClean="0"/>
                        <a:t> Ventricle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 Atrium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975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Left Ventricle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906622"/>
      </p:ext>
    </p:extLst>
  </p:cSld>
  <p:clrMapOvr>
    <a:masterClrMapping/>
  </p:clrMapOvr>
</p:sld>
</file>

<file path=ppt/theme/theme1.xml><?xml version="1.0" encoding="utf-8"?>
<a:theme xmlns:a="http://schemas.openxmlformats.org/drawingml/2006/main" name="2_11-0597_Lecture_PPT_Template_PMG">
  <a:themeElements>
    <a:clrScheme name="11-0597_Lecture_PPT_Template_PM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-0597_Lecture_PPT_Template_PMG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-0597_Lecture_PPT_Template_PM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-0597_Lecture_PPT_Template_PM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-0597_Lecture_PPT_Template_PM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ieb_LecturePresentations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Marieb_HAP10_Lectures" id="{271F8D44-A379-4057-B63A-CB60B61842BB}" vid="{5D03CDE0-C744-4EEE-8549-7A9FAAEAC2A4}"/>
    </a:ext>
  </a:extLst>
</a:theme>
</file>

<file path=ppt/theme/theme20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2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2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3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3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3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3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4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4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4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4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4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4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4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9.xml><?xml version="1.0" encoding="utf-8"?>
<a:theme xmlns:a="http://schemas.openxmlformats.org/drawingml/2006/main" name="4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0.xml><?xml version="1.0" encoding="utf-8"?>
<a:theme xmlns:a="http://schemas.openxmlformats.org/drawingml/2006/main" name="4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beve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HDD:Users:simon:Desktop:JP:ch_09_lecture_presentation_a.pot</Template>
  <TotalTime>9504</TotalTime>
  <Words>3252</Words>
  <Application>Microsoft Macintosh PowerPoint</Application>
  <PresentationFormat>On-screen Show (4:3)</PresentationFormat>
  <Paragraphs>882</Paragraphs>
  <Slides>65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50</vt:i4>
      </vt:variant>
      <vt:variant>
        <vt:lpstr>Slide Titles</vt:lpstr>
      </vt:variant>
      <vt:variant>
        <vt:i4>65</vt:i4>
      </vt:variant>
    </vt:vector>
  </HeadingPairs>
  <TitlesOfParts>
    <vt:vector size="115" baseType="lpstr">
      <vt:lpstr>2_11-0597_Lecture_PPT_Template_PMG</vt:lpstr>
      <vt:lpstr>Marieb_LecturePresentations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43_Office Theme</vt:lpstr>
      <vt:lpstr>42_Office Theme</vt:lpstr>
      <vt:lpstr>44_Office Theme</vt:lpstr>
      <vt:lpstr>45_Office Theme</vt:lpstr>
      <vt:lpstr>47_Office Theme</vt:lpstr>
      <vt:lpstr>48_Office Theme</vt:lpstr>
      <vt:lpstr>49_Office Theme</vt:lpstr>
      <vt:lpstr>PowerPoint Presentation</vt:lpstr>
      <vt:lpstr>Independent/Group Notes</vt:lpstr>
      <vt:lpstr>The Pulmonary and Systemic Circuits </vt:lpstr>
      <vt:lpstr>The Pulmonary and Systemic Circuits </vt:lpstr>
      <vt:lpstr> The layers of the pericardium and of the heart wall.</vt:lpstr>
      <vt:lpstr> The layers of the pericardium and of the heart wall.</vt:lpstr>
      <vt:lpstr> The layers of the pericardium and of the heart wall.</vt:lpstr>
      <vt:lpstr>Heart Chambers</vt:lpstr>
      <vt:lpstr>Heart Chambers</vt:lpstr>
      <vt:lpstr>Valves of the Heart</vt:lpstr>
      <vt:lpstr>Major Vessels &amp; Valves</vt:lpstr>
      <vt:lpstr>PowerPoint Presentation</vt:lpstr>
      <vt:lpstr>Veins/Arteries in Blood Flow</vt:lpstr>
      <vt:lpstr>Coronary Circulation</vt:lpstr>
      <vt:lpstr>Coronary Circulation</vt:lpstr>
      <vt:lpstr>Coronary Circulation</vt:lpstr>
      <vt:lpstr>PowerPoint Presentation</vt:lpstr>
      <vt:lpstr>18.1  Heart Anatomy</vt:lpstr>
      <vt:lpstr>The Pulmonary and Systemic Circuits (cont.) </vt:lpstr>
      <vt:lpstr>Figure 18.1 The systemic and pulmonary circuits.</vt:lpstr>
      <vt:lpstr>Size, Location, and Orientation of Heart</vt:lpstr>
      <vt:lpstr>Figure 18.2a Location of the heart in the mediastinum.</vt:lpstr>
      <vt:lpstr>Figure 18.2b Location of the heart in the mediastinum.</vt:lpstr>
      <vt:lpstr>Size, Location, and Orientation of Heart (cont.)</vt:lpstr>
      <vt:lpstr>Figure 18.2a Location of the heart in the mediastinum.</vt:lpstr>
      <vt:lpstr>Figure 18.2b Location of the heart in the mediastinum.</vt:lpstr>
      <vt:lpstr>Coverings of the Heart</vt:lpstr>
      <vt:lpstr>Layers of the Heart Wall</vt:lpstr>
      <vt:lpstr>Figure 18.4 The circular and spiral arrangement of cardiac muscle bundles in the myocardium of the heart.</vt:lpstr>
      <vt:lpstr>Layers of the Heart Wall (cont.)</vt:lpstr>
      <vt:lpstr>Figure 18.3 The layers of the pericardium and of the heart wall.</vt:lpstr>
      <vt:lpstr>Chambers and Associated Great Vessels </vt:lpstr>
      <vt:lpstr>Figure 18.5e Gross anatomy of the heart.</vt:lpstr>
      <vt:lpstr>Chambers and Associated Great Vessels  (cont.)</vt:lpstr>
      <vt:lpstr>Figure 18.5b Gross anatomy of the heart.</vt:lpstr>
      <vt:lpstr>Figure 18.5d Gross anatomy of the heart.</vt:lpstr>
      <vt:lpstr>Chambers and Associated Great Vessels  (cont.)</vt:lpstr>
      <vt:lpstr>Chambers and Associated Great Vessels  (cont.)</vt:lpstr>
      <vt:lpstr>Figure 18.5e Gross anatomy of the heart.</vt:lpstr>
      <vt:lpstr>Chambers and Associated Great Vessels (cont.)</vt:lpstr>
      <vt:lpstr>Chambers and Associated Great Vessels  (cont.)</vt:lpstr>
      <vt:lpstr>Figure 18.5e Gross anatomy of the heart.</vt:lpstr>
      <vt:lpstr>18.2  Heart Valves</vt:lpstr>
      <vt:lpstr>Figure 18.6-1 Heart valves.</vt:lpstr>
      <vt:lpstr>Atrioventricular (AV) Valves</vt:lpstr>
      <vt:lpstr>Figure 18.6-2 Heart valves (continued).</vt:lpstr>
      <vt:lpstr>Figure 18.7a The function of the atrioventricular (AV) valves.</vt:lpstr>
      <vt:lpstr>Semilunar (SL) valves</vt:lpstr>
      <vt:lpstr>Figure 18.8a The function of the semilunar (SL) valves.</vt:lpstr>
      <vt:lpstr>Figure 18.8b The function of the semilunar (SL) valves.</vt:lpstr>
      <vt:lpstr>18.3  Pathway of Blood Through Heart</vt:lpstr>
      <vt:lpstr>18.3  Pathway of Blood Through Heart</vt:lpstr>
      <vt:lpstr>Figure 18.9 Anatomical differences between the right and left ventricles.</vt:lpstr>
      <vt:lpstr>Coronary Circulation</vt:lpstr>
      <vt:lpstr>Coronary Circulation (cont.)</vt:lpstr>
      <vt:lpstr>Coronary Circulation (cont.)</vt:lpstr>
      <vt:lpstr>Figure 18.10a Coronary circulation.</vt:lpstr>
      <vt:lpstr>Coronary Circulation (cont.)</vt:lpstr>
      <vt:lpstr>Figure 18.10b Coronary circulation.</vt:lpstr>
      <vt:lpstr>Figure 18.5d Gross anatomy of the heart.</vt:lpstr>
      <vt:lpstr>How Does the Physiology of Skeletal and Cardiac Muscle Differ?</vt:lpstr>
      <vt:lpstr>How Does the Physiology of Skeletal and Cardiac Muscle Differ? (cont.)</vt:lpstr>
      <vt:lpstr>How Does the Physiology of Skeletal and Cardiac Muscle Differ? (cont.)</vt:lpstr>
      <vt:lpstr>How Does the Physiology of Skeletal and Cardiac Muscle Differ? (cont.)</vt:lpstr>
      <vt:lpstr>How Does the Physiology of Skeletal and Cardiac Muscle Differ? (cont.)</vt:lpstr>
    </vt:vector>
  </TitlesOfParts>
  <Company>뿿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</dc:title>
  <dc:creator>R U</dc:creator>
  <cp:lastModifiedBy>David Esparza</cp:lastModifiedBy>
  <cp:revision>198</cp:revision>
  <cp:lastPrinted>2015-09-12T12:46:55Z</cp:lastPrinted>
  <dcterms:created xsi:type="dcterms:W3CDTF">2011-11-04T02:10:59Z</dcterms:created>
  <dcterms:modified xsi:type="dcterms:W3CDTF">2015-09-12T12:51:37Z</dcterms:modified>
</cp:coreProperties>
</file>