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theme/theme14.xml" ContentType="application/vnd.openxmlformats-officedocument.theme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slideLayouts/slideLayout25.xml" ContentType="application/vnd.openxmlformats-officedocument.presentationml.slideLayout+xml"/>
  <Override PartName="/ppt/theme/theme17.xml" ContentType="application/vnd.openxmlformats-officedocument.theme+xml"/>
  <Override PartName="/ppt/slideLayouts/slideLayout26.xml" ContentType="application/vnd.openxmlformats-officedocument.presentationml.slideLayout+xml"/>
  <Override PartName="/ppt/theme/theme18.xml" ContentType="application/vnd.openxmlformats-officedocument.theme+xml"/>
  <Override PartName="/ppt/slideLayouts/slideLayout27.xml" ContentType="application/vnd.openxmlformats-officedocument.presentationml.slideLayout+xml"/>
  <Override PartName="/ppt/theme/theme19.xml" ContentType="application/vnd.openxmlformats-officedocument.theme+xml"/>
  <Override PartName="/ppt/slideLayouts/slideLayout28.xml" ContentType="application/vnd.openxmlformats-officedocument.presentationml.slideLayout+xml"/>
  <Override PartName="/ppt/theme/theme20.xml" ContentType="application/vnd.openxmlformats-officedocument.theme+xml"/>
  <Override PartName="/ppt/slideLayouts/slideLayout29.xml" ContentType="application/vnd.openxmlformats-officedocument.presentationml.slideLayout+xml"/>
  <Override PartName="/ppt/theme/theme21.xml" ContentType="application/vnd.openxmlformats-officedocument.theme+xml"/>
  <Override PartName="/ppt/slideLayouts/slideLayout30.xml" ContentType="application/vnd.openxmlformats-officedocument.presentationml.slideLayout+xml"/>
  <Override PartName="/ppt/theme/theme22.xml" ContentType="application/vnd.openxmlformats-officedocument.theme+xml"/>
  <Override PartName="/ppt/slideLayouts/slideLayout31.xml" ContentType="application/vnd.openxmlformats-officedocument.presentationml.slideLayout+xml"/>
  <Override PartName="/ppt/theme/theme23.xml" ContentType="application/vnd.openxmlformats-officedocument.theme+xml"/>
  <Override PartName="/ppt/slideLayouts/slideLayout32.xml" ContentType="application/vnd.openxmlformats-officedocument.presentationml.slideLayout+xml"/>
  <Override PartName="/ppt/theme/theme24.xml" ContentType="application/vnd.openxmlformats-officedocument.theme+xml"/>
  <Override PartName="/ppt/slideLayouts/slideLayout33.xml" ContentType="application/vnd.openxmlformats-officedocument.presentationml.slideLayout+xml"/>
  <Override PartName="/ppt/theme/theme25.xml" ContentType="application/vnd.openxmlformats-officedocument.theme+xml"/>
  <Override PartName="/ppt/slideLayouts/slideLayout34.xml" ContentType="application/vnd.openxmlformats-officedocument.presentationml.slideLayout+xml"/>
  <Override PartName="/ppt/theme/theme26.xml" ContentType="application/vnd.openxmlformats-officedocument.theme+xml"/>
  <Override PartName="/ppt/slideLayouts/slideLayout35.xml" ContentType="application/vnd.openxmlformats-officedocument.presentationml.slideLayout+xml"/>
  <Override PartName="/ppt/theme/theme27.xml" ContentType="application/vnd.openxmlformats-officedocument.theme+xml"/>
  <Override PartName="/ppt/slideLayouts/slideLayout36.xml" ContentType="application/vnd.openxmlformats-officedocument.presentationml.slideLayout+xml"/>
  <Override PartName="/ppt/theme/theme28.xml" ContentType="application/vnd.openxmlformats-officedocument.theme+xml"/>
  <Override PartName="/ppt/slideLayouts/slideLayout37.xml" ContentType="application/vnd.openxmlformats-officedocument.presentationml.slideLayout+xml"/>
  <Override PartName="/ppt/theme/theme29.xml" ContentType="application/vnd.openxmlformats-officedocument.theme+xml"/>
  <Override PartName="/ppt/slideLayouts/slideLayout38.xml" ContentType="application/vnd.openxmlformats-officedocument.presentationml.slideLayout+xml"/>
  <Override PartName="/ppt/theme/theme30.xml" ContentType="application/vnd.openxmlformats-officedocument.theme+xml"/>
  <Override PartName="/ppt/slideLayouts/slideLayout39.xml" ContentType="application/vnd.openxmlformats-officedocument.presentationml.slideLayout+xml"/>
  <Override PartName="/ppt/theme/theme31.xml" ContentType="application/vnd.openxmlformats-officedocument.theme+xml"/>
  <Override PartName="/ppt/slideLayouts/slideLayout40.xml" ContentType="application/vnd.openxmlformats-officedocument.presentationml.slideLayout+xml"/>
  <Override PartName="/ppt/theme/theme32.xml" ContentType="application/vnd.openxmlformats-officedocument.theme+xml"/>
  <Override PartName="/ppt/slideLayouts/slideLayout41.xml" ContentType="application/vnd.openxmlformats-officedocument.presentationml.slideLayout+xml"/>
  <Override PartName="/ppt/theme/theme3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1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0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02" r:id="rId1"/>
    <p:sldMasterId id="2147483918" r:id="rId2"/>
    <p:sldMasterId id="2147483920" r:id="rId3"/>
    <p:sldMasterId id="2147483922" r:id="rId4"/>
    <p:sldMasterId id="2147483924" r:id="rId5"/>
    <p:sldMasterId id="2147483926" r:id="rId6"/>
    <p:sldMasterId id="2147483928" r:id="rId7"/>
    <p:sldMasterId id="2147483930" r:id="rId8"/>
    <p:sldMasterId id="2147483932" r:id="rId9"/>
    <p:sldMasterId id="2147483934" r:id="rId10"/>
    <p:sldMasterId id="2147483936" r:id="rId11"/>
    <p:sldMasterId id="2147483938" r:id="rId12"/>
    <p:sldMasterId id="2147483940" r:id="rId13"/>
    <p:sldMasterId id="2147483942" r:id="rId14"/>
    <p:sldMasterId id="2147483944" r:id="rId15"/>
    <p:sldMasterId id="2147483946" r:id="rId16"/>
    <p:sldMasterId id="2147483948" r:id="rId17"/>
    <p:sldMasterId id="2147483950" r:id="rId18"/>
    <p:sldMasterId id="2147483952" r:id="rId19"/>
    <p:sldMasterId id="2147483954" r:id="rId20"/>
    <p:sldMasterId id="2147483956" r:id="rId21"/>
    <p:sldMasterId id="2147483958" r:id="rId22"/>
    <p:sldMasterId id="2147483960" r:id="rId23"/>
    <p:sldMasterId id="2147483962" r:id="rId24"/>
    <p:sldMasterId id="2147483964" r:id="rId25"/>
    <p:sldMasterId id="2147483966" r:id="rId26"/>
    <p:sldMasterId id="2147483968" r:id="rId27"/>
    <p:sldMasterId id="2147483970" r:id="rId28"/>
    <p:sldMasterId id="2147483972" r:id="rId29"/>
    <p:sldMasterId id="2147483974" r:id="rId30"/>
    <p:sldMasterId id="2147483976" r:id="rId31"/>
    <p:sldMasterId id="2147483978" r:id="rId32"/>
    <p:sldMasterId id="2147483980" r:id="rId33"/>
    <p:sldMasterId id="2147484090" r:id="rId34"/>
    <p:sldMasterId id="2147484093" r:id="rId35"/>
    <p:sldMasterId id="2147484099" r:id="rId36"/>
    <p:sldMasterId id="2147484102" r:id="rId37"/>
    <p:sldMasterId id="2147484105" r:id="rId38"/>
    <p:sldMasterId id="2147484108" r:id="rId39"/>
    <p:sldMasterId id="2147484111" r:id="rId40"/>
    <p:sldMasterId id="2147484114" r:id="rId41"/>
    <p:sldMasterId id="2147484117" r:id="rId42"/>
    <p:sldMasterId id="2147484120" r:id="rId43"/>
    <p:sldMasterId id="2147484123" r:id="rId44"/>
    <p:sldMasterId id="2147484132" r:id="rId45"/>
    <p:sldMasterId id="2147484138" r:id="rId46"/>
    <p:sldMasterId id="2147484141" r:id="rId47"/>
    <p:sldMasterId id="2147484147" r:id="rId48"/>
    <p:sldMasterId id="2147484150" r:id="rId49"/>
    <p:sldMasterId id="2147484156" r:id="rId50"/>
    <p:sldMasterId id="2147484159" r:id="rId51"/>
    <p:sldMasterId id="2147484168" r:id="rId52"/>
    <p:sldMasterId id="2147484174" r:id="rId53"/>
    <p:sldMasterId id="2147484177" r:id="rId54"/>
  </p:sldMasterIdLst>
  <p:notesMasterIdLst>
    <p:notesMasterId r:id="rId137"/>
  </p:notesMasterIdLst>
  <p:handoutMasterIdLst>
    <p:handoutMasterId r:id="rId138"/>
  </p:handoutMasterIdLst>
  <p:sldIdLst>
    <p:sldId id="410" r:id="rId55"/>
    <p:sldId id="359" r:id="rId56"/>
    <p:sldId id="360" r:id="rId57"/>
    <p:sldId id="331" r:id="rId58"/>
    <p:sldId id="412" r:id="rId59"/>
    <p:sldId id="361" r:id="rId60"/>
    <p:sldId id="261" r:id="rId61"/>
    <p:sldId id="262" r:id="rId62"/>
    <p:sldId id="413" r:id="rId63"/>
    <p:sldId id="263" r:id="rId64"/>
    <p:sldId id="264" r:id="rId65"/>
    <p:sldId id="267" r:id="rId66"/>
    <p:sldId id="421" r:id="rId67"/>
    <p:sldId id="268" r:id="rId68"/>
    <p:sldId id="422" r:id="rId69"/>
    <p:sldId id="269" r:id="rId70"/>
    <p:sldId id="270" r:id="rId71"/>
    <p:sldId id="271" r:id="rId72"/>
    <p:sldId id="273" r:id="rId73"/>
    <p:sldId id="420" r:id="rId74"/>
    <p:sldId id="367" r:id="rId75"/>
    <p:sldId id="275" r:id="rId76"/>
    <p:sldId id="336" r:id="rId77"/>
    <p:sldId id="423" r:id="rId78"/>
    <p:sldId id="424" r:id="rId79"/>
    <p:sldId id="277" r:id="rId80"/>
    <p:sldId id="278" r:id="rId81"/>
    <p:sldId id="425" r:id="rId82"/>
    <p:sldId id="426" r:id="rId83"/>
    <p:sldId id="373" r:id="rId84"/>
    <p:sldId id="280" r:id="rId85"/>
    <p:sldId id="281" r:id="rId86"/>
    <p:sldId id="427" r:id="rId87"/>
    <p:sldId id="283" r:id="rId88"/>
    <p:sldId id="284" r:id="rId89"/>
    <p:sldId id="285" r:id="rId90"/>
    <p:sldId id="428" r:id="rId91"/>
    <p:sldId id="286" r:id="rId92"/>
    <p:sldId id="429" r:id="rId93"/>
    <p:sldId id="377" r:id="rId94"/>
    <p:sldId id="378" r:id="rId95"/>
    <p:sldId id="430" r:id="rId96"/>
    <p:sldId id="293" r:id="rId97"/>
    <p:sldId id="294" r:id="rId98"/>
    <p:sldId id="295" r:id="rId99"/>
    <p:sldId id="296" r:id="rId100"/>
    <p:sldId id="434" r:id="rId101"/>
    <p:sldId id="298" r:id="rId102"/>
    <p:sldId id="339" r:id="rId103"/>
    <p:sldId id="340" r:id="rId104"/>
    <p:sldId id="299" r:id="rId105"/>
    <p:sldId id="300" r:id="rId106"/>
    <p:sldId id="437" r:id="rId107"/>
    <p:sldId id="301" r:id="rId108"/>
    <p:sldId id="341" r:id="rId109"/>
    <p:sldId id="438" r:id="rId110"/>
    <p:sldId id="302" r:id="rId111"/>
    <p:sldId id="304" r:id="rId112"/>
    <p:sldId id="387" r:id="rId113"/>
    <p:sldId id="342" r:id="rId114"/>
    <p:sldId id="343" r:id="rId115"/>
    <p:sldId id="390" r:id="rId116"/>
    <p:sldId id="441" r:id="rId117"/>
    <p:sldId id="442" r:id="rId118"/>
    <p:sldId id="306" r:id="rId119"/>
    <p:sldId id="311" r:id="rId120"/>
    <p:sldId id="448" r:id="rId121"/>
    <p:sldId id="397" r:id="rId122"/>
    <p:sldId id="450" r:id="rId123"/>
    <p:sldId id="314" r:id="rId124"/>
    <p:sldId id="402" r:id="rId125"/>
    <p:sldId id="316" r:id="rId126"/>
    <p:sldId id="455" r:id="rId127"/>
    <p:sldId id="405" r:id="rId128"/>
    <p:sldId id="318" r:id="rId129"/>
    <p:sldId id="319" r:id="rId130"/>
    <p:sldId id="322" r:id="rId131"/>
    <p:sldId id="323" r:id="rId132"/>
    <p:sldId id="462" r:id="rId133"/>
    <p:sldId id="349" r:id="rId134"/>
    <p:sldId id="457" r:id="rId135"/>
    <p:sldId id="458" r:id="rId1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FF6600"/>
    <a:srgbClr val="33CC33"/>
    <a:srgbClr val="D2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660" y="84"/>
      </p:cViewPr>
      <p:guideLst>
        <p:guide orient="horz" pos="100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3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84" Type="http://schemas.openxmlformats.org/officeDocument/2006/relationships/slide" Target="slides/slide30.xml"/><Relationship Id="rId89" Type="http://schemas.openxmlformats.org/officeDocument/2006/relationships/slide" Target="slides/slide35.xml"/><Relationship Id="rId112" Type="http://schemas.openxmlformats.org/officeDocument/2006/relationships/slide" Target="slides/slide58.xml"/><Relationship Id="rId133" Type="http://schemas.openxmlformats.org/officeDocument/2006/relationships/slide" Target="slides/slide79.xml"/><Relationship Id="rId138" Type="http://schemas.openxmlformats.org/officeDocument/2006/relationships/handoutMaster" Target="handoutMasters/handout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3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4.xml"/><Relationship Id="rId74" Type="http://schemas.openxmlformats.org/officeDocument/2006/relationships/slide" Target="slides/slide20.xml"/><Relationship Id="rId79" Type="http://schemas.openxmlformats.org/officeDocument/2006/relationships/slide" Target="slides/slide25.xml"/><Relationship Id="rId102" Type="http://schemas.openxmlformats.org/officeDocument/2006/relationships/slide" Target="slides/slide48.xml"/><Relationship Id="rId123" Type="http://schemas.openxmlformats.org/officeDocument/2006/relationships/slide" Target="slides/slide69.xml"/><Relationship Id="rId128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6.xml"/><Relationship Id="rId95" Type="http://schemas.openxmlformats.org/officeDocument/2006/relationships/slide" Target="slides/slide4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113" Type="http://schemas.openxmlformats.org/officeDocument/2006/relationships/slide" Target="slides/slide59.xml"/><Relationship Id="rId118" Type="http://schemas.openxmlformats.org/officeDocument/2006/relationships/slide" Target="slides/slide64.xml"/><Relationship Id="rId134" Type="http://schemas.openxmlformats.org/officeDocument/2006/relationships/slide" Target="slides/slide80.xml"/><Relationship Id="rId13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8.xml"/><Relationship Id="rId80" Type="http://schemas.openxmlformats.org/officeDocument/2006/relationships/slide" Target="slides/slide26.xml"/><Relationship Id="rId85" Type="http://schemas.openxmlformats.org/officeDocument/2006/relationships/slide" Target="slides/slide31.xml"/><Relationship Id="rId93" Type="http://schemas.openxmlformats.org/officeDocument/2006/relationships/slide" Target="slides/slide39.xml"/><Relationship Id="rId98" Type="http://schemas.openxmlformats.org/officeDocument/2006/relationships/slide" Target="slides/slide44.xml"/><Relationship Id="rId121" Type="http://schemas.openxmlformats.org/officeDocument/2006/relationships/slide" Target="slides/slide67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103" Type="http://schemas.openxmlformats.org/officeDocument/2006/relationships/slide" Target="slides/slide49.xml"/><Relationship Id="rId108" Type="http://schemas.openxmlformats.org/officeDocument/2006/relationships/slide" Target="slides/slide54.xml"/><Relationship Id="rId116" Type="http://schemas.openxmlformats.org/officeDocument/2006/relationships/slide" Target="slides/slide62.xml"/><Relationship Id="rId124" Type="http://schemas.openxmlformats.org/officeDocument/2006/relationships/slide" Target="slides/slide70.xml"/><Relationship Id="rId129" Type="http://schemas.openxmlformats.org/officeDocument/2006/relationships/slide" Target="slides/slide75.xml"/><Relationship Id="rId13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8.xml"/><Relationship Id="rId70" Type="http://schemas.openxmlformats.org/officeDocument/2006/relationships/slide" Target="slides/slide16.xml"/><Relationship Id="rId75" Type="http://schemas.openxmlformats.org/officeDocument/2006/relationships/slide" Target="slides/slide21.xml"/><Relationship Id="rId83" Type="http://schemas.openxmlformats.org/officeDocument/2006/relationships/slide" Target="slides/slide29.xml"/><Relationship Id="rId88" Type="http://schemas.openxmlformats.org/officeDocument/2006/relationships/slide" Target="slides/slide34.xml"/><Relationship Id="rId91" Type="http://schemas.openxmlformats.org/officeDocument/2006/relationships/slide" Target="slides/slide37.xml"/><Relationship Id="rId96" Type="http://schemas.openxmlformats.org/officeDocument/2006/relationships/slide" Target="slides/slide42.xml"/><Relationship Id="rId111" Type="http://schemas.openxmlformats.org/officeDocument/2006/relationships/slide" Target="slides/slide57.xml"/><Relationship Id="rId132" Type="http://schemas.openxmlformats.org/officeDocument/2006/relationships/slide" Target="slides/slide78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3.xml"/><Relationship Id="rId106" Type="http://schemas.openxmlformats.org/officeDocument/2006/relationships/slide" Target="slides/slide52.xml"/><Relationship Id="rId114" Type="http://schemas.openxmlformats.org/officeDocument/2006/relationships/slide" Target="slides/slide60.xml"/><Relationship Id="rId119" Type="http://schemas.openxmlformats.org/officeDocument/2006/relationships/slide" Target="slides/slide65.xml"/><Relationship Id="rId127" Type="http://schemas.openxmlformats.org/officeDocument/2006/relationships/slide" Target="slides/slide7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slide" Target="slides/slide19.xml"/><Relationship Id="rId78" Type="http://schemas.openxmlformats.org/officeDocument/2006/relationships/slide" Target="slides/slide24.xml"/><Relationship Id="rId81" Type="http://schemas.openxmlformats.org/officeDocument/2006/relationships/slide" Target="slides/slide27.xml"/><Relationship Id="rId86" Type="http://schemas.openxmlformats.org/officeDocument/2006/relationships/slide" Target="slides/slide32.xml"/><Relationship Id="rId94" Type="http://schemas.openxmlformats.org/officeDocument/2006/relationships/slide" Target="slides/slide40.xml"/><Relationship Id="rId99" Type="http://schemas.openxmlformats.org/officeDocument/2006/relationships/slide" Target="slides/slide45.xml"/><Relationship Id="rId101" Type="http://schemas.openxmlformats.org/officeDocument/2006/relationships/slide" Target="slides/slide47.xml"/><Relationship Id="rId122" Type="http://schemas.openxmlformats.org/officeDocument/2006/relationships/slide" Target="slides/slide68.xml"/><Relationship Id="rId130" Type="http://schemas.openxmlformats.org/officeDocument/2006/relationships/slide" Target="slides/slide76.xml"/><Relationship Id="rId135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5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1.xml"/><Relationship Id="rId76" Type="http://schemas.openxmlformats.org/officeDocument/2006/relationships/slide" Target="slides/slide22.xml"/><Relationship Id="rId97" Type="http://schemas.openxmlformats.org/officeDocument/2006/relationships/slide" Target="slides/slide43.xml"/><Relationship Id="rId104" Type="http://schemas.openxmlformats.org/officeDocument/2006/relationships/slide" Target="slides/slide50.xml"/><Relationship Id="rId120" Type="http://schemas.openxmlformats.org/officeDocument/2006/relationships/slide" Target="slides/slide66.xml"/><Relationship Id="rId125" Type="http://schemas.openxmlformats.org/officeDocument/2006/relationships/slide" Target="slides/slide71.xml"/><Relationship Id="rId14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7.xml"/><Relationship Id="rId92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2.xml"/><Relationship Id="rId87" Type="http://schemas.openxmlformats.org/officeDocument/2006/relationships/slide" Target="slides/slide33.xml"/><Relationship Id="rId110" Type="http://schemas.openxmlformats.org/officeDocument/2006/relationships/slide" Target="slides/slide56.xml"/><Relationship Id="rId115" Type="http://schemas.openxmlformats.org/officeDocument/2006/relationships/slide" Target="slides/slide61.xml"/><Relationship Id="rId131" Type="http://schemas.openxmlformats.org/officeDocument/2006/relationships/slide" Target="slides/slide77.xml"/><Relationship Id="rId136" Type="http://schemas.openxmlformats.org/officeDocument/2006/relationships/slide" Target="slides/slide82.xml"/><Relationship Id="rId61" Type="http://schemas.openxmlformats.org/officeDocument/2006/relationships/slide" Target="slides/slide7.xml"/><Relationship Id="rId82" Type="http://schemas.openxmlformats.org/officeDocument/2006/relationships/slide" Target="slides/slide2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2.xml"/><Relationship Id="rId77" Type="http://schemas.openxmlformats.org/officeDocument/2006/relationships/slide" Target="slides/slide23.xml"/><Relationship Id="rId100" Type="http://schemas.openxmlformats.org/officeDocument/2006/relationships/slide" Target="slides/slide46.xml"/><Relationship Id="rId105" Type="http://schemas.openxmlformats.org/officeDocument/2006/relationships/slide" Target="slides/slide51.xml"/><Relationship Id="rId126" Type="http://schemas.openxmlformats.org/officeDocument/2006/relationships/slide" Target="slides/slide7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336E2E1-C23B-1F48-9768-0DB13F436F59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3B533E4-F9B7-C341-BB5B-3BB832A0C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7B498C-9A54-034C-823E-046D8A6D05D0}" type="datetimeFigureOut">
              <a:rPr lang="en-US"/>
              <a:pPr>
                <a:defRPr/>
              </a:pPr>
              <a:t>11/14/2015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AC75F4-81F8-9344-9C31-7D8C51238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19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0B5DE8A-8B85-4544-A0E0-C3CDADCAE828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4547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589FE9B-CBEB-AC48-8265-E62993839440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3269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8E07C832-9859-464D-A08F-B1F4DCA84B9D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23292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755958BA-2157-C24A-BF34-1C05A76C6103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00677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1394D067-074D-9C4D-9E37-705FE7E0A45A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9093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F0F9FB5F-A0F0-8645-9AB1-2633E8B70583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61817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21D419C-C6F1-CF45-B384-C83CBF05DF5A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312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F5B5F1DB-956F-A245-863C-1D2C8C62BF4E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99082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2B07DD55-3535-B345-9674-49273E93E58C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4156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5856E99B-E3BA-DC4E-B80E-78401D07F74A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05131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11AAD587-0E97-4948-9261-A88FA528D72B}" type="slidenum">
              <a:rPr lang="en-US" sz="1200"/>
              <a:pPr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63484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5199B5B-FEC7-7F4D-97B3-C3C9E357399D}" type="slidenum">
              <a:rPr lang="en-US" sz="120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04786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7FC5B81D-F34B-6849-BF3D-629764DFF6B6}" type="slidenum">
              <a:rPr lang="en-US" sz="120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63429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39B7BF0F-AD30-E844-9612-92F204781ADA}" type="slidenum">
              <a:rPr lang="en-US" sz="1200"/>
              <a:pPr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0673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19993A49-D7A4-EE4B-B010-0060C62199EA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5444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94DA142-23DE-734B-8684-F77AB10FC394}" type="slidenum">
              <a:rPr lang="en-US" sz="1200"/>
              <a:pPr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8416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FD3B9DA-D825-CB40-8D41-B089E8D25275}" type="slidenum">
              <a:rPr lang="en-US" sz="1200"/>
              <a:pPr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2202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EA196FB-6216-F14E-8DA0-DD3DB2620015}" type="slidenum">
              <a:rPr lang="en-US" sz="1200"/>
              <a:pPr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32651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7543493-0987-624C-A268-3A335A3ADFA0}" type="slidenum">
              <a:rPr lang="en-US" sz="1200"/>
              <a:pPr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0935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F086188B-D150-3D42-AADE-F5D102B31EA0}" type="slidenum">
              <a:rPr lang="en-US" sz="1200"/>
              <a:pPr/>
              <a:t>45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7589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F168CFB-BF9A-A64D-9C54-2ADD02946434}" type="slidenum">
              <a:rPr lang="en-US" sz="1200"/>
              <a:pPr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44641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796C1019-DE46-1E48-98B9-0057FC72DB67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61606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3E73FFF-67FC-1E40-8FF1-86D42F77376A}" type="slidenum">
              <a:rPr lang="en-US" sz="1200"/>
              <a:pPr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3247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74762501-8631-014D-87E8-1A07B26BA975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05551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09A35A0-FAA5-EF41-B1E7-DF8A02C6EEBB}" type="slidenum">
              <a:rPr lang="en-US" sz="1200"/>
              <a:pPr/>
              <a:t>50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28947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53468A82-0986-B14A-8055-F0F2EBB0F1C2}" type="slidenum">
              <a:rPr lang="en-US" sz="1200"/>
              <a:pPr/>
              <a:t>51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06805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F1B9AB9A-1D11-C94D-B478-7C29FDCC2968}" type="slidenum">
              <a:rPr lang="en-US" sz="1200"/>
              <a:pPr/>
              <a:t>52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535115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C46B124-5A88-0446-89AC-484CFCC5516E}" type="slidenum">
              <a:rPr lang="en-US" sz="1200"/>
              <a:pPr/>
              <a:t>54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85276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D6B9F307-783E-6E47-B2D5-90E015EED372}" type="slidenum">
              <a:rPr lang="en-US" sz="1200"/>
              <a:pPr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32966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D127337A-6A44-2E42-910C-D8BF8A6556ED}" type="slidenum">
              <a:rPr lang="en-US" sz="1200"/>
              <a:pPr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9604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3BA2B550-9D61-AE41-9284-B84A640D4CB7}" type="slidenum">
              <a:rPr lang="en-US" sz="1200"/>
              <a:pPr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595515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F46E7ADA-A211-944B-BA61-32A73A3D9DA7}" type="slidenum">
              <a:rPr lang="en-US" sz="1200"/>
              <a:pPr/>
              <a:t>60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816547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5882F8A2-B3D6-C749-872E-2630F256A905}" type="slidenum">
              <a:rPr lang="en-US" sz="1200"/>
              <a:pPr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689602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5D94C4FA-C154-9E4A-8D8D-640DE10E93F7}" type="slidenum">
              <a:rPr lang="en-US" sz="1200"/>
              <a:pPr/>
              <a:t>65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487490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0423120-69EC-1E45-809A-6125D616083E}" type="slidenum">
              <a:rPr lang="en-US" sz="1200"/>
              <a:pPr/>
              <a:t>66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88267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16028CC8-DE4E-5947-9234-A3AE3FC802A4}" type="slidenum">
              <a:rPr lang="en-US" sz="1200"/>
              <a:pPr/>
              <a:t>70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226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02A9C2F8-2D92-C14D-B396-7F33103B6152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33207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A249ABA-8CA9-C34A-9710-F63A94E6BB74}" type="slidenum">
              <a:rPr lang="en-US" sz="1200"/>
              <a:pPr/>
              <a:t>72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326649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C17B255D-B98A-8147-AB86-9146F1F516A0}" type="slidenum">
              <a:rPr lang="en-US" sz="1200"/>
              <a:pPr/>
              <a:t>75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18374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25470B04-A184-7D4F-8233-A60CBD5ADC8B}" type="slidenum">
              <a:rPr lang="en-US" sz="1200"/>
              <a:pPr/>
              <a:t>76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114584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D3676AA0-C1F1-1E42-BE9B-DFB6565965B2}" type="slidenum">
              <a:rPr lang="en-US" sz="1200"/>
              <a:pPr/>
              <a:t>77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800863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54EA5316-B5E9-3F41-A377-68ADC14DD415}" type="slidenum">
              <a:rPr lang="en-US" sz="1200"/>
              <a:pPr/>
              <a:t>78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278194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54EA5316-B5E9-3F41-A377-68ADC14DD415}" type="slidenum">
              <a:rPr lang="en-US" sz="1200"/>
              <a:pPr/>
              <a:t>79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57609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AE1D66D2-5B07-2946-AD66-16430CAD51A4}" type="slidenum">
              <a:rPr lang="en-US" sz="1200"/>
              <a:pPr/>
              <a:t>80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38234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79579B2-52F1-6342-8AFC-081D00FBE67D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3636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07ACB142-D4BC-FD48-A346-F1D9BB37E6A4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087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 rotWithShape="0">
          <a:gsLst>
            <a:gs pos="0">
              <a:srgbClr val="EED390"/>
            </a:gs>
            <a:gs pos="17000">
              <a:srgbClr val="EED390"/>
            </a:gs>
            <a:gs pos="100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charset="0"/>
              <a:buChar char="§"/>
            </a:pPr>
            <a:endParaRPr lang="en-US">
              <a:latin typeface="Times New Roman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51500" y="5581650"/>
            <a:ext cx="3402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CD6A47"/>
                </a:solidFill>
                <a:latin typeface="Arial" charset="0"/>
              </a:rPr>
              <a:t>PowerPoint</a:t>
            </a:r>
            <a:r>
              <a:rPr lang="en-US" sz="1800" baseline="30000">
                <a:solidFill>
                  <a:srgbClr val="CD6A47"/>
                </a:solidFill>
                <a:latin typeface="Arial" charset="0"/>
              </a:rPr>
              <a:t>®</a:t>
            </a:r>
            <a:r>
              <a:rPr lang="en-US" sz="1800">
                <a:solidFill>
                  <a:srgbClr val="CD6A47"/>
                </a:solidFill>
                <a:latin typeface="Arial" charset="0"/>
              </a:rPr>
              <a:t> Lecture Slides</a:t>
            </a:r>
          </a:p>
          <a:p>
            <a:pPr algn="ctr"/>
            <a:r>
              <a:rPr lang="en-US" sz="1800">
                <a:solidFill>
                  <a:srgbClr val="CD6A47"/>
                </a:solidFill>
                <a:latin typeface="Arial" charset="0"/>
              </a:rPr>
              <a:t>prepared by</a:t>
            </a:r>
          </a:p>
          <a:p>
            <a:pPr algn="ctr"/>
            <a:r>
              <a:rPr lang="en-US" sz="1800">
                <a:solidFill>
                  <a:srgbClr val="CD6A47"/>
                </a:solidFill>
                <a:latin typeface="Arial" charset="0"/>
              </a:rPr>
              <a:t>Karen Dunbar Kareiva</a:t>
            </a:r>
          </a:p>
          <a:p>
            <a:pPr algn="ctr"/>
            <a:r>
              <a:rPr lang="en-US" sz="1800">
                <a:solidFill>
                  <a:srgbClr val="CD6A47"/>
                </a:solidFill>
                <a:latin typeface="Arial" charset="0"/>
              </a:rPr>
              <a:t>Ivy Tech Community College</a:t>
            </a:r>
          </a:p>
        </p:txBody>
      </p:sp>
      <p:pic>
        <p:nvPicPr>
          <p:cNvPr id="4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© Annie Leibovitz/Contact Press Images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5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80063" y="1219200"/>
            <a:ext cx="34020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CD6A47"/>
                </a:solidFill>
                <a:latin typeface="Arial" charset="0"/>
              </a:rPr>
              <a:t>Chapter 24   Part A</a:t>
            </a:r>
          </a:p>
          <a:p>
            <a:pPr algn="ctr"/>
            <a:endParaRPr lang="en-US" sz="2800" b="1" dirty="0">
              <a:solidFill>
                <a:srgbClr val="CD6A47"/>
              </a:solidFill>
              <a:latin typeface="Arial" charset="0"/>
            </a:endParaRPr>
          </a:p>
          <a:p>
            <a:pPr algn="ctr"/>
            <a:r>
              <a:rPr lang="en-US" sz="4000" b="1" dirty="0">
                <a:solidFill>
                  <a:srgbClr val="CD6A47"/>
                </a:solidFill>
                <a:latin typeface="Arial" charset="0"/>
              </a:rPr>
              <a:t>Nutrition, Metabolism and Energy Balance</a:t>
            </a:r>
            <a:endParaRPr lang="en-US" sz="4000" b="1" dirty="0">
              <a:latin typeface="Arial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0267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869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7149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90552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7727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1017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4974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4114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357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2991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6522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07159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68419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31544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3855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6839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21258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52963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66606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79321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4472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0001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46489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71473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71986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01231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79629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88447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2025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96973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83056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47105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757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21279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32813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93916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32906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312825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979032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97754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045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3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4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5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6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8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9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0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1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2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3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4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5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6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8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9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0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1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theme" Target="../theme/theme3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theme" Target="../theme/theme3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theme" Target="../theme/theme3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heme" Target="../theme/theme4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theme" Target="../theme/theme4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theme" Target="../theme/theme4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theme" Target="../theme/theme43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theme" Target="../theme/theme4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theme" Target="../theme/theme4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theme" Target="../theme/theme4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theme" Target="../theme/theme4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theme" Target="../theme/theme49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theme" Target="../theme/theme5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theme" Target="../theme/theme51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theme" Target="../theme/theme52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theme" Target="../theme/theme53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theme" Target="../theme/theme5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Geneva" charset="0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Geneva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Geneva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Geneva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Geneva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Geneva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9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07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1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2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3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78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88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1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09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19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29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40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6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70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8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9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2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01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11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2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3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5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6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7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86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507470/student_view0/chapter25/animation__how_glycolysis_work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507470/student_view0/chapter25/animation__how_the_krebs_cycle_works__quiz_1_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highered.mheducation.com/sites/0072507470/student_view0/chapter25/animation__electron_transport_system_and_atp_synthesis__quiz_1_.html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Lipids</a:t>
            </a:r>
          </a:p>
        </p:txBody>
      </p:sp>
      <p:sp>
        <p:nvSpPr>
          <p:cNvPr id="41986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Dietary sources</a:t>
            </a:r>
          </a:p>
          <a:p>
            <a:pPr lvl="1"/>
            <a:r>
              <a:rPr lang="en-US" dirty="0">
                <a:latin typeface="Arial" charset="0"/>
              </a:rPr>
              <a:t>Triglycerides (neutral fats</a:t>
            </a:r>
            <a:r>
              <a:rPr lang="en-US" dirty="0" smtClean="0">
                <a:latin typeface="Arial" charset="0"/>
              </a:rPr>
              <a:t>): </a:t>
            </a:r>
            <a:r>
              <a:rPr lang="en-US" dirty="0">
                <a:latin typeface="Arial" charset="0"/>
              </a:rPr>
              <a:t>most abundant form</a:t>
            </a:r>
          </a:p>
          <a:p>
            <a:pPr lvl="2"/>
            <a:r>
              <a:rPr lang="en-US" dirty="0">
                <a:latin typeface="Arial" charset="0"/>
              </a:rPr>
              <a:t>Found in saturated fats in meat, dairy foods, tropical </a:t>
            </a:r>
            <a:r>
              <a:rPr lang="en-US" dirty="0" smtClean="0">
                <a:latin typeface="Arial" charset="0"/>
              </a:rPr>
              <a:t>oils, </a:t>
            </a:r>
            <a:r>
              <a:rPr lang="en-US" dirty="0">
                <a:latin typeface="Arial" charset="0"/>
              </a:rPr>
              <a:t>or hydrogenated oils (trans fats)</a:t>
            </a:r>
          </a:p>
          <a:p>
            <a:pPr lvl="2"/>
            <a:r>
              <a:rPr lang="en-US" dirty="0">
                <a:latin typeface="Arial" charset="0"/>
              </a:rPr>
              <a:t>Unsaturated fats found in seeds, nuts, olive oil, and most vegetable oils</a:t>
            </a:r>
          </a:p>
          <a:p>
            <a:pPr lvl="1"/>
            <a:r>
              <a:rPr lang="en-US" dirty="0">
                <a:latin typeface="Arial" charset="0"/>
              </a:rPr>
              <a:t>Cholesterol found in egg yolk, meats, organ meats, shellfish, and milk products</a:t>
            </a:r>
          </a:p>
          <a:p>
            <a:pPr lvl="2"/>
            <a:r>
              <a:rPr lang="en-US" dirty="0">
                <a:latin typeface="Arial" charset="0"/>
              </a:rPr>
              <a:t>Liver makes</a:t>
            </a:r>
            <a:r>
              <a:rPr lang="en-US" dirty="0">
                <a:latin typeface="Arial" charset="0"/>
                <a:sym typeface="Wingdings" charset="0"/>
              </a:rPr>
              <a:t> ~85% cholesterol</a:t>
            </a:r>
          </a:p>
          <a:p>
            <a:pPr lvl="1"/>
            <a:r>
              <a:rPr lang="en-US" dirty="0">
                <a:latin typeface="Arial" charset="0"/>
              </a:rPr>
              <a:t>Liver can convert some fatty acids into others, but essential fatty acids (</a:t>
            </a:r>
            <a:r>
              <a:rPr lang="en-US" dirty="0" smtClean="0">
                <a:latin typeface="Arial" charset="0"/>
              </a:rPr>
              <a:t>examples: </a:t>
            </a:r>
            <a:r>
              <a:rPr lang="en-US" dirty="0">
                <a:latin typeface="Arial" charset="0"/>
              </a:rPr>
              <a:t>linoleic and </a:t>
            </a:r>
            <a:r>
              <a:rPr lang="en-US" dirty="0" err="1">
                <a:latin typeface="Arial" charset="0"/>
              </a:rPr>
              <a:t>linolenic</a:t>
            </a:r>
            <a:r>
              <a:rPr lang="en-US" dirty="0">
                <a:latin typeface="Arial" charset="0"/>
              </a:rPr>
              <a:t> acid found in most oils) must be eaten</a:t>
            </a:r>
          </a:p>
          <a:p>
            <a:pPr lvl="2"/>
            <a:endParaRPr lang="en-US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Lipids (cont.)</a:t>
            </a:r>
            <a:endParaRPr lang="en-US" dirty="0">
              <a:latin typeface="Arial" charset="0"/>
            </a:endParaRPr>
          </a:p>
        </p:txBody>
      </p:sp>
      <p:sp>
        <p:nvSpPr>
          <p:cNvPr id="44034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Uses in </a:t>
            </a:r>
            <a:r>
              <a:rPr lang="en-US" b="1" dirty="0" smtClean="0">
                <a:latin typeface="Arial" charset="0"/>
              </a:rPr>
              <a:t>body</a:t>
            </a:r>
            <a:endParaRPr lang="en-US" b="1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Adipose tissue offers</a:t>
            </a:r>
            <a:r>
              <a:rPr lang="en-US" dirty="0">
                <a:latin typeface="Arial" charset="0"/>
                <a:sym typeface="Wingdings" charset="0"/>
              </a:rPr>
              <a:t> protection, insulation, fuel storage</a:t>
            </a:r>
          </a:p>
          <a:p>
            <a:pPr lvl="1"/>
            <a:r>
              <a:rPr lang="en-US" dirty="0">
                <a:latin typeface="Arial" charset="0"/>
              </a:rPr>
              <a:t>Phospholipids essential in myelin sheaths and all cell membranes</a:t>
            </a:r>
          </a:p>
          <a:p>
            <a:pPr lvl="1"/>
            <a:r>
              <a:rPr lang="en-US" dirty="0">
                <a:latin typeface="Arial" charset="0"/>
                <a:sym typeface="Wingdings" charset="0"/>
              </a:rPr>
              <a:t>Cholesterol stabilizes membranes; precursor of bile salts, steroid hormones</a:t>
            </a:r>
          </a:p>
          <a:p>
            <a:pPr lvl="1"/>
            <a:r>
              <a:rPr lang="en-US" dirty="0">
                <a:latin typeface="Arial" charset="0"/>
                <a:sym typeface="Wingdings" charset="0"/>
              </a:rPr>
              <a:t>Prostaglandins </a:t>
            </a:r>
            <a:r>
              <a:rPr lang="en-US" dirty="0" smtClean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  <a:sym typeface="Wingdings" charset="0"/>
              </a:rPr>
              <a:t> </a:t>
            </a:r>
            <a:r>
              <a:rPr lang="en-US" dirty="0">
                <a:latin typeface="Arial" charset="0"/>
                <a:sym typeface="Wingdings" charset="0"/>
              </a:rPr>
              <a:t>smooth muscle contraction, BP control, inflammation</a:t>
            </a:r>
          </a:p>
          <a:p>
            <a:pPr lvl="1"/>
            <a:r>
              <a:rPr lang="en-US" dirty="0">
                <a:latin typeface="Arial" charset="0"/>
              </a:rPr>
              <a:t>Help absorb fat-soluble vitamins</a:t>
            </a:r>
          </a:p>
          <a:p>
            <a:pPr lvl="1"/>
            <a:r>
              <a:rPr lang="en-US" dirty="0">
                <a:latin typeface="Arial" charset="0"/>
              </a:rPr>
              <a:t>Major fuel of hepatocytes and skeletal muscle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Lipids (cont.)</a:t>
            </a:r>
          </a:p>
        </p:txBody>
      </p:sp>
      <p:sp>
        <p:nvSpPr>
          <p:cNvPr id="46082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Dietary requirements </a:t>
            </a:r>
          </a:p>
          <a:p>
            <a:pPr lvl="1"/>
            <a:r>
              <a:rPr lang="en-US" dirty="0">
                <a:latin typeface="Arial" charset="0"/>
              </a:rPr>
              <a:t>American Heart Association </a:t>
            </a:r>
            <a:r>
              <a:rPr lang="en-US" dirty="0" smtClean="0">
                <a:latin typeface="Arial" charset="0"/>
              </a:rPr>
              <a:t>recommendations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 smtClean="0">
                <a:latin typeface="Arial" charset="0"/>
              </a:rPr>
              <a:t>Fats: </a:t>
            </a:r>
            <a:r>
              <a:rPr lang="en-US" dirty="0">
                <a:latin typeface="Arial" charset="0"/>
              </a:rPr>
              <a:t>30% or less of total caloric intake</a:t>
            </a:r>
          </a:p>
          <a:p>
            <a:pPr lvl="2"/>
            <a:r>
              <a:rPr lang="en-US" dirty="0">
                <a:latin typeface="Arial" charset="0"/>
              </a:rPr>
              <a:t>Saturated </a:t>
            </a:r>
            <a:r>
              <a:rPr lang="en-US" dirty="0" smtClean="0">
                <a:latin typeface="Arial" charset="0"/>
              </a:rPr>
              <a:t>fats: </a:t>
            </a:r>
            <a:r>
              <a:rPr lang="en-US" dirty="0">
                <a:latin typeface="Arial" charset="0"/>
              </a:rPr>
              <a:t>10% or less of total fat intake</a:t>
            </a:r>
          </a:p>
          <a:p>
            <a:pPr lvl="2"/>
            <a:r>
              <a:rPr lang="en-US" dirty="0" smtClean="0">
                <a:latin typeface="Arial" charset="0"/>
              </a:rPr>
              <a:t>Cholesterol: </a:t>
            </a:r>
            <a:r>
              <a:rPr lang="en-US" dirty="0">
                <a:latin typeface="Arial" charset="0"/>
              </a:rPr>
              <a:t>no more than 300 mg/day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about 1-1/2 egg yolks)</a:t>
            </a:r>
          </a:p>
          <a:p>
            <a:pPr lvl="1"/>
            <a:r>
              <a:rPr lang="en-US" dirty="0">
                <a:latin typeface="Arial" charset="0"/>
              </a:rPr>
              <a:t>Goal is to keep cholesterol &lt; 200 mg/dl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Table 24.1-2 Summary of Carbohydrate, Lipid, and Protein Nutrients </a:t>
            </a:r>
            <a:r>
              <a:rPr lang="en-IN" i="1" dirty="0"/>
              <a:t>(continued</a:t>
            </a:r>
            <a:r>
              <a:rPr lang="en-IN" i="1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63600"/>
            <a:ext cx="8546592" cy="51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Proteins</a:t>
            </a:r>
          </a:p>
        </p:txBody>
      </p:sp>
      <p:sp>
        <p:nvSpPr>
          <p:cNvPr id="49154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Dietary sources</a:t>
            </a:r>
          </a:p>
          <a:p>
            <a:pPr lvl="1"/>
            <a:r>
              <a:rPr lang="en-US" dirty="0">
                <a:latin typeface="Arial" charset="0"/>
              </a:rPr>
              <a:t>Animal products (eggs, milk, fish, most meats), as well as </a:t>
            </a:r>
            <a:r>
              <a:rPr lang="en-US" dirty="0" smtClean="0">
                <a:latin typeface="Arial" charset="0"/>
              </a:rPr>
              <a:t>soybeans, </a:t>
            </a:r>
            <a:r>
              <a:rPr lang="en-US" dirty="0">
                <a:latin typeface="Arial" charset="0"/>
              </a:rPr>
              <a:t>are considered </a:t>
            </a:r>
            <a:r>
              <a:rPr lang="en-US" b="1" dirty="0">
                <a:latin typeface="Arial" charset="0"/>
              </a:rPr>
              <a:t>complete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proteins</a:t>
            </a:r>
          </a:p>
          <a:p>
            <a:pPr lvl="2"/>
            <a:r>
              <a:rPr lang="en-US" dirty="0">
                <a:latin typeface="Arial" charset="0"/>
              </a:rPr>
              <a:t>Contain all needed essential amino acids </a:t>
            </a:r>
          </a:p>
          <a:p>
            <a:pPr lvl="1"/>
            <a:r>
              <a:rPr lang="en-US" dirty="0">
                <a:latin typeface="Arial" charset="0"/>
              </a:rPr>
              <a:t>Legumes, nuts, and cereals contain </a:t>
            </a:r>
            <a:r>
              <a:rPr lang="en-US" i="1" dirty="0">
                <a:latin typeface="Arial" charset="0"/>
              </a:rPr>
              <a:t>incomplete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proteins </a:t>
            </a:r>
            <a:r>
              <a:rPr lang="en-US" dirty="0">
                <a:latin typeface="Arial" charset="0"/>
              </a:rPr>
              <a:t>(lack some essential amino acids)</a:t>
            </a:r>
          </a:p>
          <a:p>
            <a:pPr lvl="1"/>
            <a:r>
              <a:rPr lang="en-US" dirty="0">
                <a:latin typeface="Arial" charset="0"/>
              </a:rPr>
              <a:t>Legumes and cereal grains together contain all essential amino acids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08760"/>
            <a:ext cx="8546592" cy="38404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pt-BR" dirty="0"/>
              <a:t>Figure 24.2 Essential amino acids.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21450" y="2305050"/>
            <a:ext cx="7540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Tryptophan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21450" y="2587625"/>
            <a:ext cx="7286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Methionine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521450" y="2870200"/>
            <a:ext cx="4318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21450" y="3154363"/>
            <a:ext cx="67151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Threonine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21450" y="3433763"/>
            <a:ext cx="9064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Phenylalanine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21450" y="3716338"/>
            <a:ext cx="5397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Leucine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21450" y="3998913"/>
            <a:ext cx="677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Isoleucine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521450" y="4281488"/>
            <a:ext cx="4572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Lysine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9913" y="5089525"/>
            <a:ext cx="15906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Essential amino acids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84675" y="2344738"/>
            <a:ext cx="431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84675" y="2698750"/>
            <a:ext cx="6731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Threonine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84675" y="3027363"/>
            <a:ext cx="9080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Phenylalanine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84675" y="3376613"/>
            <a:ext cx="5397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Leucine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84675" y="3703638"/>
            <a:ext cx="6794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Isoleucine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84675" y="4038600"/>
            <a:ext cx="4572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Lysine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884675" y="1997075"/>
            <a:ext cx="7302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Methionine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84675" y="1681162"/>
            <a:ext cx="7556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Tryptophan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459800" y="5089525"/>
            <a:ext cx="3202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Corn and beans together can provide all eight</a:t>
            </a:r>
          </a:p>
          <a:p>
            <a:pPr eaLnBrk="1" hangingPunct="1"/>
            <a:r>
              <a:rPr lang="en-IN" sz="1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essential amino acids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84675" y="4306888"/>
            <a:ext cx="540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Histidine</a:t>
            </a:r>
            <a:endParaRPr lang="en-US" sz="10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(Infants)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84675" y="4644630"/>
            <a:ext cx="519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Arginine</a:t>
            </a:r>
          </a:p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(Infants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08025" y="3053378"/>
            <a:ext cx="440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Total</a:t>
            </a:r>
          </a:p>
          <a:p>
            <a:pPr eaLnBrk="1" hangingPunct="1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protein</a:t>
            </a:r>
          </a:p>
          <a:p>
            <a:pPr eaLnBrk="1" hangingPunct="1"/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needs</a:t>
            </a:r>
            <a:endParaRPr lang="en-US" sz="180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601259" y="3968433"/>
            <a:ext cx="738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Corn and</a:t>
            </a:r>
          </a:p>
          <a:p>
            <a:pPr eaLnBrk="1" hangingPunct="1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other grains</a:t>
            </a:r>
            <a:endParaRPr lang="en-US" sz="180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725334" y="2316361"/>
            <a:ext cx="583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Beans</a:t>
            </a:r>
          </a:p>
          <a:p>
            <a:pPr eaLnBrk="1" hangingPunct="1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 other</a:t>
            </a:r>
          </a:p>
          <a:p>
            <a:pPr eaLnBrk="1" hangingPunct="1"/>
            <a:r>
              <a:rPr lang="en-US" sz="10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legumes</a:t>
            </a:r>
            <a:endParaRPr lang="en-US" sz="180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Proteins (cont.)</a:t>
            </a:r>
            <a:endParaRPr lang="en-US" dirty="0">
              <a:latin typeface="Arial" charset="0"/>
            </a:endParaRPr>
          </a:p>
        </p:txBody>
      </p:sp>
      <p:sp>
        <p:nvSpPr>
          <p:cNvPr id="52226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>
                <a:latin typeface="Arial" charset="0"/>
              </a:rPr>
              <a:t>Uses in </a:t>
            </a:r>
            <a:r>
              <a:rPr lang="en-US" b="1" dirty="0" smtClean="0">
                <a:latin typeface="Arial" charset="0"/>
              </a:rPr>
              <a:t>body</a:t>
            </a:r>
            <a:endParaRPr lang="en-US" b="1" dirty="0">
              <a:latin typeface="Arial" charset="0"/>
            </a:endParaRPr>
          </a:p>
          <a:p>
            <a:pPr lvl="1">
              <a:spcBef>
                <a:spcPts val="400"/>
              </a:spcBef>
            </a:pPr>
            <a:r>
              <a:rPr lang="en-US" dirty="0">
                <a:latin typeface="Arial" charset="0"/>
              </a:rPr>
              <a:t>Structural materials </a:t>
            </a:r>
          </a:p>
          <a:p>
            <a:pPr lvl="2">
              <a:spcBef>
                <a:spcPts val="400"/>
              </a:spcBef>
            </a:pPr>
            <a:r>
              <a:rPr lang="en-US" dirty="0" smtClean="0">
                <a:latin typeface="Arial" charset="0"/>
              </a:rPr>
              <a:t>Example: keratin </a:t>
            </a:r>
            <a:r>
              <a:rPr lang="en-US" dirty="0">
                <a:latin typeface="Arial" charset="0"/>
              </a:rPr>
              <a:t>(skin), collagen and elastin (connective tissue</a:t>
            </a:r>
            <a:r>
              <a:rPr lang="en-US" dirty="0" smtClean="0">
                <a:latin typeface="Arial" charset="0"/>
              </a:rPr>
              <a:t>), </a:t>
            </a:r>
            <a:r>
              <a:rPr lang="en-US" dirty="0">
                <a:latin typeface="Arial" charset="0"/>
              </a:rPr>
              <a:t>and muscle proteins</a:t>
            </a:r>
          </a:p>
          <a:p>
            <a:pPr lvl="1">
              <a:spcBef>
                <a:spcPts val="400"/>
              </a:spcBef>
            </a:pPr>
            <a:r>
              <a:rPr lang="en-US" dirty="0">
                <a:latin typeface="Arial" charset="0"/>
              </a:rPr>
              <a:t>Functional molecules</a:t>
            </a:r>
          </a:p>
          <a:p>
            <a:pPr lvl="2">
              <a:spcBef>
                <a:spcPts val="400"/>
              </a:spcBef>
            </a:pPr>
            <a:r>
              <a:rPr lang="en-US" dirty="0" smtClean="0">
                <a:latin typeface="Arial" charset="0"/>
              </a:rPr>
              <a:t>Example: enzymes </a:t>
            </a:r>
            <a:r>
              <a:rPr lang="en-US" dirty="0">
                <a:latin typeface="Arial" charset="0"/>
              </a:rPr>
              <a:t>and some hormones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latin typeface="Arial" charset="0"/>
              </a:rPr>
              <a:t>Three </a:t>
            </a:r>
            <a:r>
              <a:rPr lang="en-US" dirty="0">
                <a:latin typeface="Arial" charset="0"/>
              </a:rPr>
              <a:t>factors </a:t>
            </a:r>
            <a:r>
              <a:rPr lang="en-US" dirty="0" smtClean="0">
                <a:latin typeface="Arial" charset="0"/>
              </a:rPr>
              <a:t>help </a:t>
            </a:r>
            <a:r>
              <a:rPr lang="en-US" dirty="0">
                <a:latin typeface="Arial" charset="0"/>
              </a:rPr>
              <a:t>determine </a:t>
            </a:r>
            <a:r>
              <a:rPr lang="en-US" dirty="0" smtClean="0">
                <a:latin typeface="Arial" charset="0"/>
              </a:rPr>
              <a:t>whether amino </a:t>
            </a:r>
            <a:r>
              <a:rPr lang="en-US" dirty="0">
                <a:latin typeface="Arial" charset="0"/>
              </a:rPr>
              <a:t>acids are used to synthesize proteins or burned as fuel:</a:t>
            </a:r>
          </a:p>
          <a:p>
            <a:pPr marL="1258888" lvl="2" indent="-344488">
              <a:spcBef>
                <a:spcPts val="400"/>
              </a:spcBef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All</a:t>
            </a:r>
            <a:r>
              <a:rPr lang="en-US" b="1" dirty="0">
                <a:latin typeface="Arial" charset="0"/>
              </a:rPr>
              <a:t>-or-none rule</a:t>
            </a:r>
          </a:p>
          <a:p>
            <a:pPr lvl="3">
              <a:spcBef>
                <a:spcPts val="400"/>
              </a:spcBef>
            </a:pPr>
            <a:r>
              <a:rPr lang="en-US" dirty="0">
                <a:latin typeface="Arial" charset="0"/>
              </a:rPr>
              <a:t>All amino acids needed must be present for protein synthesis to occur; </a:t>
            </a:r>
            <a:r>
              <a:rPr lang="en-US" dirty="0" smtClean="0">
                <a:latin typeface="Arial" charset="0"/>
              </a:rPr>
              <a:t>if </a:t>
            </a:r>
            <a:r>
              <a:rPr lang="en-US" dirty="0">
                <a:latin typeface="Arial" charset="0"/>
              </a:rPr>
              <a:t>not </a:t>
            </a:r>
            <a:r>
              <a:rPr lang="en-US" dirty="0" smtClean="0">
                <a:latin typeface="Arial" charset="0"/>
              </a:rPr>
              <a:t>all are present</a:t>
            </a:r>
            <a:r>
              <a:rPr lang="en-US" dirty="0">
                <a:latin typeface="Arial" charset="0"/>
              </a:rPr>
              <a:t>, then amino acids </a:t>
            </a:r>
            <a:r>
              <a:rPr lang="en-US" dirty="0" smtClean="0">
                <a:latin typeface="Arial" charset="0"/>
              </a:rPr>
              <a:t>are used </a:t>
            </a:r>
            <a:r>
              <a:rPr lang="en-US" dirty="0">
                <a:latin typeface="Arial" charset="0"/>
              </a:rPr>
              <a:t>for energy</a:t>
            </a:r>
          </a:p>
          <a:p>
            <a:pPr lvl="2">
              <a:spcBef>
                <a:spcPts val="400"/>
              </a:spcBef>
            </a:pPr>
            <a:endParaRPr lang="en-US" dirty="0">
              <a:latin typeface="Arial" charset="0"/>
            </a:endParaRPr>
          </a:p>
          <a:p>
            <a:pPr lvl="2">
              <a:spcBef>
                <a:spcPts val="4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Proteins (cont.)</a:t>
            </a:r>
          </a:p>
        </p:txBody>
      </p:sp>
      <p:sp>
        <p:nvSpPr>
          <p:cNvPr id="54274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Uses in </a:t>
            </a:r>
            <a:r>
              <a:rPr lang="en-US" b="1" dirty="0" smtClean="0">
                <a:latin typeface="Arial" charset="0"/>
              </a:rPr>
              <a:t>body (cont.)</a:t>
            </a:r>
            <a:endParaRPr lang="en-US" b="1" dirty="0">
              <a:latin typeface="Arial" charset="0"/>
            </a:endParaRPr>
          </a:p>
          <a:p>
            <a:pPr marL="1258888" lvl="2" indent="-344488">
              <a:buFont typeface="+mj-lt"/>
              <a:buAutoNum type="arabicPeriod" startAt="2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Adequacy </a:t>
            </a:r>
            <a:r>
              <a:rPr lang="en-US" b="1" dirty="0">
                <a:latin typeface="Arial" charset="0"/>
              </a:rPr>
              <a:t>of caloric intake</a:t>
            </a:r>
          </a:p>
          <a:p>
            <a:pPr lvl="3"/>
            <a:r>
              <a:rPr lang="en-US" dirty="0">
                <a:latin typeface="Arial" charset="0"/>
              </a:rPr>
              <a:t>Protein </a:t>
            </a:r>
            <a:r>
              <a:rPr lang="en-US" dirty="0" smtClean="0">
                <a:latin typeface="Arial" charset="0"/>
              </a:rPr>
              <a:t>is used </a:t>
            </a:r>
            <a:r>
              <a:rPr lang="en-US" dirty="0">
                <a:latin typeface="Arial" charset="0"/>
              </a:rPr>
              <a:t>as fuel if insufficient carbohydrate or fat </a:t>
            </a:r>
            <a:r>
              <a:rPr lang="en-US" dirty="0" smtClean="0">
                <a:latin typeface="Arial" charset="0"/>
              </a:rPr>
              <a:t>is available</a:t>
            </a:r>
            <a:endParaRPr lang="en-US" dirty="0">
              <a:latin typeface="Arial" charset="0"/>
            </a:endParaRPr>
          </a:p>
          <a:p>
            <a:pPr marL="1258888" lvl="2" indent="-344488">
              <a:buFont typeface="+mj-lt"/>
              <a:buAutoNum type="arabicPeriod" startAt="2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Hormonal </a:t>
            </a:r>
            <a:r>
              <a:rPr lang="en-US" b="1" dirty="0">
                <a:latin typeface="Arial" charset="0"/>
              </a:rPr>
              <a:t>controls</a:t>
            </a:r>
          </a:p>
          <a:p>
            <a:pPr lvl="3"/>
            <a:r>
              <a:rPr lang="en-US" dirty="0">
                <a:latin typeface="Arial" charset="0"/>
              </a:rPr>
              <a:t>Anabolic hormones (GH, sex hormones) accelerate protein synthesis and growth</a:t>
            </a:r>
          </a:p>
          <a:p>
            <a:pPr lvl="3"/>
            <a:r>
              <a:rPr lang="en-US" dirty="0">
                <a:latin typeface="Arial" charset="0"/>
              </a:rPr>
              <a:t>Adrenal glucocorticoids (released during stress) </a:t>
            </a:r>
            <a:r>
              <a:rPr lang="en-US" dirty="0">
                <a:latin typeface="Arial" charset="0"/>
                <a:sym typeface="Wingdings" charset="0"/>
              </a:rPr>
              <a:t>promote protein breakdown and conversion of amino acids to glucose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Proteins (cont.)</a:t>
            </a:r>
          </a:p>
        </p:txBody>
      </p:sp>
      <p:sp>
        <p:nvSpPr>
          <p:cNvPr id="56322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Uses in body (cont.)</a:t>
            </a:r>
          </a:p>
          <a:p>
            <a:pPr lvl="1"/>
            <a:r>
              <a:rPr lang="en-US" b="1" dirty="0" smtClean="0">
                <a:latin typeface="Arial" charset="0"/>
              </a:rPr>
              <a:t>Nitrogen </a:t>
            </a:r>
            <a:r>
              <a:rPr lang="en-US" b="1" dirty="0">
                <a:latin typeface="Arial" charset="0"/>
              </a:rPr>
              <a:t>balance</a:t>
            </a:r>
          </a:p>
          <a:p>
            <a:pPr lvl="2"/>
            <a:r>
              <a:rPr lang="en-US" dirty="0">
                <a:latin typeface="Arial" charset="0"/>
              </a:rPr>
              <a:t>Homeostatic state where rate of protein synthesis equals rate of breakdown and loss</a:t>
            </a:r>
          </a:p>
          <a:p>
            <a:pPr lvl="2"/>
            <a:r>
              <a:rPr lang="en-US" i="1" dirty="0">
                <a:latin typeface="Arial" charset="0"/>
              </a:rPr>
              <a:t>Positive nitrogen </a:t>
            </a:r>
            <a:r>
              <a:rPr lang="en-US" i="1" dirty="0" smtClean="0">
                <a:latin typeface="Arial" charset="0"/>
              </a:rPr>
              <a:t>balance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synthesis exceeds breakdown (normal in children, pregnant women, tissue repair)</a:t>
            </a:r>
          </a:p>
          <a:p>
            <a:pPr lvl="2"/>
            <a:r>
              <a:rPr lang="en-US" i="1" dirty="0">
                <a:latin typeface="Arial" charset="0"/>
              </a:rPr>
              <a:t>Negative nitrogen </a:t>
            </a:r>
            <a:r>
              <a:rPr lang="en-US" i="1" dirty="0" smtClean="0">
                <a:latin typeface="Arial" charset="0"/>
              </a:rPr>
              <a:t>balance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breakdown exceeds synthesis (</a:t>
            </a:r>
            <a:r>
              <a:rPr lang="en-US" dirty="0" smtClean="0">
                <a:latin typeface="Arial" charset="0"/>
              </a:rPr>
              <a:t>example: </a:t>
            </a:r>
            <a:r>
              <a:rPr lang="en-US" dirty="0">
                <a:latin typeface="Arial" charset="0"/>
              </a:rPr>
              <a:t>stress, burns, infection, injury, poor dietary proteins, starvation)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Proteins (cont.)</a:t>
            </a:r>
          </a:p>
        </p:txBody>
      </p:sp>
      <p:sp>
        <p:nvSpPr>
          <p:cNvPr id="58370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Dietary requirements</a:t>
            </a:r>
          </a:p>
          <a:p>
            <a:pPr lvl="1"/>
            <a:r>
              <a:rPr lang="en-US" dirty="0">
                <a:latin typeface="Arial" charset="0"/>
              </a:rPr>
              <a:t>Needs reflect age, size, metabolic rate, nitrogen balance</a:t>
            </a:r>
          </a:p>
          <a:p>
            <a:pPr lvl="1"/>
            <a:r>
              <a:rPr lang="en-US" dirty="0">
                <a:latin typeface="Arial" charset="0"/>
              </a:rPr>
              <a:t>Rule of </a:t>
            </a:r>
            <a:r>
              <a:rPr lang="en-US" dirty="0" smtClean="0">
                <a:latin typeface="Arial" charset="0"/>
              </a:rPr>
              <a:t>thumb: daily </a:t>
            </a:r>
            <a:r>
              <a:rPr lang="en-US" dirty="0">
                <a:latin typeface="Arial" charset="0"/>
              </a:rPr>
              <a:t>intake of 0.8 g per kg body weight</a:t>
            </a:r>
          </a:p>
          <a:p>
            <a:pPr lvl="1"/>
            <a:r>
              <a:rPr lang="en-US" dirty="0">
                <a:latin typeface="Arial" charset="0"/>
              </a:rPr>
              <a:t>American diet provides more than needed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Part 1 – Nutrients</a:t>
            </a:r>
            <a:endParaRPr lang="en-US" dirty="0">
              <a:latin typeface="Arial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989013"/>
            <a:ext cx="8686800" cy="56403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charset="0"/>
              </a:rPr>
              <a:t>Most nutrients are used for metabolic fuel, but some are for cell structures and molecular synthesis</a:t>
            </a:r>
          </a:p>
          <a:p>
            <a:r>
              <a:rPr lang="en-US" b="1" dirty="0" smtClean="0">
                <a:latin typeface="Arial" charset="0"/>
              </a:rPr>
              <a:t>Nutrient</a:t>
            </a:r>
            <a:r>
              <a:rPr lang="en-US" dirty="0" smtClean="0">
                <a:latin typeface="Arial" charset="0"/>
              </a:rPr>
              <a:t>: substance in food needed for growth, maintenance, repair</a:t>
            </a:r>
          </a:p>
          <a:p>
            <a:r>
              <a:rPr lang="en-US" b="1" dirty="0" smtClean="0">
                <a:latin typeface="Arial" charset="0"/>
              </a:rPr>
              <a:t>Macronutrients</a:t>
            </a:r>
            <a:r>
              <a:rPr lang="en-US" dirty="0" smtClean="0">
                <a:latin typeface="Arial" charset="0"/>
              </a:rPr>
              <a:t>: three major nutrients that make up the bulk of ingested food</a:t>
            </a:r>
          </a:p>
          <a:p>
            <a:pPr lvl="1"/>
            <a:r>
              <a:rPr lang="en-US" dirty="0" smtClean="0">
                <a:latin typeface="Arial" charset="0"/>
              </a:rPr>
              <a:t>Carbohydrates, lipids, and proteins</a:t>
            </a:r>
          </a:p>
          <a:p>
            <a:r>
              <a:rPr lang="en-US" b="1" dirty="0"/>
              <a:t>Micronutrients</a:t>
            </a:r>
            <a:r>
              <a:rPr lang="en-US" dirty="0"/>
              <a:t>: two other nutrients that are required, but only in small amounts </a:t>
            </a:r>
          </a:p>
          <a:p>
            <a:pPr lvl="1"/>
            <a:r>
              <a:rPr lang="en-US" dirty="0"/>
              <a:t>Vitamins and minerals</a:t>
            </a:r>
          </a:p>
          <a:p>
            <a:r>
              <a:rPr lang="en-US" dirty="0"/>
              <a:t>Water is required, so technically it is a nutrient</a:t>
            </a:r>
          </a:p>
          <a:p>
            <a:r>
              <a:rPr lang="en-US" b="1" dirty="0"/>
              <a:t>Essential</a:t>
            </a:r>
            <a:r>
              <a:rPr lang="en-US" dirty="0"/>
              <a:t> </a:t>
            </a:r>
            <a:r>
              <a:rPr lang="en-US" b="1" dirty="0"/>
              <a:t>nutrients</a:t>
            </a:r>
            <a:r>
              <a:rPr lang="en-US" dirty="0"/>
              <a:t>: nutrients that must be eaten because body cannot synthesize these from other nutrients</a:t>
            </a:r>
          </a:p>
          <a:p>
            <a:pPr lvl="1"/>
            <a:r>
              <a:rPr lang="en-US" dirty="0"/>
              <a:t>45–50 nutrients are considered essential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Table 24.1-3 Summary of Carbohydrate, Lipid, and Protein Nutrients </a:t>
            </a:r>
            <a:r>
              <a:rPr lang="en-IN" i="1" dirty="0"/>
              <a:t>(continued</a:t>
            </a:r>
            <a:r>
              <a:rPr lang="en-IN" i="1" dirty="0" smtClean="0"/>
              <a:t>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27200"/>
            <a:ext cx="8546592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24.2  Role of Vitamins and Minerals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Vitamins</a:t>
            </a:r>
          </a:p>
          <a:p>
            <a:r>
              <a:rPr lang="en-US" dirty="0" smtClean="0">
                <a:latin typeface="Arial" charset="0"/>
              </a:rPr>
              <a:t>Organic </a:t>
            </a:r>
            <a:r>
              <a:rPr lang="en-US" dirty="0">
                <a:latin typeface="Arial" charset="0"/>
              </a:rPr>
              <a:t>compounds that are crucial in helping body use nutrients </a:t>
            </a:r>
          </a:p>
          <a:p>
            <a:r>
              <a:rPr lang="en-US" dirty="0">
                <a:latin typeface="Arial" charset="0"/>
              </a:rPr>
              <a:t>Most function as </a:t>
            </a:r>
            <a:r>
              <a:rPr lang="en-US" b="1" dirty="0">
                <a:latin typeface="Arial" charset="0"/>
              </a:rPr>
              <a:t>coenzymes</a:t>
            </a:r>
          </a:p>
          <a:p>
            <a:r>
              <a:rPr lang="en-US" dirty="0">
                <a:latin typeface="Arial" charset="0"/>
              </a:rPr>
              <a:t>Most must be ingested, except:</a:t>
            </a:r>
          </a:p>
          <a:p>
            <a:pPr lvl="1"/>
            <a:r>
              <a:rPr lang="en-US" dirty="0">
                <a:latin typeface="Arial" charset="0"/>
              </a:rPr>
              <a:t>Vitamin D (made in skin)</a:t>
            </a:r>
          </a:p>
          <a:p>
            <a:pPr lvl="1"/>
            <a:r>
              <a:rPr lang="en-US" dirty="0">
                <a:latin typeface="Arial" charset="0"/>
              </a:rPr>
              <a:t>Some B and K synthesized by intestinal bacteria</a:t>
            </a:r>
          </a:p>
          <a:p>
            <a:pPr lvl="1"/>
            <a:r>
              <a:rPr lang="en-US" dirty="0">
                <a:latin typeface="Arial" charset="0"/>
              </a:rPr>
              <a:t>Beta-carotene </a:t>
            </a:r>
            <a:r>
              <a:rPr lang="en-US" dirty="0" smtClean="0">
                <a:latin typeface="Arial" charset="0"/>
              </a:rPr>
              <a:t>(e.g., from carrots</a:t>
            </a:r>
            <a:r>
              <a:rPr lang="en-US" dirty="0">
                <a:latin typeface="Arial" charset="0"/>
              </a:rPr>
              <a:t>) converted in body </a:t>
            </a:r>
            <a:r>
              <a:rPr lang="en-US" dirty="0">
                <a:latin typeface="Arial" charset="0"/>
                <a:sym typeface="Wingdings" charset="0"/>
              </a:rPr>
              <a:t>to vitamin A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No one food group contains all vitamins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Vitamins (cont.)</a:t>
            </a:r>
            <a:endParaRPr lang="en-US" dirty="0">
              <a:latin typeface="Arial" charset="0"/>
            </a:endParaRPr>
          </a:p>
        </p:txBody>
      </p:sp>
      <p:sp>
        <p:nvSpPr>
          <p:cNvPr id="62466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Two types of vitamins based on solubility</a:t>
            </a:r>
          </a:p>
          <a:p>
            <a:pPr lvl="1"/>
            <a:r>
              <a:rPr lang="en-US" b="1" dirty="0">
                <a:latin typeface="Arial" charset="0"/>
              </a:rPr>
              <a:t>Water-soluble </a:t>
            </a:r>
            <a:r>
              <a:rPr lang="en-US" dirty="0">
                <a:latin typeface="Arial" charset="0"/>
              </a:rPr>
              <a:t>vitamins</a:t>
            </a:r>
          </a:p>
          <a:p>
            <a:pPr lvl="2"/>
            <a:r>
              <a:rPr lang="en-US" dirty="0">
                <a:latin typeface="Arial" charset="0"/>
              </a:rPr>
              <a:t>B complex and C are absorbed with water</a:t>
            </a:r>
          </a:p>
          <a:p>
            <a:pPr lvl="2"/>
            <a:r>
              <a:rPr lang="en-US" dirty="0">
                <a:latin typeface="Arial" charset="0"/>
              </a:rPr>
              <a:t>B</a:t>
            </a:r>
            <a:r>
              <a:rPr lang="en-US" baseline="-25000" dirty="0">
                <a:latin typeface="Arial" charset="0"/>
              </a:rPr>
              <a:t>12</a:t>
            </a:r>
            <a:r>
              <a:rPr lang="en-US" dirty="0">
                <a:latin typeface="Arial" charset="0"/>
              </a:rPr>
              <a:t> absorption requires intrinsic factor</a:t>
            </a:r>
          </a:p>
          <a:p>
            <a:pPr lvl="2"/>
            <a:r>
              <a:rPr lang="en-US" dirty="0">
                <a:latin typeface="Arial" charset="0"/>
              </a:rPr>
              <a:t>Not stored in the body </a:t>
            </a:r>
          </a:p>
          <a:p>
            <a:pPr lvl="3"/>
            <a:r>
              <a:rPr lang="en-US" dirty="0">
                <a:latin typeface="Arial" charset="0"/>
              </a:rPr>
              <a:t>Any not used within </a:t>
            </a:r>
            <a:r>
              <a:rPr lang="en-US" dirty="0" smtClean="0">
                <a:latin typeface="Arial" charset="0"/>
              </a:rPr>
              <a:t>1 hour </a:t>
            </a:r>
            <a:r>
              <a:rPr lang="en-US" dirty="0">
                <a:latin typeface="Arial" charset="0"/>
              </a:rPr>
              <a:t>are excreted</a:t>
            </a:r>
          </a:p>
          <a:p>
            <a:pPr lvl="1"/>
            <a:r>
              <a:rPr lang="en-US" b="1" dirty="0">
                <a:latin typeface="Arial" charset="0"/>
              </a:rPr>
              <a:t>Fat-soluble </a:t>
            </a:r>
            <a:r>
              <a:rPr lang="en-US" dirty="0">
                <a:latin typeface="Arial" charset="0"/>
              </a:rPr>
              <a:t>vitamins</a:t>
            </a:r>
          </a:p>
          <a:p>
            <a:pPr lvl="2"/>
            <a:r>
              <a:rPr lang="en-US" dirty="0">
                <a:latin typeface="Arial" charset="0"/>
              </a:rPr>
              <a:t>A, D, E, and K are absorbed with lipid digestion products</a:t>
            </a:r>
          </a:p>
          <a:p>
            <a:pPr lvl="2"/>
            <a:r>
              <a:rPr lang="en-US" dirty="0">
                <a:latin typeface="Arial" charset="0"/>
              </a:rPr>
              <a:t>Stored in body, except for vitamin K</a:t>
            </a:r>
          </a:p>
          <a:p>
            <a:pPr lvl="3"/>
            <a:r>
              <a:rPr lang="en-US" dirty="0" smtClean="0">
                <a:latin typeface="Arial" charset="0"/>
              </a:rPr>
              <a:t>Excessive consumption can cause health problems</a:t>
            </a:r>
            <a:endParaRPr lang="en-US" dirty="0">
              <a:latin typeface="Arial" charset="0"/>
            </a:endParaRPr>
          </a:p>
          <a:p>
            <a:pPr lvl="3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Vitamins (cont.)</a:t>
            </a:r>
          </a:p>
        </p:txBody>
      </p:sp>
      <p:sp>
        <p:nvSpPr>
          <p:cNvPr id="64514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Dangerous free radicals are generated during normal metabolism</a:t>
            </a:r>
          </a:p>
          <a:p>
            <a:pPr lvl="1"/>
            <a:r>
              <a:rPr lang="en-US" dirty="0">
                <a:latin typeface="Arial" charset="0"/>
              </a:rPr>
              <a:t>Vitamins C, E, </a:t>
            </a:r>
            <a:r>
              <a:rPr lang="en-US" dirty="0" smtClean="0">
                <a:latin typeface="Arial" charset="0"/>
              </a:rPr>
              <a:t>and A </a:t>
            </a:r>
            <a:r>
              <a:rPr lang="en-US" dirty="0">
                <a:latin typeface="Arial" charset="0"/>
              </a:rPr>
              <a:t>and mineral selenium </a:t>
            </a:r>
            <a:r>
              <a:rPr lang="en-US" dirty="0">
                <a:latin typeface="Arial" charset="0"/>
                <a:sym typeface="Wingdings" charset="0"/>
              </a:rPr>
              <a:t>are </a:t>
            </a:r>
            <a:r>
              <a:rPr lang="en-US" i="1" dirty="0">
                <a:latin typeface="Arial" charset="0"/>
                <a:sym typeface="Wingdings" charset="0"/>
              </a:rPr>
              <a:t>antioxidants</a:t>
            </a:r>
            <a:r>
              <a:rPr lang="en-US" dirty="0">
                <a:latin typeface="Arial" charset="0"/>
                <a:sym typeface="Wingdings" charset="0"/>
              </a:rPr>
              <a:t> that neutralize these free radicals</a:t>
            </a:r>
          </a:p>
          <a:p>
            <a:pPr lvl="2"/>
            <a:r>
              <a:rPr lang="en-US" dirty="0">
                <a:latin typeface="Arial" charset="0"/>
                <a:sym typeface="Wingdings" charset="0"/>
              </a:rPr>
              <a:t>Broccoli, cauliflower, </a:t>
            </a:r>
            <a:r>
              <a:rPr lang="en-US" dirty="0" err="1">
                <a:latin typeface="Arial" charset="0"/>
                <a:sym typeface="Wingdings" charset="0"/>
              </a:rPr>
              <a:t>brussels</a:t>
            </a:r>
            <a:r>
              <a:rPr lang="en-US" dirty="0">
                <a:latin typeface="Arial" charset="0"/>
                <a:sym typeface="Wingdings" charset="0"/>
              </a:rPr>
              <a:t> sprouts are all good sources of vitamins A and C</a:t>
            </a:r>
          </a:p>
          <a:p>
            <a:r>
              <a:rPr lang="en-US" dirty="0" err="1">
                <a:latin typeface="Arial" charset="0"/>
                <a:sym typeface="Wingdings" charset="0"/>
              </a:rPr>
              <a:t>Megadoses</a:t>
            </a:r>
            <a:r>
              <a:rPr lang="en-US" dirty="0">
                <a:latin typeface="Arial" charset="0"/>
                <a:sym typeface="Wingdings" charset="0"/>
              </a:rPr>
              <a:t> of vitamins </a:t>
            </a:r>
            <a:r>
              <a:rPr lang="en-US" dirty="0" smtClean="0">
                <a:latin typeface="Arial" charset="0"/>
                <a:sym typeface="Wingdings" charset="0"/>
              </a:rPr>
              <a:t>are useless </a:t>
            </a:r>
            <a:r>
              <a:rPr lang="en-US" dirty="0">
                <a:latin typeface="Arial" charset="0"/>
                <a:sym typeface="Wingdings" charset="0"/>
              </a:rPr>
              <a:t>and may actually cause serious health problems, depending on vitamin involved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Table </a:t>
            </a:r>
            <a:r>
              <a:rPr lang="en-IN" dirty="0" smtClean="0"/>
              <a:t>24.2-1 </a:t>
            </a:r>
            <a:r>
              <a:rPr lang="en-IN" dirty="0"/>
              <a:t>Vitamins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49300"/>
            <a:ext cx="8546592" cy="53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Table </a:t>
            </a:r>
            <a:r>
              <a:rPr lang="en-IN" dirty="0" smtClean="0"/>
              <a:t>24.2-2 Vitamins </a:t>
            </a:r>
            <a:r>
              <a:rPr lang="en-IN" i="1" dirty="0"/>
              <a:t>(continued)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14500"/>
            <a:ext cx="8546592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Minerals</a:t>
            </a:r>
          </a:p>
        </p:txBody>
      </p:sp>
      <p:sp>
        <p:nvSpPr>
          <p:cNvPr id="69634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Seven </a:t>
            </a:r>
            <a:r>
              <a:rPr lang="en-US" b="1" dirty="0">
                <a:latin typeface="Arial" charset="0"/>
              </a:rPr>
              <a:t>minerals</a:t>
            </a:r>
            <a:r>
              <a:rPr lang="en-US" dirty="0">
                <a:latin typeface="Arial" charset="0"/>
              </a:rPr>
              <a:t> are required in moderate amounts:</a:t>
            </a:r>
          </a:p>
          <a:p>
            <a:pPr lvl="1"/>
            <a:r>
              <a:rPr lang="en-US" dirty="0">
                <a:latin typeface="Arial" charset="0"/>
              </a:rPr>
              <a:t>Calcium, phosphorus, potassium, sulfur, sodium, chlorine, and magnesium</a:t>
            </a:r>
          </a:p>
          <a:p>
            <a:r>
              <a:rPr lang="en-US" dirty="0">
                <a:latin typeface="Arial" charset="0"/>
              </a:rPr>
              <a:t>Others are required in trace amounts</a:t>
            </a:r>
          </a:p>
          <a:p>
            <a:r>
              <a:rPr lang="en-US" dirty="0">
                <a:latin typeface="Arial" charset="0"/>
              </a:rPr>
              <a:t>Work with nutrients to ensure proper body functioning</a:t>
            </a:r>
          </a:p>
          <a:p>
            <a:r>
              <a:rPr lang="en-US" dirty="0">
                <a:latin typeface="Arial" charset="0"/>
              </a:rPr>
              <a:t>Uptake and excretion </a:t>
            </a:r>
            <a:r>
              <a:rPr lang="en-US" dirty="0" smtClean="0">
                <a:latin typeface="Arial" charset="0"/>
              </a:rPr>
              <a:t>are balanced </a:t>
            </a:r>
            <a:r>
              <a:rPr lang="en-US" dirty="0">
                <a:latin typeface="Arial" charset="0"/>
              </a:rPr>
              <a:t>to prevent toxic overload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Minerals (cont.)</a:t>
            </a:r>
            <a:endParaRPr lang="en-US" dirty="0">
              <a:latin typeface="Arial" charset="0"/>
            </a:endParaRPr>
          </a:p>
        </p:txBody>
      </p:sp>
      <p:sp>
        <p:nvSpPr>
          <p:cNvPr id="71682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Examples of </a:t>
            </a:r>
            <a:r>
              <a:rPr lang="en-US" dirty="0" smtClean="0">
                <a:latin typeface="Arial" charset="0"/>
              </a:rPr>
              <a:t>uses </a:t>
            </a:r>
            <a:r>
              <a:rPr lang="en-US" dirty="0">
                <a:latin typeface="Arial" charset="0"/>
              </a:rPr>
              <a:t>in </a:t>
            </a:r>
            <a:r>
              <a:rPr lang="en-US" dirty="0" smtClean="0">
                <a:latin typeface="Arial" charset="0"/>
              </a:rPr>
              <a:t>body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Calcium, phosphorus, and magnesium salts harden bone</a:t>
            </a:r>
          </a:p>
          <a:p>
            <a:pPr lvl="1"/>
            <a:r>
              <a:rPr lang="en-US" dirty="0">
                <a:latin typeface="Arial" charset="0"/>
              </a:rPr>
              <a:t>Iron is essential for oxygen binding to hemoglobin</a:t>
            </a:r>
          </a:p>
          <a:p>
            <a:pPr lvl="1"/>
            <a:r>
              <a:rPr lang="en-US" dirty="0">
                <a:latin typeface="Arial" charset="0"/>
              </a:rPr>
              <a:t>Iodine is necessary for thyroid hormone synthesis</a:t>
            </a:r>
          </a:p>
          <a:p>
            <a:pPr lvl="1"/>
            <a:r>
              <a:rPr lang="en-US" dirty="0">
                <a:latin typeface="Arial" charset="0"/>
              </a:rPr>
              <a:t>Sodium and chloride are major electrolytes in blood </a:t>
            </a:r>
          </a:p>
          <a:p>
            <a:r>
              <a:rPr lang="en-US" dirty="0">
                <a:latin typeface="Arial" charset="0"/>
              </a:rPr>
              <a:t>Mineral-rich foods</a:t>
            </a:r>
          </a:p>
          <a:p>
            <a:pPr lvl="1"/>
            <a:r>
              <a:rPr lang="en-US" dirty="0">
                <a:latin typeface="Arial" charset="0"/>
              </a:rPr>
              <a:t>Vegetables, legumes, milk, some meats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Table </a:t>
            </a:r>
            <a:r>
              <a:rPr lang="en-IN" dirty="0" smtClean="0"/>
              <a:t>24.3-1 </a:t>
            </a:r>
            <a:r>
              <a:rPr lang="en-IN" dirty="0"/>
              <a:t>Minerals in the Body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2400"/>
            <a:ext cx="8546592" cy="40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Table </a:t>
            </a:r>
            <a:r>
              <a:rPr lang="en-IN" dirty="0" smtClean="0"/>
              <a:t>24.3-2 </a:t>
            </a:r>
            <a:r>
              <a:rPr lang="en-IN" dirty="0"/>
              <a:t>Minerals in the </a:t>
            </a:r>
            <a:r>
              <a:rPr lang="en-IN" dirty="0" smtClean="0"/>
              <a:t>Body </a:t>
            </a:r>
            <a:r>
              <a:rPr lang="en-IN" i="1" dirty="0"/>
              <a:t>(continued)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1200"/>
            <a:ext cx="8546592" cy="544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Part 1 – Nutrients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Nonessential nutrients are also vital to life, but if not enough is available, liver can usually convert another nutrient into one needed</a:t>
            </a:r>
          </a:p>
          <a:p>
            <a:r>
              <a:rPr lang="en-US" dirty="0" smtClean="0">
                <a:latin typeface="Arial" charset="0"/>
              </a:rPr>
              <a:t>Energy value is measured in </a:t>
            </a:r>
            <a:r>
              <a:rPr lang="en-US" b="1" dirty="0" smtClean="0">
                <a:latin typeface="Arial" charset="0"/>
              </a:rPr>
              <a:t>kilocalories</a:t>
            </a:r>
            <a:r>
              <a:rPr lang="en-US" dirty="0" smtClean="0">
                <a:latin typeface="Arial" charset="0"/>
              </a:rPr>
              <a:t> (kcal)</a:t>
            </a:r>
          </a:p>
          <a:p>
            <a:pPr lvl="1"/>
            <a:r>
              <a:rPr lang="en-US" dirty="0" smtClean="0">
                <a:latin typeface="Arial" charset="0"/>
              </a:rPr>
              <a:t>A calorie is the amount of heat needed to raise temperature of 1 kg H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O by 1</a:t>
            </a:r>
            <a:r>
              <a:rPr lang="en-US" dirty="0" smtClean="0">
                <a:latin typeface="Arial" charset="0"/>
                <a:sym typeface="Symbol" charset="0"/>
              </a:rPr>
              <a:t></a:t>
            </a:r>
            <a:r>
              <a:rPr lang="en-US" dirty="0" smtClean="0">
                <a:latin typeface="Arial" charset="0"/>
              </a:rPr>
              <a:t>C</a:t>
            </a:r>
          </a:p>
          <a:p>
            <a:pPr lvl="2"/>
            <a:r>
              <a:rPr lang="en-US" dirty="0" smtClean="0">
                <a:latin typeface="Arial" charset="0"/>
              </a:rPr>
              <a:t>One dietary </a:t>
            </a:r>
            <a:r>
              <a:rPr lang="ja-JP" altLang="en-US" dirty="0" smtClean="0">
                <a:latin typeface="Arial" charset="0"/>
              </a:rPr>
              <a:t>“</a:t>
            </a:r>
            <a:r>
              <a:rPr lang="en-US" altLang="ja-JP" dirty="0" smtClean="0">
                <a:latin typeface="Arial" charset="0"/>
              </a:rPr>
              <a:t>Calorie</a:t>
            </a:r>
            <a:r>
              <a:rPr lang="ja-JP" altLang="en-US" dirty="0" smtClean="0">
                <a:latin typeface="Arial" charset="0"/>
              </a:rPr>
              <a:t>”</a:t>
            </a:r>
            <a:r>
              <a:rPr lang="en-US" altLang="ja-JP" dirty="0" smtClean="0">
                <a:latin typeface="Arial" charset="0"/>
              </a:rPr>
              <a:t> equals 1 kcal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2 – Metabolism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Metabolism</a:t>
            </a:r>
            <a:r>
              <a:rPr lang="en-US" dirty="0" smtClean="0"/>
              <a:t>: sum of all biochemical reactions inside a cell involving nutrients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Anabolism and Catabolism</a:t>
            </a:r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Anabolism</a:t>
            </a:r>
            <a:r>
              <a:rPr lang="en-US" dirty="0">
                <a:latin typeface="Arial" charset="0"/>
              </a:rPr>
              <a:t>: synthesis of large molecules from small ones (example: synthesis of </a:t>
            </a:r>
            <a:r>
              <a:rPr lang="en-US" dirty="0">
                <a:latin typeface="Arial" charset="0"/>
                <a:sym typeface="Wingdings" charset="0"/>
              </a:rPr>
              <a:t>proteins from amino acids</a:t>
            </a:r>
            <a:endParaRPr lang="en-US" dirty="0">
              <a:latin typeface="Arial" charset="0"/>
            </a:endParaRPr>
          </a:p>
          <a:p>
            <a:r>
              <a:rPr lang="en-US" b="1" dirty="0">
                <a:latin typeface="Arial" charset="0"/>
              </a:rPr>
              <a:t>Catabolism</a:t>
            </a:r>
            <a:r>
              <a:rPr lang="en-US" dirty="0">
                <a:latin typeface="Arial" charset="0"/>
              </a:rPr>
              <a:t>: hydrolysis of complex structures to simpler ones (example: breakdown of proteins </a:t>
            </a:r>
            <a:r>
              <a:rPr lang="en-US" dirty="0">
                <a:latin typeface="Arial" charset="0"/>
                <a:sym typeface="Wingdings" charset="0"/>
              </a:rPr>
              <a:t>into amino acids)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Anabolism and Catabolism (cont.)</a:t>
            </a:r>
            <a:endParaRPr lang="en-US" dirty="0">
              <a:latin typeface="Arial" charset="0"/>
            </a:endParaRPr>
          </a:p>
        </p:txBody>
      </p:sp>
      <p:sp>
        <p:nvSpPr>
          <p:cNvPr id="76802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Cellular respiration</a:t>
            </a:r>
            <a:r>
              <a:rPr lang="en-US" dirty="0" smtClean="0">
                <a:latin typeface="Arial" charset="0"/>
              </a:rPr>
              <a:t>: catabolic breakdown of food fuels </a:t>
            </a:r>
            <a:r>
              <a:rPr lang="en-US" dirty="0" smtClean="0">
                <a:latin typeface="Arial" charset="0"/>
                <a:sym typeface="Wingdings" charset="0"/>
              </a:rPr>
              <a:t>whereby </a:t>
            </a:r>
            <a:r>
              <a:rPr lang="en-US" dirty="0" smtClean="0">
                <a:latin typeface="Arial" charset="0"/>
              </a:rPr>
              <a:t>energy from food is captured to form ATP in cells</a:t>
            </a:r>
          </a:p>
          <a:p>
            <a:pPr lvl="1"/>
            <a:r>
              <a:rPr lang="en-US" dirty="0" smtClean="0">
                <a:latin typeface="Arial" charset="0"/>
              </a:rPr>
              <a:t>Goal </a:t>
            </a:r>
            <a:r>
              <a:rPr lang="en-US" dirty="0" smtClean="0">
                <a:latin typeface="Arial" charset="0"/>
                <a:sym typeface="Wingdings" charset="0"/>
              </a:rPr>
              <a:t>of cellular respiration is to trap chemical energy in ATP</a:t>
            </a:r>
          </a:p>
          <a:p>
            <a:pPr lvl="2"/>
            <a:r>
              <a:rPr lang="en-US" dirty="0" smtClean="0">
                <a:latin typeface="Arial" charset="0"/>
                <a:sym typeface="Wingdings" charset="0"/>
              </a:rPr>
              <a:t>Energy can also be stored in glycogen and fats, which can be broken down later </a:t>
            </a:r>
          </a:p>
          <a:p>
            <a:r>
              <a:rPr lang="en-US" b="1" dirty="0" smtClean="0">
                <a:latin typeface="Arial" charset="0"/>
              </a:rPr>
              <a:t>Phosphorylation</a:t>
            </a:r>
            <a:r>
              <a:rPr lang="en-US" dirty="0" smtClean="0">
                <a:latin typeface="Arial" charset="0"/>
              </a:rPr>
              <a:t>: enzymes shift high-energy phosphate groups of ATP to other molecules</a:t>
            </a:r>
          </a:p>
          <a:p>
            <a:pPr lvl="1"/>
            <a:r>
              <a:rPr lang="en-US" dirty="0" smtClean="0">
                <a:latin typeface="Arial" charset="0"/>
              </a:rPr>
              <a:t>Phosphorylated molecules become activated to perform cellular functions</a:t>
            </a: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Anabolism and Catabolism (cont.)</a:t>
            </a:r>
          </a:p>
        </p:txBody>
      </p:sp>
      <p:sp>
        <p:nvSpPr>
          <p:cNvPr id="7885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100"/>
              </a:lnSpc>
            </a:pPr>
            <a:r>
              <a:rPr lang="en-US" dirty="0">
                <a:latin typeface="Arial" charset="0"/>
              </a:rPr>
              <a:t>Three stages in processing nutrients</a:t>
            </a:r>
          </a:p>
          <a:p>
            <a:pPr marL="457200" lvl="1" indent="0">
              <a:lnSpc>
                <a:spcPts val="3100"/>
              </a:lnSpc>
              <a:buNone/>
            </a:pPr>
            <a:r>
              <a:rPr lang="en-US" u="sng" dirty="0">
                <a:latin typeface="Arial" charset="0"/>
              </a:rPr>
              <a:t>Stage 1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Digestion</a:t>
            </a:r>
            <a:r>
              <a:rPr lang="en-US" dirty="0">
                <a:latin typeface="Arial" charset="0"/>
              </a:rPr>
              <a:t>, absorption, and transport to tissues</a:t>
            </a:r>
          </a:p>
          <a:p>
            <a:pPr marL="457200" lvl="1" indent="0">
              <a:lnSpc>
                <a:spcPts val="3100"/>
              </a:lnSpc>
              <a:buNone/>
            </a:pPr>
            <a:r>
              <a:rPr lang="en-US" u="sng" dirty="0">
                <a:latin typeface="Arial" charset="0"/>
              </a:rPr>
              <a:t>Stage 2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Cellular </a:t>
            </a:r>
            <a:r>
              <a:rPr lang="en-US" dirty="0">
                <a:latin typeface="Arial" charset="0"/>
              </a:rPr>
              <a:t>processing (in cytoplasm) </a:t>
            </a:r>
          </a:p>
          <a:p>
            <a:pPr lvl="2">
              <a:lnSpc>
                <a:spcPts val="3100"/>
              </a:lnSpc>
            </a:pPr>
            <a:r>
              <a:rPr lang="en-US" b="1" dirty="0">
                <a:latin typeface="Arial" charset="0"/>
              </a:rPr>
              <a:t>Synthesis</a:t>
            </a:r>
            <a:r>
              <a:rPr lang="en-US" dirty="0">
                <a:latin typeface="Arial" charset="0"/>
              </a:rPr>
              <a:t> of lipids, proteins, and glycogen, or</a:t>
            </a:r>
          </a:p>
          <a:p>
            <a:pPr lvl="2">
              <a:lnSpc>
                <a:spcPts val="3100"/>
              </a:lnSpc>
            </a:pPr>
            <a:r>
              <a:rPr lang="en-US" b="1" dirty="0">
                <a:latin typeface="Arial" charset="0"/>
              </a:rPr>
              <a:t>Catabolism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>
                <a:latin typeface="Arial" charset="0"/>
              </a:rPr>
              <a:t>glycolysis</a:t>
            </a:r>
            <a:r>
              <a:rPr lang="en-US" dirty="0">
                <a:latin typeface="Arial" charset="0"/>
              </a:rPr>
              <a:t>) into pyruvic acid and acetyl CoA</a:t>
            </a:r>
          </a:p>
          <a:p>
            <a:pPr marL="457200" lvl="1" indent="0">
              <a:lnSpc>
                <a:spcPts val="3100"/>
              </a:lnSpc>
              <a:buNone/>
            </a:pPr>
            <a:r>
              <a:rPr lang="en-US" u="sng" dirty="0">
                <a:latin typeface="Arial" charset="0"/>
              </a:rPr>
              <a:t>Stage 3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Oxidative </a:t>
            </a:r>
            <a:r>
              <a:rPr lang="en-US" dirty="0">
                <a:latin typeface="Arial" charset="0"/>
              </a:rPr>
              <a:t>breakdown of intermediates into CO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, water, and ATP</a:t>
            </a:r>
          </a:p>
          <a:p>
            <a:pPr lvl="2">
              <a:lnSpc>
                <a:spcPts val="3100"/>
              </a:lnSpc>
            </a:pPr>
            <a:r>
              <a:rPr lang="en-US" dirty="0">
                <a:latin typeface="Arial" charset="0"/>
              </a:rPr>
              <a:t>Occurs in mitochondria</a:t>
            </a:r>
          </a:p>
          <a:p>
            <a:pPr>
              <a:lnSpc>
                <a:spcPts val="3100"/>
              </a:lnSpc>
            </a:pPr>
            <a:r>
              <a:rPr lang="en-US" dirty="0">
                <a:latin typeface="Arial" charset="0"/>
              </a:rPr>
              <a:t>Cellular respiration consists of glycolysis of </a:t>
            </a:r>
            <a:r>
              <a:rPr lang="en-US" dirty="0" smtClean="0">
                <a:latin typeface="Arial" charset="0"/>
              </a:rPr>
              <a:t>stage </a:t>
            </a:r>
            <a:r>
              <a:rPr lang="en-US" dirty="0">
                <a:latin typeface="Arial" charset="0"/>
              </a:rPr>
              <a:t>2 and all of </a:t>
            </a:r>
            <a:r>
              <a:rPr lang="en-US" dirty="0" smtClean="0">
                <a:latin typeface="Arial" charset="0"/>
              </a:rPr>
              <a:t>stage </a:t>
            </a:r>
            <a:r>
              <a:rPr lang="en-US" dirty="0">
                <a:latin typeface="Arial" charset="0"/>
              </a:rPr>
              <a:t>3</a:t>
            </a:r>
          </a:p>
          <a:p>
            <a:pPr lvl="2">
              <a:lnSpc>
                <a:spcPts val="31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228600"/>
            <a:ext cx="7827264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24.3 Three stages of metabolism of energy-containing nutrients.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44600" y="6088063"/>
            <a:ext cx="9906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Catabolic reactions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47775" y="6297613"/>
            <a:ext cx="9588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Anabolic reactions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68975" y="2379663"/>
            <a:ext cx="5715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Glycogen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79787" y="1265238"/>
            <a:ext cx="7080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PROTEINS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73125" y="304483"/>
            <a:ext cx="1381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Stage 1: GI Tract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73125" y="2082483"/>
            <a:ext cx="1685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Stage 2: Tissue Cells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73125" y="4044950"/>
            <a:ext cx="1755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Stage 3: Mitochondria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54362" y="2387600"/>
            <a:ext cx="511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Proteins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94537" y="2387600"/>
            <a:ext cx="7604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Triglycerides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45062" y="1265238"/>
            <a:ext cx="12160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CARBOHYDRATES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51400" y="2373313"/>
            <a:ext cx="5048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Glucose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277100" y="1265238"/>
            <a:ext cx="3873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FATS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68675" y="1806575"/>
            <a:ext cx="7302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Amino acids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29175" y="1797050"/>
            <a:ext cx="14636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Glucose and other sugars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26237" y="1806575"/>
            <a:ext cx="508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Glycerol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35875" y="1797050"/>
            <a:ext cx="6477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Fatty acids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49800" y="3255963"/>
            <a:ext cx="7239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Pyruvic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779962" y="3740150"/>
            <a:ext cx="650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Acetyl CoA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895725" y="4630738"/>
            <a:ext cx="6127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Infrequent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141662" y="3176588"/>
            <a:ext cx="209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NH</a:t>
            </a:r>
            <a:r>
              <a:rPr lang="en-US" sz="900" b="1" baseline="-25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035550" y="5451475"/>
            <a:ext cx="1365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675437" y="6183313"/>
            <a:ext cx="2794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49987" y="6183313"/>
            <a:ext cx="2794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799137" y="6183313"/>
            <a:ext cx="2794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213222" y="4671606"/>
            <a:ext cx="2164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9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255656" y="4938907"/>
            <a:ext cx="13305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900" b="1" baseline="-25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583921" y="5476082"/>
            <a:ext cx="2164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US" sz="900" b="1" baseline="-25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401312" y="5392350"/>
            <a:ext cx="16543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Oxidative phosphorylation</a:t>
            </a:r>
          </a:p>
          <a:p>
            <a:pPr algn="ctr" eaLnBrk="1" hangingPunct="1"/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 electron transport chain)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930687" y="4386987"/>
            <a:ext cx="34624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Citric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acid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cycle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 rot="-5400000">
            <a:off x="4550106" y="2816147"/>
            <a:ext cx="64761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Glycolysis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866915" y="605434"/>
            <a:ext cx="1809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Nutrients are:</a:t>
            </a:r>
          </a:p>
          <a:p>
            <a:pPr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Digested into absorbable units.</a:t>
            </a:r>
          </a:p>
          <a:p>
            <a:pPr marL="91440" indent="-91440"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Absorbed into the blood 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</a:t>
            </a:r>
            <a:b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transported 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 tissue cells.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66915" y="2366963"/>
            <a:ext cx="16568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Anabolism or catabolism:</a:t>
            </a:r>
          </a:p>
          <a:p>
            <a:pPr marL="95250" indent="-95250"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In anabolism, nutrients 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are</a:t>
            </a:r>
            <a:b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built into macromolecules.</a:t>
            </a:r>
          </a:p>
          <a:p>
            <a:pPr marL="91440" indent="-91440" defTabSz="90000" eaLnBrk="1" hangingPunct="1"/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	In catabolism, nutrients 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are</a:t>
            </a:r>
            <a:b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broken 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down to pyruvic 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acid</a:t>
            </a:r>
            <a:b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acetyl CoA.</a:t>
            </a:r>
          </a:p>
          <a:p>
            <a:pPr marL="91440" indent="-91440"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Glycolysis is the 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major</a:t>
            </a:r>
            <a:b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catabolic 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pathway.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866915" y="4344680"/>
            <a:ext cx="22955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Oxidative breakdown of stage 2 products:</a:t>
            </a:r>
          </a:p>
          <a:p>
            <a:pPr marL="91440" indent="-91440"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CO</a:t>
            </a:r>
            <a:r>
              <a:rPr lang="en-IN" sz="9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is released.</a:t>
            </a:r>
          </a:p>
          <a:p>
            <a:pPr marL="91440" indent="-91440"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The H atoms removed are 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ultimately</a:t>
            </a:r>
            <a:b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delivered 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 molecular 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oxygen,</a:t>
            </a:r>
            <a:b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forming 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water.</a:t>
            </a:r>
          </a:p>
          <a:p>
            <a:pPr marL="91440" indent="-91440"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Some of the energy released is 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used</a:t>
            </a:r>
            <a:b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 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form ATP.</a:t>
            </a:r>
          </a:p>
          <a:p>
            <a:pPr marL="91440" indent="-91440" defTabSz="90000"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The citric acid cycle and 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oxidative</a:t>
            </a:r>
            <a:b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9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phoshorylation</a:t>
            </a:r>
            <a:r>
              <a:rPr lang="en-IN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are the major pathways.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Oxidation-Reduction </a:t>
            </a:r>
            <a:r>
              <a:rPr lang="en-US" dirty="0" smtClean="0">
                <a:latin typeface="Arial" charset="0"/>
              </a:rPr>
              <a:t>Reactions and </a:t>
            </a:r>
            <a:r>
              <a:rPr lang="en-US" dirty="0">
                <a:latin typeface="Arial" charset="0"/>
              </a:rPr>
              <a:t>the Role of Coenzymes</a:t>
            </a:r>
          </a:p>
        </p:txBody>
      </p:sp>
      <p:sp>
        <p:nvSpPr>
          <p:cNvPr id="81922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Oxidation </a:t>
            </a:r>
            <a:r>
              <a:rPr lang="en-US" b="1" dirty="0" smtClean="0">
                <a:latin typeface="Arial" charset="0"/>
              </a:rPr>
              <a:t>reactions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involve the gain of oxygen or loss of hydrogen atoms (and their electrons)</a:t>
            </a:r>
          </a:p>
          <a:p>
            <a:r>
              <a:rPr lang="en-US" b="1" dirty="0">
                <a:latin typeface="Arial" charset="0"/>
              </a:rPr>
              <a:t>Oxidation-reduction </a:t>
            </a:r>
            <a:r>
              <a:rPr lang="en-US" dirty="0">
                <a:latin typeface="Arial" charset="0"/>
              </a:rPr>
              <a:t>(redox) </a:t>
            </a:r>
            <a:r>
              <a:rPr lang="en-US" b="1" dirty="0">
                <a:latin typeface="Arial" charset="0"/>
              </a:rPr>
              <a:t>reactions</a:t>
            </a:r>
          </a:p>
          <a:p>
            <a:pPr lvl="1"/>
            <a:r>
              <a:rPr lang="en-US" dirty="0">
                <a:latin typeface="Arial" charset="0"/>
              </a:rPr>
              <a:t>Oxidized substances lose electrons and energy</a:t>
            </a:r>
          </a:p>
          <a:p>
            <a:pPr lvl="1"/>
            <a:r>
              <a:rPr lang="en-US" dirty="0">
                <a:latin typeface="Arial" charset="0"/>
              </a:rPr>
              <a:t>Reduced substances gain electrons and energy</a:t>
            </a:r>
          </a:p>
          <a:p>
            <a:pPr lvl="1"/>
            <a:r>
              <a:rPr lang="en-US" dirty="0">
                <a:latin typeface="Arial" charset="0"/>
              </a:rPr>
              <a:t>Redox reactions are catalyzed by enzymes </a:t>
            </a:r>
            <a:r>
              <a:rPr lang="en-US" dirty="0" smtClean="0">
                <a:latin typeface="Arial" charset="0"/>
              </a:rPr>
              <a:t>that usually </a:t>
            </a:r>
            <a:r>
              <a:rPr lang="en-US" dirty="0">
                <a:latin typeface="Arial" charset="0"/>
              </a:rPr>
              <a:t>require a B vitamin coenzyme</a:t>
            </a:r>
          </a:p>
          <a:p>
            <a:pPr lvl="2"/>
            <a:r>
              <a:rPr lang="en-US" b="1" dirty="0" smtClean="0">
                <a:latin typeface="Arial" charset="0"/>
              </a:rPr>
              <a:t>Dehydrogenases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catalyze removal of hydrogen atoms</a:t>
            </a:r>
          </a:p>
          <a:p>
            <a:pPr lvl="2"/>
            <a:r>
              <a:rPr lang="en-US" b="1" dirty="0" smtClean="0">
                <a:latin typeface="Arial" charset="0"/>
              </a:rPr>
              <a:t>Oxidases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catalyze transfer of oxygen</a:t>
            </a:r>
          </a:p>
          <a:p>
            <a:pPr lvl="2"/>
            <a:endParaRPr lang="en-US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Oxidation-Reduction </a:t>
            </a:r>
            <a:r>
              <a:rPr lang="en-US" dirty="0" smtClean="0">
                <a:latin typeface="Arial" charset="0"/>
              </a:rPr>
              <a:t>Reactions and </a:t>
            </a:r>
            <a:r>
              <a:rPr lang="en-US" dirty="0">
                <a:latin typeface="Arial" charset="0"/>
              </a:rPr>
              <a:t>the Role of </a:t>
            </a:r>
            <a:r>
              <a:rPr lang="en-US" dirty="0" smtClean="0">
                <a:latin typeface="Arial" charset="0"/>
              </a:rPr>
              <a:t>Coenzymes (cont.)</a:t>
            </a:r>
            <a:endParaRPr lang="en-US" dirty="0">
              <a:latin typeface="Arial" charset="0"/>
            </a:endParaRPr>
          </a:p>
        </p:txBody>
      </p:sp>
      <p:sp>
        <p:nvSpPr>
          <p:cNvPr id="8397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Arial" charset="0"/>
              </a:rPr>
              <a:t>Two </a:t>
            </a:r>
            <a:r>
              <a:rPr lang="en-US" dirty="0">
                <a:latin typeface="Arial" charset="0"/>
              </a:rPr>
              <a:t>important coenzymes </a:t>
            </a:r>
            <a:r>
              <a:rPr lang="en-US" dirty="0" smtClean="0">
                <a:latin typeface="Arial" charset="0"/>
              </a:rPr>
              <a:t>act </a:t>
            </a:r>
            <a:r>
              <a:rPr lang="en-US" dirty="0">
                <a:latin typeface="Arial" charset="0"/>
              </a:rPr>
              <a:t>as hydrogen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or electron) acceptors in oxidative </a:t>
            </a:r>
            <a:r>
              <a:rPr lang="en-US" dirty="0" smtClean="0">
                <a:latin typeface="Arial" charset="0"/>
              </a:rPr>
              <a:t>pathway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 err="1">
                <a:latin typeface="Arial" charset="0"/>
              </a:rPr>
              <a:t>Nicotinamide</a:t>
            </a:r>
            <a:r>
              <a:rPr lang="en-US" dirty="0">
                <a:latin typeface="Arial" charset="0"/>
              </a:rPr>
              <a:t> adenine dinucleotide (NAD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) </a:t>
            </a:r>
          </a:p>
          <a:p>
            <a:pPr lvl="2"/>
            <a:r>
              <a:rPr lang="en-US" dirty="0" err="1">
                <a:latin typeface="Arial" charset="0"/>
              </a:rPr>
              <a:t>Flavin</a:t>
            </a:r>
            <a:r>
              <a:rPr lang="en-US" dirty="0">
                <a:latin typeface="Arial" charset="0"/>
              </a:rPr>
              <a:t> adenine dinucleotide (FAD)</a:t>
            </a:r>
          </a:p>
          <a:p>
            <a:pPr lvl="2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 ATP Synthesis </a:t>
            </a:r>
          </a:p>
        </p:txBody>
      </p:sp>
      <p:sp>
        <p:nvSpPr>
          <p:cNvPr id="86018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Two mechanisms </a:t>
            </a:r>
            <a:r>
              <a:rPr lang="en-US" dirty="0" smtClean="0">
                <a:latin typeface="Arial" charset="0"/>
              </a:rPr>
              <a:t>are used </a:t>
            </a:r>
            <a:r>
              <a:rPr lang="en-US" dirty="0">
                <a:latin typeface="Arial" charset="0"/>
              </a:rPr>
              <a:t>to make ATP from captured energy that is liberated during cellular respiration</a:t>
            </a:r>
          </a:p>
          <a:p>
            <a:pPr marL="893763" lvl="1" indent="-436563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Substrate</a:t>
            </a:r>
            <a:r>
              <a:rPr lang="en-US" b="1" dirty="0">
                <a:latin typeface="Arial" charset="0"/>
              </a:rPr>
              <a:t>-level phosphorylation</a:t>
            </a:r>
          </a:p>
          <a:p>
            <a:pPr lvl="2"/>
            <a:r>
              <a:rPr lang="en-US" dirty="0">
                <a:latin typeface="Arial" charset="0"/>
              </a:rPr>
              <a:t>High-energy phosphate groups are directly transferred from phosphorylated substrates to ADP </a:t>
            </a:r>
          </a:p>
          <a:p>
            <a:pPr lvl="2"/>
            <a:r>
              <a:rPr lang="en-US" dirty="0">
                <a:latin typeface="Arial" charset="0"/>
              </a:rPr>
              <a:t>Occurs twice in glycolysis and once in Krebs cycle</a:t>
            </a:r>
          </a:p>
          <a:p>
            <a:pPr lvl="3"/>
            <a:r>
              <a:rPr lang="en-US" dirty="0">
                <a:latin typeface="Arial" charset="0"/>
              </a:rPr>
              <a:t>Necessary enzymes are in cytosol for glycolysis and in mitochondria for Krebs cycle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638800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24.4a </a:t>
            </a:r>
            <a:r>
              <a:rPr lang="en-IN" dirty="0"/>
              <a:t>Mechanisms of phosphorylation.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764213" y="3349626"/>
            <a:ext cx="1714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89575" y="3284538"/>
            <a:ext cx="280988" cy="177800"/>
          </a:xfrm>
          <a:custGeom>
            <a:avLst/>
            <a:gdLst>
              <a:gd name="T0" fmla="*/ 46 w 90"/>
              <a:gd name="T1" fmla="*/ 53 h 57"/>
              <a:gd name="T2" fmla="*/ 4 w 90"/>
              <a:gd name="T3" fmla="*/ 41 h 57"/>
              <a:gd name="T4" fmla="*/ 39 w 90"/>
              <a:gd name="T5" fmla="*/ 7 h 57"/>
              <a:gd name="T6" fmla="*/ 87 w 90"/>
              <a:gd name="T7" fmla="*/ 17 h 57"/>
              <a:gd name="T8" fmla="*/ 73 w 90"/>
              <a:gd name="T9" fmla="*/ 4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57">
                <a:moveTo>
                  <a:pt x="46" y="53"/>
                </a:moveTo>
                <a:cubicBezTo>
                  <a:pt x="25" y="57"/>
                  <a:pt x="7" y="52"/>
                  <a:pt x="4" y="41"/>
                </a:cubicBezTo>
                <a:cubicBezTo>
                  <a:pt x="0" y="28"/>
                  <a:pt x="16" y="13"/>
                  <a:pt x="39" y="7"/>
                </a:cubicBezTo>
                <a:cubicBezTo>
                  <a:pt x="62" y="0"/>
                  <a:pt x="84" y="5"/>
                  <a:pt x="87" y="17"/>
                </a:cubicBezTo>
                <a:cubicBezTo>
                  <a:pt x="90" y="26"/>
                  <a:pt x="84" y="35"/>
                  <a:pt x="73" y="42"/>
                </a:cubicBez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450908" y="207740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725353" y="5183823"/>
            <a:ext cx="403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845753" y="2497773"/>
            <a:ext cx="422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ADP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784914" y="2407602"/>
            <a:ext cx="70852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b="1" i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Substrate</a:t>
            </a:r>
            <a:endParaRPr lang="en-US" sz="12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668010" y="5107623"/>
            <a:ext cx="7032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i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Product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157788" y="5780723"/>
            <a:ext cx="69691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Enzyme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959475" y="3251836"/>
            <a:ext cx="801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Catalysis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351213" y="3029903"/>
            <a:ext cx="6969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Enzyme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027363" y="332967"/>
            <a:ext cx="3875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7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Substrate-level phosphorylation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61"/>
          <p:cNvSpPr>
            <a:spLocks noChangeArrowheads="1"/>
          </p:cNvSpPr>
          <p:nvPr/>
        </p:nvSpPr>
        <p:spPr bwMode="auto">
          <a:xfrm>
            <a:off x="2617238" y="802788"/>
            <a:ext cx="3972562" cy="61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37160" indent="-137160" defTabSz="126000" eaLnBrk="1" hangingPunct="1"/>
            <a:r>
              <a:rPr lang="en-IN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A high-energy phosphate group is </a:t>
            </a:r>
            <a:r>
              <a:rPr lang="en-IN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transferred</a:t>
            </a:r>
            <a:br>
              <a:rPr lang="en-IN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directly </a:t>
            </a:r>
            <a:r>
              <a:rPr lang="en-IN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from a substrate to ADP to form ATP.</a:t>
            </a:r>
          </a:p>
          <a:p>
            <a:pPr marL="137160" indent="-137160" defTabSz="126000" eaLnBrk="1" hangingPunct="1"/>
            <a:r>
              <a:rPr lang="en-IN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Occurs in the cytosol and mitochondrial matrix.</a:t>
            </a:r>
            <a:endParaRPr lang="en-US" sz="132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 ATP Synthesis </a:t>
            </a:r>
            <a:r>
              <a:rPr lang="en-US" dirty="0" smtClean="0">
                <a:latin typeface="Arial" charset="0"/>
              </a:rPr>
              <a:t>(cont.)</a:t>
            </a:r>
            <a:endParaRPr lang="en-US" dirty="0">
              <a:latin typeface="Arial" charset="0"/>
            </a:endParaRPr>
          </a:p>
        </p:txBody>
      </p:sp>
      <p:sp>
        <p:nvSpPr>
          <p:cNvPr id="8909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35025" lvl="1" indent="-377825">
              <a:buFont typeface="+mj-lt"/>
              <a:buAutoNum type="arabicPeriod" startAt="2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Oxidative </a:t>
            </a:r>
            <a:r>
              <a:rPr lang="en-US" b="1" dirty="0">
                <a:latin typeface="Arial" charset="0"/>
              </a:rPr>
              <a:t>phosphorylation</a:t>
            </a:r>
          </a:p>
          <a:p>
            <a:pPr lvl="2"/>
            <a:r>
              <a:rPr lang="en-US" dirty="0">
                <a:latin typeface="Arial" charset="0"/>
              </a:rPr>
              <a:t>More complex process, but produces most ATP</a:t>
            </a:r>
          </a:p>
          <a:p>
            <a:pPr lvl="2"/>
            <a:r>
              <a:rPr lang="en-US" b="1" dirty="0" err="1">
                <a:latin typeface="Arial" charset="0"/>
              </a:rPr>
              <a:t>Chemiosmotic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process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couples movement of substances across membranes to chemical reactions</a:t>
            </a:r>
          </a:p>
          <a:p>
            <a:pPr lvl="3"/>
            <a:r>
              <a:rPr lang="en-US" dirty="0">
                <a:latin typeface="Arial" charset="0"/>
              </a:rPr>
              <a:t>Energy released from oxidation of food is used to pump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across inner mitochondrial </a:t>
            </a:r>
            <a:r>
              <a:rPr lang="en-US" dirty="0" smtClean="0">
                <a:latin typeface="Arial" charset="0"/>
              </a:rPr>
              <a:t>membrane, </a:t>
            </a:r>
            <a:r>
              <a:rPr lang="en-US" dirty="0">
                <a:latin typeface="Arial" charset="0"/>
              </a:rPr>
              <a:t>creating a steep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concentration gradient</a:t>
            </a:r>
          </a:p>
          <a:p>
            <a:pPr lvl="3"/>
            <a:r>
              <a:rPr lang="en-US" dirty="0">
                <a:latin typeface="Arial" charset="0"/>
              </a:rPr>
              <a:t>As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flows back through </a:t>
            </a:r>
            <a:r>
              <a:rPr lang="en-US" i="1" dirty="0">
                <a:latin typeface="Arial" charset="0"/>
              </a:rPr>
              <a:t>ATP synthase </a:t>
            </a:r>
            <a:r>
              <a:rPr lang="en-US" dirty="0">
                <a:latin typeface="Arial" charset="0"/>
              </a:rPr>
              <a:t>membrane channel protein,</a:t>
            </a:r>
            <a:r>
              <a:rPr lang="en-US" dirty="0">
                <a:latin typeface="Arial" charset="0"/>
                <a:sym typeface="Wingdings" charset="0"/>
              </a:rPr>
              <a:t> energy from flow is used to phosphorylate ADP</a:t>
            </a:r>
            <a:endParaRPr lang="en-US" dirty="0">
              <a:latin typeface="Arial" charset="0"/>
            </a:endParaRPr>
          </a:p>
          <a:p>
            <a:pPr lvl="2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52" y="228600"/>
            <a:ext cx="5644896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24.4b </a:t>
            </a:r>
            <a:r>
              <a:rPr lang="en-IN" dirty="0"/>
              <a:t>Mechanisms of phosphorylation.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71789" y="3224213"/>
            <a:ext cx="0" cy="3524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48163" y="4995862"/>
            <a:ext cx="5953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6024073" y="5800619"/>
            <a:ext cx="328808" cy="2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32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63"/>
          <p:cNvSpPr>
            <a:spLocks noChangeArrowheads="1"/>
          </p:cNvSpPr>
          <p:nvPr/>
        </p:nvSpPr>
        <p:spPr bwMode="auto">
          <a:xfrm>
            <a:off x="4323312" y="5780440"/>
            <a:ext cx="503471" cy="2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27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ADP </a:t>
            </a:r>
            <a:r>
              <a:rPr lang="en-US" sz="1327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327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1" name="Rectangle 65"/>
          <p:cNvSpPr>
            <a:spLocks noChangeArrowheads="1"/>
          </p:cNvSpPr>
          <p:nvPr/>
        </p:nvSpPr>
        <p:spPr bwMode="auto">
          <a:xfrm>
            <a:off x="3336164" y="333376"/>
            <a:ext cx="303576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5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Oxidative phosphorylation</a:t>
            </a:r>
            <a:endParaRPr lang="en-US" sz="1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63"/>
          <p:cNvSpPr>
            <a:spLocks noChangeArrowheads="1"/>
          </p:cNvSpPr>
          <p:nvPr/>
        </p:nvSpPr>
        <p:spPr bwMode="auto">
          <a:xfrm>
            <a:off x="3980068" y="4881617"/>
            <a:ext cx="737381" cy="40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</a:p>
          <a:p>
            <a:pPr eaLnBrk="1" hangingPunct="1"/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synthase</a:t>
            </a:r>
            <a:endParaRPr lang="en-US" sz="132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2443775" y="5239210"/>
            <a:ext cx="791883" cy="40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Energy</a:t>
            </a:r>
          </a:p>
          <a:p>
            <a:pPr eaLnBrk="1" hangingPunct="1"/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from food</a:t>
            </a:r>
            <a:endParaRPr lang="en-US" sz="132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2474848" y="5953988"/>
            <a:ext cx="1873911" cy="40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327" b="1" i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Low </a:t>
            </a:r>
            <a:r>
              <a:rPr lang="en-IN" sz="1327" b="1" i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IN" sz="1327" b="1" i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IN" sz="1327" b="1" i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327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concentration </a:t>
            </a:r>
          </a:p>
          <a:p>
            <a:pPr eaLnBrk="1" hangingPunct="1"/>
            <a:r>
              <a:rPr lang="en-IN" sz="1327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 mitochondrial matrix</a:t>
            </a:r>
            <a:endParaRPr lang="en-US" sz="1327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2453300" y="2611545"/>
            <a:ext cx="1122102" cy="61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Inner</a:t>
            </a:r>
          </a:p>
          <a:p>
            <a:pPr eaLnBrk="1" hangingPunct="1"/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mitochondrial</a:t>
            </a:r>
          </a:p>
          <a:p>
            <a:pPr eaLnBrk="1" hangingPunct="1"/>
            <a:r>
              <a:rPr lang="en-US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membrane</a:t>
            </a:r>
            <a:endParaRPr lang="en-US" sz="132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63"/>
          <p:cNvSpPr>
            <a:spLocks noChangeArrowheads="1"/>
          </p:cNvSpPr>
          <p:nvPr/>
        </p:nvSpPr>
        <p:spPr bwMode="auto">
          <a:xfrm>
            <a:off x="2453300" y="1981274"/>
            <a:ext cx="1981312" cy="40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327" b="1" i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High </a:t>
            </a:r>
            <a:r>
              <a:rPr lang="en-IN" sz="1327" b="1" i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IN" sz="1327" b="1" i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IN" sz="1327" b="1" i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327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concentration in</a:t>
            </a:r>
          </a:p>
          <a:p>
            <a:pPr eaLnBrk="1" hangingPunct="1"/>
            <a:r>
              <a:rPr lang="en-IN" sz="1327" b="1" i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intermembrane</a:t>
            </a:r>
            <a:r>
              <a:rPr lang="en-IN" sz="1327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space</a:t>
            </a:r>
            <a:endParaRPr lang="en-US" sz="1327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63"/>
          <p:cNvSpPr>
            <a:spLocks noChangeArrowheads="1"/>
          </p:cNvSpPr>
          <p:nvPr/>
        </p:nvSpPr>
        <p:spPr bwMode="auto">
          <a:xfrm>
            <a:off x="3453481" y="3353257"/>
            <a:ext cx="745397" cy="10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fr-FR" sz="1327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Proton</a:t>
            </a:r>
          </a:p>
          <a:p>
            <a:pPr algn="ctr" eaLnBrk="1" hangingPunct="1"/>
            <a:r>
              <a:rPr lang="fr-FR" sz="1327" b="1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pumps</a:t>
            </a:r>
            <a:endParaRPr lang="fr-FR" sz="1327" b="1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eaLnBrk="1" hangingPunct="1"/>
            <a:r>
              <a:rPr lang="fr-FR" sz="1327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fr-FR" sz="1327" b="1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electron</a:t>
            </a:r>
            <a:endParaRPr lang="fr-FR" sz="1327" b="1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eaLnBrk="1" hangingPunct="1"/>
            <a:r>
              <a:rPr lang="fr-FR" sz="1327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transport</a:t>
            </a:r>
          </a:p>
          <a:p>
            <a:pPr algn="ctr" eaLnBrk="1" hangingPunct="1"/>
            <a:r>
              <a:rPr lang="fr-FR" sz="1327" b="1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chain</a:t>
            </a:r>
            <a:r>
              <a:rPr lang="fr-FR" sz="1327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lang="en-US" sz="1327" dirty="0" smtClean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63"/>
          <p:cNvSpPr>
            <a:spLocks noChangeArrowheads="1"/>
          </p:cNvSpPr>
          <p:nvPr/>
        </p:nvSpPr>
        <p:spPr bwMode="auto">
          <a:xfrm>
            <a:off x="4976699" y="5775783"/>
            <a:ext cx="145874" cy="2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27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1327" b="1" baseline="-250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lang="en-US" sz="1327" baseline="-25000" dirty="0" smtClean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6455091" y="4639026"/>
            <a:ext cx="189154" cy="20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27" b="1" smtClean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US" sz="1327" b="1" baseline="30000" smtClean="0">
                <a:solidFill>
                  <a:prstClr val="white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327" baseline="30000" dirty="0">
              <a:solidFill>
                <a:prstClr val="white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20" name="Rectangle 61"/>
          <p:cNvSpPr>
            <a:spLocks noChangeArrowheads="1"/>
          </p:cNvSpPr>
          <p:nvPr/>
        </p:nvSpPr>
        <p:spPr bwMode="auto">
          <a:xfrm>
            <a:off x="2761679" y="798269"/>
            <a:ext cx="3720890" cy="10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37160" indent="-137160" defTabSz="126000" eaLnBrk="1" hangingPunct="1"/>
            <a:r>
              <a:rPr lang="en-IN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Electron transport proteins “pump” protons</a:t>
            </a:r>
            <a:r>
              <a:rPr lang="en-IN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</a:t>
            </a:r>
            <a:br>
              <a:rPr lang="en-IN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creating </a:t>
            </a:r>
            <a:r>
              <a:rPr lang="en-IN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 proton gradient.</a:t>
            </a:r>
          </a:p>
          <a:p>
            <a:pPr marL="137160" indent="-137160" defTabSz="126000" eaLnBrk="1" hangingPunct="1"/>
            <a:r>
              <a:rPr lang="en-IN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ATP synthase uses the energy of the </a:t>
            </a:r>
            <a:r>
              <a:rPr lang="en-IN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proton</a:t>
            </a:r>
            <a:br>
              <a:rPr lang="en-IN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132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gradient </a:t>
            </a:r>
            <a:r>
              <a:rPr lang="en-IN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 bind phosphate groups to ADP.</a:t>
            </a:r>
          </a:p>
          <a:p>
            <a:pPr marL="137160" indent="-137160" defTabSz="126000" eaLnBrk="1" hangingPunct="1"/>
            <a:r>
              <a:rPr lang="en-IN" sz="132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Occurs only in the mitochondrial matrix.</a:t>
            </a:r>
            <a:endParaRPr lang="en-US" sz="132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Part 1 – Nutrients</a:t>
            </a:r>
            <a:endParaRPr lang="en-US" dirty="0"/>
          </a:p>
        </p:txBody>
      </p:sp>
      <p:sp>
        <p:nvSpPr>
          <p:cNvPr id="32770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>
                <a:latin typeface="Arial" charset="0"/>
              </a:rPr>
              <a:t>USDA</a:t>
            </a:r>
            <a:r>
              <a:rPr lang="ja-JP" altLang="en-US" dirty="0" smtClean="0">
                <a:latin typeface="Arial" charset="0"/>
              </a:rPr>
              <a:t>’</a:t>
            </a:r>
            <a:r>
              <a:rPr lang="en-US" altLang="ja-JP" dirty="0" smtClean="0">
                <a:latin typeface="Arial" charset="0"/>
              </a:rPr>
              <a:t>s </a:t>
            </a:r>
            <a:r>
              <a:rPr lang="en-US" altLang="ja-JP" dirty="0" err="1" smtClean="0">
                <a:latin typeface="Arial" charset="0"/>
              </a:rPr>
              <a:t>MyPlate</a:t>
            </a:r>
            <a:r>
              <a:rPr lang="en-US" altLang="ja-JP" dirty="0" smtClean="0">
                <a:latin typeface="Arial" charset="0"/>
              </a:rPr>
              <a:t>: guidelines represented as portions on a dinner plate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latin typeface="Arial" charset="0"/>
              </a:rPr>
              <a:t>Food groups represented</a:t>
            </a:r>
          </a:p>
          <a:p>
            <a:pPr lvl="1">
              <a:spcBef>
                <a:spcPts val="500"/>
              </a:spcBef>
            </a:pPr>
            <a:r>
              <a:rPr lang="en-US" b="1" dirty="0" smtClean="0">
                <a:latin typeface="Arial" charset="0"/>
              </a:rPr>
              <a:t>Fruits</a:t>
            </a:r>
          </a:p>
          <a:p>
            <a:pPr lvl="1">
              <a:spcBef>
                <a:spcPts val="500"/>
              </a:spcBef>
            </a:pPr>
            <a:r>
              <a:rPr lang="en-US" b="1" dirty="0" smtClean="0">
                <a:latin typeface="Arial" charset="0"/>
              </a:rPr>
              <a:t>Vegetables</a:t>
            </a:r>
          </a:p>
          <a:p>
            <a:pPr lvl="1">
              <a:spcBef>
                <a:spcPts val="500"/>
              </a:spcBef>
            </a:pPr>
            <a:r>
              <a:rPr lang="en-US" b="1" dirty="0" smtClean="0">
                <a:latin typeface="Arial" charset="0"/>
              </a:rPr>
              <a:t>Grains</a:t>
            </a:r>
          </a:p>
          <a:p>
            <a:pPr lvl="1">
              <a:spcBef>
                <a:spcPts val="500"/>
              </a:spcBef>
            </a:pPr>
            <a:r>
              <a:rPr lang="en-US" b="1" dirty="0" smtClean="0">
                <a:latin typeface="Arial" charset="0"/>
              </a:rPr>
              <a:t>Protein</a:t>
            </a:r>
          </a:p>
          <a:p>
            <a:pPr lvl="1">
              <a:spcBef>
                <a:spcPts val="500"/>
              </a:spcBef>
            </a:pPr>
            <a:r>
              <a:rPr lang="en-US" b="1" dirty="0" smtClean="0">
                <a:latin typeface="Arial" charset="0"/>
              </a:rPr>
              <a:t>Dairy</a:t>
            </a:r>
          </a:p>
          <a:p>
            <a:pPr>
              <a:spcBef>
                <a:spcPts val="500"/>
              </a:spcBef>
            </a:pPr>
            <a:r>
              <a:rPr lang="en-US" dirty="0" smtClean="0">
                <a:latin typeface="Arial" charset="0"/>
              </a:rPr>
              <a:t>Basic dietary principles: eat only what you need (eat less overall); eat plenty of fruits, vegetables, and whole grains; avoid junk food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24.4   Carbohydrate Metabolism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When glucose enters a cell, it is phosphorylated to glucose-6-phosphate</a:t>
            </a:r>
          </a:p>
          <a:p>
            <a:pPr lvl="1"/>
            <a:r>
              <a:rPr lang="en-US" dirty="0">
                <a:latin typeface="Arial" charset="0"/>
              </a:rPr>
              <a:t>Most cells lack enzymes for reverse </a:t>
            </a:r>
            <a:r>
              <a:rPr lang="en-US" dirty="0" smtClean="0">
                <a:latin typeface="Arial" charset="0"/>
              </a:rPr>
              <a:t>reaction, </a:t>
            </a:r>
            <a:r>
              <a:rPr lang="en-US" dirty="0">
                <a:latin typeface="Arial" charset="0"/>
                <a:sym typeface="Wingdings" charset="0"/>
              </a:rPr>
              <a:t>so glucose becomes trapped inside cell</a:t>
            </a:r>
          </a:p>
          <a:p>
            <a:pPr lvl="2"/>
            <a:r>
              <a:rPr lang="en-US" dirty="0">
                <a:latin typeface="Arial" charset="0"/>
                <a:sym typeface="Wingdings" charset="0"/>
              </a:rPr>
              <a:t>Only cells in intestine, kidney, and liver can reverse reaction and release glucose</a:t>
            </a:r>
          </a:p>
          <a:p>
            <a:pPr lvl="1"/>
            <a:r>
              <a:rPr lang="en-US" dirty="0">
                <a:latin typeface="Arial" charset="0"/>
                <a:sym typeface="Wingdings" charset="0"/>
              </a:rPr>
              <a:t>Keeps intracellular glucose concentration </a:t>
            </a:r>
            <a:r>
              <a:rPr lang="en-US" dirty="0" smtClean="0">
                <a:latin typeface="Arial" charset="0"/>
                <a:sym typeface="Wingdings" charset="0"/>
              </a:rPr>
              <a:t>low, </a:t>
            </a:r>
            <a:r>
              <a:rPr lang="en-US" dirty="0">
                <a:latin typeface="Arial" charset="0"/>
                <a:sym typeface="Wingdings" charset="0"/>
              </a:rPr>
              <a:t>which ensures continued glucose entry</a:t>
            </a:r>
            <a:endParaRPr lang="en-US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Oxidation of Glucose</a:t>
            </a:r>
            <a:endParaRPr lang="en-US" dirty="0">
              <a:latin typeface="Arial" charset="0"/>
            </a:endParaRP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Arial" charset="0"/>
              </a:rPr>
              <a:t>Glucose is catabolized via following reaction: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Arial" charset="0"/>
              </a:rPr>
              <a:t>C</a:t>
            </a:r>
            <a:r>
              <a:rPr lang="en-US" sz="2800" baseline="-25000" dirty="0" smtClean="0">
                <a:latin typeface="Arial" charset="0"/>
              </a:rPr>
              <a:t>6</a:t>
            </a:r>
            <a:r>
              <a:rPr lang="en-US" sz="2800" dirty="0" smtClean="0">
                <a:latin typeface="Arial" charset="0"/>
              </a:rPr>
              <a:t>H</a:t>
            </a:r>
            <a:r>
              <a:rPr lang="en-US" sz="2800" baseline="-25000" dirty="0" smtClean="0">
                <a:latin typeface="Arial" charset="0"/>
              </a:rPr>
              <a:t>12</a:t>
            </a:r>
            <a:r>
              <a:rPr lang="en-US" sz="2800" dirty="0" smtClean="0">
                <a:latin typeface="Arial" charset="0"/>
              </a:rPr>
              <a:t>O</a:t>
            </a:r>
            <a:r>
              <a:rPr lang="en-US" sz="2800" baseline="-25000" dirty="0" smtClean="0">
                <a:latin typeface="Arial" charset="0"/>
              </a:rPr>
              <a:t>6</a:t>
            </a:r>
            <a:r>
              <a:rPr lang="en-US" sz="2800" dirty="0" smtClean="0">
                <a:latin typeface="Arial" charset="0"/>
              </a:rPr>
              <a:t> + 6O</a:t>
            </a:r>
            <a:r>
              <a:rPr lang="en-US" sz="2800" baseline="-25000" dirty="0" smtClean="0">
                <a:latin typeface="Arial" charset="0"/>
              </a:rPr>
              <a:t>2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sz="2800" dirty="0" smtClean="0">
                <a:latin typeface="Arial" charset="0"/>
              </a:rPr>
              <a:t> 6H</a:t>
            </a:r>
            <a:r>
              <a:rPr lang="en-US" sz="2800" baseline="-25000" dirty="0" smtClean="0">
                <a:latin typeface="Arial" charset="0"/>
              </a:rPr>
              <a:t>2</a:t>
            </a:r>
            <a:r>
              <a:rPr lang="en-US" sz="2800" dirty="0" smtClean="0">
                <a:latin typeface="Arial" charset="0"/>
              </a:rPr>
              <a:t>O + 6CO</a:t>
            </a:r>
            <a:r>
              <a:rPr lang="en-US" sz="2800" baseline="-25000" dirty="0" smtClean="0">
                <a:latin typeface="Arial" charset="0"/>
              </a:rPr>
              <a:t>2</a:t>
            </a:r>
            <a:r>
              <a:rPr lang="en-US" sz="2800" dirty="0" smtClean="0">
                <a:latin typeface="Arial" charset="0"/>
              </a:rPr>
              <a:t> + 32 ATP + heat</a:t>
            </a:r>
          </a:p>
          <a:p>
            <a:pPr marL="0" indent="0">
              <a:buNone/>
              <a:tabLst>
                <a:tab pos="3260725" algn="l"/>
                <a:tab pos="4511675" algn="l"/>
              </a:tabLst>
            </a:pPr>
            <a:r>
              <a:rPr lang="en-US" dirty="0" smtClean="0">
                <a:latin typeface="Arial" charset="0"/>
              </a:rPr>
              <a:t>      </a:t>
            </a:r>
            <a:r>
              <a:rPr lang="en-US" sz="2600" dirty="0" smtClean="0">
                <a:latin typeface="Arial" charset="0"/>
              </a:rPr>
              <a:t>glucose          	oxygen 	water      carbon dioxide</a:t>
            </a:r>
          </a:p>
          <a:p>
            <a:endParaRPr lang="en-US" dirty="0" smtClean="0"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Arial" charset="0"/>
              </a:rPr>
              <a:t>Complete glucose catabolism requires three pathways</a:t>
            </a:r>
          </a:p>
          <a:p>
            <a:pPr marL="835025" lvl="1" indent="-377825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Glycolysis</a:t>
            </a:r>
          </a:p>
          <a:p>
            <a:pPr marL="835025" lvl="1" indent="-377825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Krebs cycle</a:t>
            </a:r>
          </a:p>
          <a:p>
            <a:pPr marL="835025" lvl="1" indent="-377825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Electron transport chain and oxidative 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 phosphorylation</a:t>
            </a:r>
            <a:endParaRPr lang="en-US" b="1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28600"/>
            <a:ext cx="8546592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24.5 During cellular respiration, ATP is formed in the cytosol and in </a:t>
            </a:r>
            <a:r>
              <a:rPr lang="en-IN" dirty="0" smtClean="0"/>
              <a:t>the mitochondria</a:t>
            </a:r>
            <a:r>
              <a:rPr lang="en-IN" dirty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2694600" y="306495"/>
            <a:ext cx="2946319" cy="1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Chemical energy (high-energy electrons)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auto">
          <a:xfrm>
            <a:off x="4891699" y="877128"/>
            <a:ext cx="1216680" cy="1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Chemical energy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4096984" y="1998697"/>
            <a:ext cx="42159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260"/>
              </a:lnSpc>
            </a:pPr>
            <a:r>
              <a:rPr lang="en-US" sz="11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Citric</a:t>
            </a:r>
          </a:p>
          <a:p>
            <a:pPr algn="ctr" eaLnBrk="1" hangingPunct="1">
              <a:lnSpc>
                <a:spcPts val="1260"/>
              </a:lnSpc>
            </a:pPr>
            <a:r>
              <a:rPr lang="en-US" sz="11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acid</a:t>
            </a:r>
          </a:p>
          <a:p>
            <a:pPr algn="ctr" eaLnBrk="1" hangingPunct="1">
              <a:lnSpc>
                <a:spcPts val="1260"/>
              </a:lnSpc>
            </a:pPr>
            <a:r>
              <a:rPr lang="en-US" sz="11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cycle</a:t>
            </a:r>
            <a:endParaRPr lang="en-US" sz="11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6207329" y="1658177"/>
            <a:ext cx="1410643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 transport</a:t>
            </a:r>
          </a:p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chain and oxidative</a:t>
            </a:r>
          </a:p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63"/>
          <p:cNvSpPr>
            <a:spLocks noChangeArrowheads="1"/>
          </p:cNvSpPr>
          <p:nvPr/>
        </p:nvSpPr>
        <p:spPr bwMode="auto">
          <a:xfrm>
            <a:off x="1041871" y="1878953"/>
            <a:ext cx="849593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260"/>
              </a:lnSpc>
            </a:pPr>
            <a:r>
              <a:rPr lang="en-US" sz="118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Glycolysis</a:t>
            </a:r>
            <a:endParaRPr lang="en-US" sz="118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601171" y="2264652"/>
            <a:ext cx="599523" cy="1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Glucose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63"/>
          <p:cNvSpPr>
            <a:spLocks noChangeArrowheads="1"/>
          </p:cNvSpPr>
          <p:nvPr/>
        </p:nvSpPr>
        <p:spPr bwMode="auto">
          <a:xfrm>
            <a:off x="446351" y="3342832"/>
            <a:ext cx="556243" cy="1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Cytosol</a:t>
            </a:r>
            <a:endParaRPr lang="en-US" sz="118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1752235" y="2159877"/>
            <a:ext cx="549831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Pyruvic</a:t>
            </a:r>
          </a:p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acid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1611078" y="3175837"/>
            <a:ext cx="1401025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Inner</a:t>
            </a:r>
          </a:p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mitochondrial</a:t>
            </a:r>
          </a:p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membrane (cristae)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63"/>
          <p:cNvSpPr>
            <a:spLocks noChangeArrowheads="1"/>
          </p:cNvSpPr>
          <p:nvPr/>
        </p:nvSpPr>
        <p:spPr bwMode="auto">
          <a:xfrm>
            <a:off x="2046202" y="3818766"/>
            <a:ext cx="1554913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Via substrate-level</a:t>
            </a:r>
          </a:p>
          <a:p>
            <a:pPr eaLnBrk="1" hangingPunct="1"/>
            <a:r>
              <a:rPr lang="en-US" sz="118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phosphorylation</a:t>
            </a:r>
            <a:endParaRPr lang="en-US" sz="118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63"/>
          <p:cNvSpPr>
            <a:spLocks noChangeArrowheads="1"/>
          </p:cNvSpPr>
          <p:nvPr/>
        </p:nvSpPr>
        <p:spPr bwMode="auto">
          <a:xfrm>
            <a:off x="357412" y="5251439"/>
            <a:ext cx="2154436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     Glycolysis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in the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cytosol,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breaks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down each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glucose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molecule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into two molecules</a:t>
            </a:r>
          </a:p>
          <a:p>
            <a:pPr eaLnBrk="1" hangingPunct="1"/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pyruvic acid.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63"/>
          <p:cNvSpPr>
            <a:spLocks noChangeArrowheads="1"/>
          </p:cNvSpPr>
          <p:nvPr/>
        </p:nvSpPr>
        <p:spPr bwMode="auto">
          <a:xfrm>
            <a:off x="4166615" y="4566486"/>
            <a:ext cx="302968" cy="1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7074915" y="4560136"/>
            <a:ext cx="302968" cy="1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5399011" y="3238354"/>
            <a:ext cx="1054776" cy="1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Mitochondrion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63"/>
          <p:cNvSpPr>
            <a:spLocks noChangeArrowheads="1"/>
          </p:cNvSpPr>
          <p:nvPr/>
        </p:nvSpPr>
        <p:spPr bwMode="auto">
          <a:xfrm>
            <a:off x="7498372" y="3500768"/>
            <a:ext cx="132889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Via oxidative</a:t>
            </a:r>
          </a:p>
          <a:p>
            <a:pPr eaLnBrk="1" hangingPunct="1"/>
            <a:r>
              <a:rPr lang="en-US" sz="118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phosphorylation</a:t>
            </a:r>
            <a:endParaRPr lang="en-US" sz="118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3591" y="5226039"/>
            <a:ext cx="216000" cy="216000"/>
            <a:chOff x="5368481" y="4402405"/>
            <a:chExt cx="216000" cy="216000"/>
          </a:xfrm>
        </p:grpSpPr>
        <p:sp>
          <p:nvSpPr>
            <p:cNvPr id="3" name="Oval 2"/>
            <p:cNvSpPr/>
            <p:nvPr/>
          </p:nvSpPr>
          <p:spPr>
            <a:xfrm>
              <a:off x="5368481" y="4402405"/>
              <a:ext cx="216000" cy="216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2" name="Rectangle 63"/>
            <p:cNvSpPr>
              <a:spLocks noChangeArrowheads="1"/>
            </p:cNvSpPr>
            <p:nvPr/>
          </p:nvSpPr>
          <p:spPr bwMode="auto">
            <a:xfrm>
              <a:off x="5425986" y="4419611"/>
              <a:ext cx="100990" cy="18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180" dirty="0" smtClean="0">
                  <a:solidFill>
                    <a:srgbClr val="000000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1</a:t>
              </a:r>
              <a:endParaRPr lang="en-US" sz="118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25083" y="5226039"/>
            <a:ext cx="216000" cy="216000"/>
            <a:chOff x="5368481" y="4402405"/>
            <a:chExt cx="216000" cy="216000"/>
          </a:xfrm>
        </p:grpSpPr>
        <p:sp>
          <p:nvSpPr>
            <p:cNvPr id="25" name="Oval 24"/>
            <p:cNvSpPr/>
            <p:nvPr/>
          </p:nvSpPr>
          <p:spPr>
            <a:xfrm>
              <a:off x="5368481" y="4402405"/>
              <a:ext cx="216000" cy="216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Rectangle 63"/>
            <p:cNvSpPr>
              <a:spLocks noChangeArrowheads="1"/>
            </p:cNvSpPr>
            <p:nvPr/>
          </p:nvSpPr>
          <p:spPr bwMode="auto">
            <a:xfrm>
              <a:off x="5425986" y="4419611"/>
              <a:ext cx="100990" cy="18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180" dirty="0" smtClean="0">
                  <a:solidFill>
                    <a:srgbClr val="000000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2</a:t>
              </a:r>
              <a:endParaRPr lang="en-US" sz="118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45719" y="5226039"/>
            <a:ext cx="216000" cy="216000"/>
            <a:chOff x="5368481" y="4402405"/>
            <a:chExt cx="216000" cy="216000"/>
          </a:xfrm>
        </p:grpSpPr>
        <p:sp>
          <p:nvSpPr>
            <p:cNvPr id="28" name="Oval 27"/>
            <p:cNvSpPr/>
            <p:nvPr/>
          </p:nvSpPr>
          <p:spPr>
            <a:xfrm>
              <a:off x="5368481" y="4402405"/>
              <a:ext cx="216000" cy="216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ectangle 63"/>
            <p:cNvSpPr>
              <a:spLocks noChangeArrowheads="1"/>
            </p:cNvSpPr>
            <p:nvPr/>
          </p:nvSpPr>
          <p:spPr bwMode="auto">
            <a:xfrm>
              <a:off x="5425986" y="4419611"/>
              <a:ext cx="100990" cy="18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180" dirty="0" smtClean="0">
                  <a:solidFill>
                    <a:srgbClr val="000000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3</a:t>
              </a:r>
              <a:endParaRPr lang="en-US" sz="118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0" name="Rectangle 63"/>
          <p:cNvSpPr>
            <a:spLocks noChangeArrowheads="1"/>
          </p:cNvSpPr>
          <p:nvPr/>
        </p:nvSpPr>
        <p:spPr bwMode="auto">
          <a:xfrm>
            <a:off x="3122707" y="5251439"/>
            <a:ext cx="2394886" cy="12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     The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pyruvic acid then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enters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mitochondrial matrix,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where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citric acid cycle oxidizes it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IN" sz="1180" b="1" baseline="-25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 During glycolysis and the</a:t>
            </a:r>
          </a:p>
          <a:p>
            <a:pPr eaLnBrk="1" hangingPunct="1"/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citric acid cycle,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substrate-level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forms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small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amounts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ATP.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63"/>
          <p:cNvSpPr>
            <a:spLocks noChangeArrowheads="1"/>
          </p:cNvSpPr>
          <p:nvPr/>
        </p:nvSpPr>
        <p:spPr bwMode="auto">
          <a:xfrm>
            <a:off x="5930067" y="5251439"/>
            <a:ext cx="2851743" cy="14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      Energy-rich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electrons picked up</a:t>
            </a:r>
          </a:p>
          <a:p>
            <a:pPr eaLnBrk="1" hangingPunct="1"/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by coenzymes are transferred to</a:t>
            </a:r>
          </a:p>
          <a:p>
            <a:pPr eaLnBrk="1" hangingPunct="1"/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the electron transport chain, built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into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inner mitochondrial membrane.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The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transport chain carries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out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oxidative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phosphorylation,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which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generates 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most of the ATP in </a:t>
            </a:r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cellular</a:t>
            </a:r>
          </a:p>
          <a:p>
            <a:pPr eaLnBrk="1" hangingPunct="1"/>
            <a:r>
              <a:rPr lang="en-IN" sz="118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respiration</a:t>
            </a:r>
            <a:r>
              <a:rPr lang="en-IN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63"/>
          <p:cNvSpPr>
            <a:spLocks noChangeArrowheads="1"/>
          </p:cNvSpPr>
          <p:nvPr/>
        </p:nvSpPr>
        <p:spPr bwMode="auto">
          <a:xfrm>
            <a:off x="1279535" y="4563311"/>
            <a:ext cx="302968" cy="1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18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>
            <a:off x="3635376" y="3917950"/>
            <a:ext cx="5302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2863850" y="2751137"/>
            <a:ext cx="971550" cy="536575"/>
          </a:xfrm>
          <a:custGeom>
            <a:avLst/>
            <a:gdLst>
              <a:gd name="T0" fmla="*/ 432 w 612"/>
              <a:gd name="T1" fmla="*/ 0 h 338"/>
              <a:gd name="T2" fmla="*/ 0 w 612"/>
              <a:gd name="T3" fmla="*/ 338 h 338"/>
              <a:gd name="T4" fmla="*/ 612 w 612"/>
              <a:gd name="T5" fmla="*/ 15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2" h="338">
                <a:moveTo>
                  <a:pt x="432" y="0"/>
                </a:moveTo>
                <a:lnTo>
                  <a:pt x="0" y="338"/>
                </a:lnTo>
                <a:lnTo>
                  <a:pt x="612" y="15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5848350" y="2801937"/>
            <a:ext cx="0" cy="4254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89845" y="3883025"/>
            <a:ext cx="266700" cy="73025"/>
            <a:chOff x="1301750" y="3883025"/>
            <a:chExt cx="266700" cy="73025"/>
          </a:xfrm>
        </p:grpSpPr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1301750" y="3883025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9" y="2"/>
                    <a:pt x="0" y="6"/>
                    <a:pt x="0" y="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85900" y="3883025"/>
              <a:ext cx="82550" cy="34925"/>
            </a:xfrm>
            <a:custGeom>
              <a:avLst/>
              <a:gdLst>
                <a:gd name="T0" fmla="*/ 26 w 26"/>
                <a:gd name="T1" fmla="*/ 11 h 11"/>
                <a:gd name="T2" fmla="*/ 0 w 26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11">
                  <a:moveTo>
                    <a:pt x="26" y="11"/>
                  </a:moveTo>
                  <a:cubicBezTo>
                    <a:pt x="26" y="6"/>
                    <a:pt x="15" y="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301750" y="3917950"/>
              <a:ext cx="266700" cy="38100"/>
            </a:xfrm>
            <a:custGeom>
              <a:avLst/>
              <a:gdLst>
                <a:gd name="T0" fmla="*/ 0 w 84"/>
                <a:gd name="T1" fmla="*/ 0 h 12"/>
                <a:gd name="T2" fmla="*/ 42 w 84"/>
                <a:gd name="T3" fmla="*/ 12 h 12"/>
                <a:gd name="T4" fmla="*/ 84 w 84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2">
                  <a:moveTo>
                    <a:pt x="0" y="0"/>
                  </a:moveTo>
                  <a:cubicBezTo>
                    <a:pt x="0" y="6"/>
                    <a:pt x="18" y="12"/>
                    <a:pt x="42" y="12"/>
                  </a:cubicBezTo>
                  <a:cubicBezTo>
                    <a:pt x="65" y="12"/>
                    <a:pt x="84" y="6"/>
                    <a:pt x="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1556545" y="3917950"/>
            <a:ext cx="4476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66395" y="3883025"/>
            <a:ext cx="263525" cy="70644"/>
            <a:chOff x="4166395" y="3883025"/>
            <a:chExt cx="263525" cy="70644"/>
          </a:xfrm>
        </p:grpSpPr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4166395" y="3883025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9" y="2"/>
                    <a:pt x="0" y="6"/>
                    <a:pt x="0" y="11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4350545" y="3883025"/>
              <a:ext cx="79375" cy="34925"/>
            </a:xfrm>
            <a:custGeom>
              <a:avLst/>
              <a:gdLst>
                <a:gd name="T0" fmla="*/ 25 w 25"/>
                <a:gd name="T1" fmla="*/ 11 h 11"/>
                <a:gd name="T2" fmla="*/ 0 w 25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cubicBezTo>
                    <a:pt x="25" y="6"/>
                    <a:pt x="15" y="2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4166395" y="3915569"/>
              <a:ext cx="263525" cy="38100"/>
            </a:xfrm>
            <a:custGeom>
              <a:avLst/>
              <a:gdLst>
                <a:gd name="T0" fmla="*/ 0 w 83"/>
                <a:gd name="T1" fmla="*/ 0 h 12"/>
                <a:gd name="T2" fmla="*/ 42 w 83"/>
                <a:gd name="T3" fmla="*/ 12 h 12"/>
                <a:gd name="T4" fmla="*/ 83 w 83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12">
                  <a:moveTo>
                    <a:pt x="0" y="0"/>
                  </a:moveTo>
                  <a:cubicBezTo>
                    <a:pt x="0" y="6"/>
                    <a:pt x="18" y="12"/>
                    <a:pt x="42" y="12"/>
                  </a:cubicBezTo>
                  <a:cubicBezTo>
                    <a:pt x="65" y="12"/>
                    <a:pt x="83" y="6"/>
                    <a:pt x="83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2030412" y="3287712"/>
            <a:ext cx="8334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7401720" y="3562350"/>
            <a:ext cx="508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020720" y="3508375"/>
            <a:ext cx="381000" cy="114300"/>
            <a:chOff x="7027863" y="3508375"/>
            <a:chExt cx="381000" cy="114300"/>
          </a:xfrm>
        </p:grpSpPr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7027863" y="3511550"/>
              <a:ext cx="130175" cy="53975"/>
            </a:xfrm>
            <a:custGeom>
              <a:avLst/>
              <a:gdLst>
                <a:gd name="T0" fmla="*/ 41 w 41"/>
                <a:gd name="T1" fmla="*/ 0 h 17"/>
                <a:gd name="T2" fmla="*/ 0 w 41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17">
                  <a:moveTo>
                    <a:pt x="41" y="0"/>
                  </a:moveTo>
                  <a:cubicBezTo>
                    <a:pt x="17" y="2"/>
                    <a:pt x="0" y="9"/>
                    <a:pt x="0" y="1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7256463" y="3508375"/>
              <a:ext cx="152400" cy="57150"/>
            </a:xfrm>
            <a:custGeom>
              <a:avLst/>
              <a:gdLst>
                <a:gd name="T0" fmla="*/ 48 w 48"/>
                <a:gd name="T1" fmla="*/ 18 h 18"/>
                <a:gd name="T2" fmla="*/ 0 w 48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18">
                  <a:moveTo>
                    <a:pt x="48" y="18"/>
                  </a:moveTo>
                  <a:cubicBezTo>
                    <a:pt x="48" y="9"/>
                    <a:pt x="28" y="2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7027863" y="3565525"/>
              <a:ext cx="381000" cy="57150"/>
            </a:xfrm>
            <a:custGeom>
              <a:avLst/>
              <a:gdLst>
                <a:gd name="T0" fmla="*/ 0 w 120"/>
                <a:gd name="T1" fmla="*/ 0 h 18"/>
                <a:gd name="T2" fmla="*/ 60 w 120"/>
                <a:gd name="T3" fmla="*/ 18 h 18"/>
                <a:gd name="T4" fmla="*/ 120 w 1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18">
                  <a:moveTo>
                    <a:pt x="0" y="0"/>
                  </a:moveTo>
                  <a:cubicBezTo>
                    <a:pt x="0" y="10"/>
                    <a:pt x="27" y="18"/>
                    <a:pt x="60" y="18"/>
                  </a:cubicBezTo>
                  <a:cubicBezTo>
                    <a:pt x="94" y="18"/>
                    <a:pt x="120" y="10"/>
                    <a:pt x="12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2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</a:t>
            </a:r>
            <a:r>
              <a:rPr lang="en-US" dirty="0" smtClean="0">
                <a:latin typeface="Arial" charset="0"/>
              </a:rPr>
              <a:t>Glucose (cont.)</a:t>
            </a:r>
            <a:endParaRPr lang="en-US" dirty="0">
              <a:latin typeface="Arial" charset="0"/>
            </a:endParaRPr>
          </a:p>
        </p:txBody>
      </p:sp>
      <p:sp>
        <p:nvSpPr>
          <p:cNvPr id="95234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8915400" cy="5351462"/>
          </a:xfrm>
        </p:spPr>
        <p:txBody>
          <a:bodyPr/>
          <a:lstStyle/>
          <a:p>
            <a:r>
              <a:rPr lang="en-US" b="1" dirty="0">
                <a:latin typeface="Arial" charset="0"/>
              </a:rPr>
              <a:t>Glycolysis</a:t>
            </a:r>
          </a:p>
          <a:p>
            <a:pPr lvl="1"/>
            <a:r>
              <a:rPr lang="en-US" dirty="0">
                <a:latin typeface="Arial" charset="0"/>
              </a:rPr>
              <a:t>Also called </a:t>
            </a:r>
            <a:r>
              <a:rPr lang="en-US" i="1" dirty="0">
                <a:latin typeface="Arial" charset="0"/>
              </a:rPr>
              <a:t>glycolytic pathway</a:t>
            </a:r>
          </a:p>
          <a:p>
            <a:pPr lvl="1"/>
            <a:r>
              <a:rPr lang="en-US" dirty="0">
                <a:latin typeface="Arial" charset="0"/>
              </a:rPr>
              <a:t>Involves 10-step pathway</a:t>
            </a:r>
          </a:p>
          <a:p>
            <a:pPr lvl="1"/>
            <a:r>
              <a:rPr lang="en-US" dirty="0" smtClean="0">
                <a:latin typeface="Arial" charset="0"/>
              </a:rPr>
              <a:t>Anaerobic: </a:t>
            </a:r>
            <a:r>
              <a:rPr lang="en-US" dirty="0">
                <a:latin typeface="Arial" charset="0"/>
              </a:rPr>
              <a:t>occurs despite presence/absence of O</a:t>
            </a:r>
            <a:r>
              <a:rPr lang="en-US" baseline="-25000" dirty="0">
                <a:latin typeface="Arial" charset="0"/>
              </a:rPr>
              <a:t>2</a:t>
            </a:r>
          </a:p>
          <a:p>
            <a:pPr lvl="1"/>
            <a:r>
              <a:rPr lang="en-US" dirty="0">
                <a:latin typeface="Arial" charset="0"/>
              </a:rPr>
              <a:t>Occurs in cytosol</a:t>
            </a:r>
          </a:p>
          <a:p>
            <a:pPr lvl="1"/>
            <a:r>
              <a:rPr lang="en-US" dirty="0">
                <a:latin typeface="Arial" charset="0"/>
              </a:rPr>
              <a:t>Glucose </a:t>
            </a:r>
            <a:r>
              <a:rPr lang="en-US" dirty="0">
                <a:latin typeface="Arial" charset="0"/>
                <a:sym typeface="Symbol" charset="0"/>
              </a:rPr>
              <a:t>is broken into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two </a:t>
            </a:r>
            <a:r>
              <a:rPr lang="en-US" dirty="0">
                <a:latin typeface="Arial" charset="0"/>
              </a:rPr>
              <a:t>pyruvic acid molecules</a:t>
            </a:r>
          </a:p>
          <a:p>
            <a:pPr lvl="1"/>
            <a:r>
              <a:rPr lang="en-US" dirty="0">
                <a:latin typeface="Arial" charset="0"/>
              </a:rPr>
              <a:t>Three major </a:t>
            </a:r>
            <a:r>
              <a:rPr lang="en-US" dirty="0" smtClean="0">
                <a:latin typeface="Arial" charset="0"/>
              </a:rPr>
              <a:t>phases</a:t>
            </a:r>
            <a:endParaRPr lang="en-US" dirty="0">
              <a:latin typeface="Arial" charset="0"/>
            </a:endParaRPr>
          </a:p>
          <a:p>
            <a:pPr marL="914400" lvl="2" indent="0">
              <a:buNone/>
            </a:pPr>
            <a:r>
              <a:rPr lang="en-US" b="1" dirty="0">
                <a:latin typeface="Arial" charset="0"/>
              </a:rPr>
              <a:t>Phase </a:t>
            </a:r>
            <a:r>
              <a:rPr lang="en-US" b="1" dirty="0" smtClean="0">
                <a:latin typeface="Arial" charset="0"/>
              </a:rPr>
              <a:t>1: </a:t>
            </a:r>
            <a:r>
              <a:rPr lang="en-US" b="1" dirty="0">
                <a:latin typeface="Arial" charset="0"/>
              </a:rPr>
              <a:t>Sugar activation</a:t>
            </a:r>
          </a:p>
          <a:p>
            <a:pPr marL="914400" lvl="2" indent="0">
              <a:buNone/>
            </a:pPr>
            <a:r>
              <a:rPr lang="en-US" b="1" dirty="0">
                <a:latin typeface="Arial" charset="0"/>
              </a:rPr>
              <a:t>Phase </a:t>
            </a:r>
            <a:r>
              <a:rPr lang="en-US" b="1" dirty="0" smtClean="0">
                <a:latin typeface="Arial" charset="0"/>
              </a:rPr>
              <a:t>2: </a:t>
            </a:r>
            <a:r>
              <a:rPr lang="en-US" b="1" dirty="0">
                <a:latin typeface="Arial" charset="0"/>
              </a:rPr>
              <a:t>Sugar cleavage</a:t>
            </a:r>
          </a:p>
          <a:p>
            <a:pPr marL="914400" lvl="2" indent="0">
              <a:buNone/>
            </a:pPr>
            <a:r>
              <a:rPr lang="en-US" b="1" dirty="0">
                <a:latin typeface="Arial" charset="0"/>
              </a:rPr>
              <a:t>Phase </a:t>
            </a:r>
            <a:r>
              <a:rPr lang="en-US" b="1" dirty="0" smtClean="0">
                <a:latin typeface="Arial" charset="0"/>
              </a:rPr>
              <a:t>3: </a:t>
            </a:r>
            <a:r>
              <a:rPr lang="en-US" b="1" dirty="0">
                <a:latin typeface="Arial" charset="0"/>
              </a:rPr>
              <a:t>Sugar oxidation and ATP formation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0" y="79676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hlinkClick r:id="rId3"/>
              </a:rPr>
              <a:t>http://highered.mheducation.com/sites/0072507470/student_view0/chapter25/animation__</a:t>
            </a:r>
            <a:r>
              <a:rPr lang="en-US" sz="1100" dirty="0" smtClean="0">
                <a:hlinkClick r:id="rId3"/>
              </a:rPr>
              <a:t>how_glycolysis_works.html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97282" name="Rectangle 11"/>
          <p:cNvSpPr>
            <a:spLocks noGrp="1" noChangeArrowheads="1"/>
          </p:cNvSpPr>
          <p:nvPr>
            <p:ph idx="1"/>
          </p:nvPr>
        </p:nvSpPr>
        <p:spPr>
          <a:xfrm>
            <a:off x="228600" y="1141412"/>
            <a:ext cx="4419600" cy="5716587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en-US" b="1" dirty="0">
                <a:latin typeface="Arial" charset="0"/>
              </a:rPr>
              <a:t>Phase </a:t>
            </a:r>
            <a:r>
              <a:rPr lang="en-US" b="1" dirty="0" smtClean="0">
                <a:latin typeface="Arial" charset="0"/>
              </a:rPr>
              <a:t>1: </a:t>
            </a:r>
            <a:r>
              <a:rPr lang="en-US" b="1" dirty="0">
                <a:latin typeface="Arial" charset="0"/>
              </a:rPr>
              <a:t>Sugar activation</a:t>
            </a:r>
          </a:p>
          <a:p>
            <a:pPr lvl="1"/>
            <a:r>
              <a:rPr lang="en-US" dirty="0">
                <a:latin typeface="Arial" charset="0"/>
              </a:rPr>
              <a:t>Glucose is phosphorylated </a:t>
            </a:r>
            <a:r>
              <a:rPr lang="en-US" dirty="0" smtClean="0">
                <a:latin typeface="Arial" charset="0"/>
              </a:rPr>
              <a:t>by ATP </a:t>
            </a:r>
            <a:r>
              <a:rPr lang="en-US" dirty="0">
                <a:latin typeface="Arial" charset="0"/>
              </a:rPr>
              <a:t>to </a:t>
            </a:r>
            <a:r>
              <a:rPr lang="en-US" dirty="0" smtClean="0">
                <a:latin typeface="Arial" charset="0"/>
              </a:rPr>
              <a:t>fructose</a:t>
            </a:r>
            <a:r>
              <a:rPr lang="en-US" dirty="0">
                <a:latin typeface="Arial" charset="0"/>
              </a:rPr>
              <a:t>-6-bisphosphate</a:t>
            </a:r>
          </a:p>
          <a:p>
            <a:pPr lvl="1"/>
            <a:r>
              <a:rPr lang="en-US" dirty="0">
                <a:latin typeface="Arial" charset="0"/>
                <a:sym typeface="Wingdings" charset="0"/>
              </a:rPr>
              <a:t>It is phosphorylated again by a </a:t>
            </a:r>
            <a:r>
              <a:rPr lang="en-US" dirty="0" smtClean="0">
                <a:latin typeface="Arial" charset="0"/>
                <a:sym typeface="Wingdings" charset="0"/>
              </a:rPr>
              <a:t>second ATP, </a:t>
            </a:r>
            <a:r>
              <a:rPr lang="en-US" dirty="0">
                <a:latin typeface="Arial" charset="0"/>
                <a:sym typeface="Wingdings" charset="0"/>
              </a:rPr>
              <a:t>resulting in </a:t>
            </a:r>
            <a:r>
              <a:rPr lang="en-US" dirty="0">
                <a:latin typeface="Arial" charset="0"/>
              </a:rPr>
              <a:t>fructose-1,6-bisphosphate</a:t>
            </a:r>
          </a:p>
          <a:p>
            <a:pPr lvl="1"/>
            <a:r>
              <a:rPr lang="en-US" dirty="0">
                <a:latin typeface="Arial" charset="0"/>
              </a:rPr>
              <a:t>This phase referred to as </a:t>
            </a:r>
            <a:r>
              <a:rPr lang="en-US" i="1" dirty="0">
                <a:latin typeface="Arial" charset="0"/>
              </a:rPr>
              <a:t>energy investment phase </a:t>
            </a:r>
            <a:r>
              <a:rPr lang="en-US" dirty="0">
                <a:latin typeface="Arial" charset="0"/>
              </a:rPr>
              <a:t>because input of energy is required</a:t>
            </a:r>
          </a:p>
          <a:p>
            <a:pPr lvl="2"/>
            <a:r>
              <a:rPr lang="en-US" dirty="0">
                <a:latin typeface="Arial" charset="0"/>
              </a:rPr>
              <a:t>2 ATP used up will be recouped later</a:t>
            </a:r>
          </a:p>
          <a:p>
            <a:pPr lvl="2"/>
            <a:r>
              <a:rPr lang="en-US" dirty="0">
                <a:latin typeface="Arial" charset="0"/>
              </a:rPr>
              <a:t>Provides </a:t>
            </a:r>
            <a:r>
              <a:rPr lang="en-US" i="1" dirty="0">
                <a:latin typeface="Arial" charset="0"/>
              </a:rPr>
              <a:t>activation energy</a:t>
            </a:r>
            <a:r>
              <a:rPr lang="en-US" dirty="0">
                <a:latin typeface="Arial" charset="0"/>
              </a:rPr>
              <a:t> needed to </a:t>
            </a:r>
            <a:r>
              <a:rPr lang="en-US" dirty="0" smtClean="0">
                <a:latin typeface="Arial" charset="0"/>
              </a:rPr>
              <a:t>start </a:t>
            </a:r>
            <a:r>
              <a:rPr lang="en-US" dirty="0">
                <a:latin typeface="Arial" charset="0"/>
              </a:rPr>
              <a:t>pathway</a:t>
            </a:r>
          </a:p>
          <a:p>
            <a:pPr lvl="3"/>
            <a:r>
              <a:rPr lang="en-US" dirty="0">
                <a:latin typeface="Arial" charset="0"/>
              </a:rPr>
              <a:t>Acts to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prime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 system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981"/>
          <a:stretch/>
        </p:blipFill>
        <p:spPr>
          <a:xfrm>
            <a:off x="4685731" y="1141411"/>
            <a:ext cx="4382069" cy="484075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00354" name="Rectangle 1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114800" cy="5351462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b="1" dirty="0">
                <a:latin typeface="Arial" charset="0"/>
              </a:rPr>
              <a:t>Phase </a:t>
            </a:r>
            <a:r>
              <a:rPr lang="en-US" b="1" dirty="0" smtClean="0">
                <a:latin typeface="Arial" charset="0"/>
              </a:rPr>
              <a:t>2: </a:t>
            </a:r>
            <a:r>
              <a:rPr lang="en-US" b="1" dirty="0">
                <a:latin typeface="Arial" charset="0"/>
              </a:rPr>
              <a:t>Sugar cleavage</a:t>
            </a:r>
            <a:r>
              <a:rPr lang="en-US" dirty="0">
                <a:latin typeface="Arial" charset="0"/>
              </a:rPr>
              <a:t> </a:t>
            </a:r>
          </a:p>
          <a:p>
            <a:pPr lvl="1"/>
            <a:r>
              <a:rPr lang="en-US" dirty="0">
                <a:latin typeface="Arial" charset="0"/>
              </a:rPr>
              <a:t>Fructose-1,6-bisphosphate </a:t>
            </a:r>
            <a:r>
              <a:rPr lang="en-US" dirty="0">
                <a:latin typeface="Arial" charset="0"/>
                <a:sym typeface="Wingdings" charset="0"/>
              </a:rPr>
              <a:t>is split into </a:t>
            </a:r>
            <a:r>
              <a:rPr lang="en-US" dirty="0" smtClean="0">
                <a:latin typeface="Arial" charset="0"/>
                <a:sym typeface="Wingdings" charset="0"/>
              </a:rPr>
              <a:t>two </a:t>
            </a:r>
            <a:r>
              <a:rPr lang="en-US" dirty="0" smtClean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-carbon fragments</a:t>
            </a:r>
          </a:p>
          <a:p>
            <a:pPr lvl="1"/>
            <a:r>
              <a:rPr lang="en-US" dirty="0">
                <a:latin typeface="Arial" charset="0"/>
              </a:rPr>
              <a:t>Fragments can interconvert into one of two isomers: </a:t>
            </a:r>
          </a:p>
          <a:p>
            <a:pPr lvl="2"/>
            <a:r>
              <a:rPr lang="en-US" dirty="0" err="1">
                <a:latin typeface="Arial" charset="0"/>
              </a:rPr>
              <a:t>Dihydroxyacetone</a:t>
            </a:r>
            <a:r>
              <a:rPr lang="en-US" dirty="0">
                <a:latin typeface="Arial" charset="0"/>
              </a:rPr>
              <a:t> phosphate</a:t>
            </a:r>
          </a:p>
          <a:p>
            <a:pPr lvl="2"/>
            <a:r>
              <a:rPr lang="en-US" dirty="0">
                <a:latin typeface="Arial" charset="0"/>
              </a:rPr>
              <a:t>Glyceraldehyde 3-phosphate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4932"/>
          <a:stretch/>
        </p:blipFill>
        <p:spPr>
          <a:xfrm>
            <a:off x="4237535" y="838200"/>
            <a:ext cx="4830265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03426" name="Rectangle 1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4572000" cy="5730875"/>
          </a:xfrm>
        </p:spPr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en-US" b="1" dirty="0">
                <a:latin typeface="Arial" charset="0"/>
              </a:rPr>
              <a:t>Phase </a:t>
            </a:r>
            <a:r>
              <a:rPr lang="en-US" b="1" dirty="0" smtClean="0">
                <a:latin typeface="Arial" charset="0"/>
              </a:rPr>
              <a:t>3: Sugar </a:t>
            </a:r>
            <a:r>
              <a:rPr lang="en-US" b="1" dirty="0">
                <a:latin typeface="Arial" charset="0"/>
              </a:rPr>
              <a:t>oxidation and ATP formation</a:t>
            </a:r>
          </a:p>
          <a:p>
            <a:pPr lvl="1"/>
            <a:r>
              <a:rPr lang="en-US" dirty="0">
                <a:latin typeface="Arial" charset="0"/>
              </a:rPr>
              <a:t>Six steps involved, with </a:t>
            </a:r>
            <a:r>
              <a:rPr lang="en-US" dirty="0" smtClean="0">
                <a:latin typeface="Arial" charset="0"/>
              </a:rPr>
              <a:t>two </a:t>
            </a:r>
            <a:r>
              <a:rPr lang="en-US" dirty="0">
                <a:latin typeface="Arial" charset="0"/>
              </a:rPr>
              <a:t>major events</a:t>
            </a:r>
          </a:p>
          <a:p>
            <a:pPr marL="914400" lvl="2" indent="0">
              <a:buNone/>
            </a:pPr>
            <a:r>
              <a:rPr lang="en-US" dirty="0">
                <a:latin typeface="Arial" charset="0"/>
              </a:rPr>
              <a:t>(a) </a:t>
            </a:r>
            <a:r>
              <a:rPr lang="en-US" dirty="0" smtClean="0">
                <a:latin typeface="Arial" charset="0"/>
              </a:rPr>
              <a:t>Each </a:t>
            </a:r>
            <a:r>
              <a:rPr lang="en-US" dirty="0">
                <a:latin typeface="Arial" charset="0"/>
              </a:rPr>
              <a:t>3-carbon fragment is oxidized by removal of a pair of H, which is picked up by NAD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, forming reduced NADH + </a:t>
            </a:r>
            <a:r>
              <a:rPr lang="en-US" dirty="0" smtClean="0">
                <a:latin typeface="Arial" charset="0"/>
              </a:rPr>
              <a:t>H</a:t>
            </a:r>
            <a:r>
              <a:rPr lang="en-US" baseline="30000" dirty="0">
                <a:latin typeface="Arial" charset="0"/>
              </a:rPr>
              <a:t>+</a:t>
            </a:r>
            <a:endParaRPr lang="en-US" dirty="0">
              <a:latin typeface="Arial" charset="0"/>
            </a:endParaRPr>
          </a:p>
          <a:p>
            <a:pPr lvl="3"/>
            <a:r>
              <a:rPr lang="en-US" dirty="0">
                <a:latin typeface="Arial" charset="0"/>
              </a:rPr>
              <a:t>H carries a portion of glucose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s energy</a:t>
            </a:r>
          </a:p>
          <a:p>
            <a:pPr marL="914400" lvl="2" indent="0">
              <a:buNone/>
            </a:pPr>
            <a:r>
              <a:rPr lang="en-US" dirty="0">
                <a:latin typeface="Arial" charset="0"/>
              </a:rPr>
              <a:t>(b</a:t>
            </a:r>
            <a:r>
              <a:rPr lang="en-US" dirty="0" smtClean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Inorganic phosphate groups (P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) are then attached to each oxidized fragment </a:t>
            </a:r>
          </a:p>
          <a:p>
            <a:pPr lvl="1"/>
            <a:r>
              <a:rPr lang="en-US" dirty="0">
                <a:latin typeface="Arial" charset="0"/>
              </a:rPr>
              <a:t>Cleavage of these phosphate groups from both fragments </a:t>
            </a:r>
            <a:r>
              <a:rPr lang="en-US" dirty="0">
                <a:latin typeface="Arial" charset="0"/>
                <a:sym typeface="Wingdings" charset="0"/>
              </a:rPr>
              <a:t>will result in formation of 2 </a:t>
            </a:r>
            <a:r>
              <a:rPr lang="en-US" b="1" dirty="0">
                <a:latin typeface="Arial" charset="0"/>
                <a:sym typeface="Wingdings" charset="0"/>
              </a:rPr>
              <a:t>pyruvic acid</a:t>
            </a:r>
            <a:r>
              <a:rPr lang="en-US" dirty="0">
                <a:latin typeface="Arial" charset="0"/>
                <a:sym typeface="Wingdings" charset="0"/>
              </a:rPr>
              <a:t> and 4 </a:t>
            </a:r>
            <a:r>
              <a:rPr lang="en-US" dirty="0">
                <a:latin typeface="Arial" charset="0"/>
              </a:rPr>
              <a:t>ATPs by substrate-level phosphorylation 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36933"/>
            <a:ext cx="4343400" cy="578752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3" name="Picture 92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228600"/>
            <a:ext cx="2987040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24.6 The three major phases of glycolysis.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232" name="Rectangle 47"/>
          <p:cNvSpPr>
            <a:spLocks noChangeArrowheads="1"/>
          </p:cNvSpPr>
          <p:nvPr/>
        </p:nvSpPr>
        <p:spPr bwMode="auto">
          <a:xfrm>
            <a:off x="5075238" y="674688"/>
            <a:ext cx="50482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Carbon atom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33" name="Rectangle 48"/>
          <p:cNvSpPr>
            <a:spLocks noChangeArrowheads="1"/>
          </p:cNvSpPr>
          <p:nvPr/>
        </p:nvSpPr>
        <p:spPr bwMode="auto">
          <a:xfrm>
            <a:off x="5075238" y="831851"/>
            <a:ext cx="4254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Phosphate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34" name="Rectangle 49"/>
          <p:cNvSpPr>
            <a:spLocks noChangeArrowheads="1"/>
          </p:cNvSpPr>
          <p:nvPr/>
        </p:nvSpPr>
        <p:spPr bwMode="auto">
          <a:xfrm>
            <a:off x="3333748" y="534989"/>
            <a:ext cx="28257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Glycolysis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35" name="Rectangle 50"/>
          <p:cNvSpPr>
            <a:spLocks noChangeArrowheads="1"/>
          </p:cNvSpPr>
          <p:nvPr/>
        </p:nvSpPr>
        <p:spPr bwMode="auto">
          <a:xfrm>
            <a:off x="3398836" y="1072358"/>
            <a:ext cx="127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36" name="Rectangle 51"/>
          <p:cNvSpPr>
            <a:spLocks noChangeArrowheads="1"/>
          </p:cNvSpPr>
          <p:nvPr/>
        </p:nvSpPr>
        <p:spPr bwMode="auto">
          <a:xfrm>
            <a:off x="3944937" y="1074739"/>
            <a:ext cx="127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37" name="Rectangle 52"/>
          <p:cNvSpPr>
            <a:spLocks noChangeArrowheads="1"/>
          </p:cNvSpPr>
          <p:nvPr/>
        </p:nvSpPr>
        <p:spPr bwMode="auto">
          <a:xfrm>
            <a:off x="4325143" y="1096964"/>
            <a:ext cx="127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38" name="Rectangle 53"/>
          <p:cNvSpPr>
            <a:spLocks noChangeArrowheads="1"/>
          </p:cNvSpPr>
          <p:nvPr/>
        </p:nvSpPr>
        <p:spPr bwMode="auto">
          <a:xfrm>
            <a:off x="4064000" y="1787526"/>
            <a:ext cx="2921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39" name="Rectangle 54"/>
          <p:cNvSpPr>
            <a:spLocks noChangeArrowheads="1"/>
          </p:cNvSpPr>
          <p:nvPr/>
        </p:nvSpPr>
        <p:spPr bwMode="auto">
          <a:xfrm>
            <a:off x="4262437" y="4800601"/>
            <a:ext cx="2921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 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0" name="Rectangle 55"/>
          <p:cNvSpPr>
            <a:spLocks noChangeArrowheads="1"/>
          </p:cNvSpPr>
          <p:nvPr/>
        </p:nvSpPr>
        <p:spPr bwMode="auto">
          <a:xfrm>
            <a:off x="4230688" y="2808288"/>
            <a:ext cx="1000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1" name="Rectangle 56"/>
          <p:cNvSpPr>
            <a:spLocks noChangeArrowheads="1"/>
          </p:cNvSpPr>
          <p:nvPr/>
        </p:nvSpPr>
        <p:spPr bwMode="auto">
          <a:xfrm>
            <a:off x="4916488" y="2808288"/>
            <a:ext cx="1016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2" name="Rectangle 57"/>
          <p:cNvSpPr>
            <a:spLocks noChangeArrowheads="1"/>
          </p:cNvSpPr>
          <p:nvPr/>
        </p:nvSpPr>
        <p:spPr bwMode="auto">
          <a:xfrm>
            <a:off x="4927601" y="831058"/>
            <a:ext cx="1016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3" name="Rectangle 58"/>
          <p:cNvSpPr>
            <a:spLocks noChangeArrowheads="1"/>
          </p:cNvSpPr>
          <p:nvPr/>
        </p:nvSpPr>
        <p:spPr bwMode="auto">
          <a:xfrm>
            <a:off x="3971926" y="4068763"/>
            <a:ext cx="1016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4" name="Rectangle 59"/>
          <p:cNvSpPr>
            <a:spLocks noChangeArrowheads="1"/>
          </p:cNvSpPr>
          <p:nvPr/>
        </p:nvSpPr>
        <p:spPr bwMode="auto">
          <a:xfrm>
            <a:off x="5196682" y="4067176"/>
            <a:ext cx="1016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5" name="Rectangle 60"/>
          <p:cNvSpPr>
            <a:spLocks noChangeArrowheads="1"/>
          </p:cNvSpPr>
          <p:nvPr/>
        </p:nvSpPr>
        <p:spPr bwMode="auto">
          <a:xfrm>
            <a:off x="4389438" y="4192588"/>
            <a:ext cx="920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6" name="Rectangle 61"/>
          <p:cNvSpPr>
            <a:spLocks noChangeArrowheads="1"/>
          </p:cNvSpPr>
          <p:nvPr/>
        </p:nvSpPr>
        <p:spPr bwMode="auto">
          <a:xfrm>
            <a:off x="5226050" y="4675188"/>
            <a:ext cx="920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7" name="Rectangle 62"/>
          <p:cNvSpPr>
            <a:spLocks noChangeArrowheads="1"/>
          </p:cNvSpPr>
          <p:nvPr/>
        </p:nvSpPr>
        <p:spPr bwMode="auto">
          <a:xfrm>
            <a:off x="5362575" y="5324476"/>
            <a:ext cx="920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8" name="Rectangle 63"/>
          <p:cNvSpPr>
            <a:spLocks noChangeArrowheads="1"/>
          </p:cNvSpPr>
          <p:nvPr/>
        </p:nvSpPr>
        <p:spPr bwMode="auto">
          <a:xfrm>
            <a:off x="4446588" y="1341438"/>
            <a:ext cx="3937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Glucose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49" name="Rectangle 64"/>
          <p:cNvSpPr>
            <a:spLocks noChangeArrowheads="1"/>
          </p:cNvSpPr>
          <p:nvPr/>
        </p:nvSpPr>
        <p:spPr bwMode="auto">
          <a:xfrm>
            <a:off x="4273550" y="4449763"/>
            <a:ext cx="3000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 ADP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50" name="Rectangle 65"/>
          <p:cNvSpPr>
            <a:spLocks noChangeArrowheads="1"/>
          </p:cNvSpPr>
          <p:nvPr/>
        </p:nvSpPr>
        <p:spPr bwMode="auto">
          <a:xfrm>
            <a:off x="5062538" y="5813426"/>
            <a:ext cx="5778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Lactic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51" name="Rectangle 66"/>
          <p:cNvSpPr>
            <a:spLocks noChangeArrowheads="1"/>
          </p:cNvSpPr>
          <p:nvPr/>
        </p:nvSpPr>
        <p:spPr bwMode="auto">
          <a:xfrm>
            <a:off x="4579938" y="5032376"/>
            <a:ext cx="6381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Pyruvic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52" name="Rectangle 67"/>
          <p:cNvSpPr>
            <a:spLocks noChangeArrowheads="1"/>
          </p:cNvSpPr>
          <p:nvPr/>
        </p:nvSpPr>
        <p:spPr bwMode="auto">
          <a:xfrm>
            <a:off x="4006533" y="2106613"/>
            <a:ext cx="3016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ADP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9"/>
          <p:cNvSpPr>
            <a:spLocks noChangeArrowheads="1"/>
          </p:cNvSpPr>
          <p:nvPr/>
        </p:nvSpPr>
        <p:spPr bwMode="auto">
          <a:xfrm>
            <a:off x="3950729" y="551656"/>
            <a:ext cx="11541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350"/>
              </a:lnSpc>
            </a:pPr>
            <a:r>
              <a:rPr lang="en-US" sz="3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Citric</a:t>
            </a:r>
          </a:p>
          <a:p>
            <a:pPr algn="ctr" eaLnBrk="1" hangingPunct="1">
              <a:lnSpc>
                <a:spcPts val="350"/>
              </a:lnSpc>
            </a:pPr>
            <a:r>
              <a:rPr lang="en-US" sz="3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acid</a:t>
            </a:r>
          </a:p>
          <a:p>
            <a:pPr algn="ctr" eaLnBrk="1" hangingPunct="1">
              <a:lnSpc>
                <a:spcPts val="350"/>
              </a:lnSpc>
            </a:pPr>
            <a:r>
              <a:rPr lang="en-US" sz="3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cycle</a:t>
            </a:r>
            <a:endParaRPr lang="en-US" sz="3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tangle 49"/>
          <p:cNvSpPr>
            <a:spLocks noChangeArrowheads="1"/>
          </p:cNvSpPr>
          <p:nvPr/>
        </p:nvSpPr>
        <p:spPr bwMode="auto">
          <a:xfrm>
            <a:off x="4221567" y="521098"/>
            <a:ext cx="40876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400"/>
              </a:lnSpc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 </a:t>
            </a:r>
          </a:p>
          <a:p>
            <a:pPr eaLnBrk="1" hangingPunct="1">
              <a:lnSpc>
                <a:spcPts val="400"/>
              </a:lnSpc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transport </a:t>
            </a:r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chain</a:t>
            </a:r>
          </a:p>
          <a:p>
            <a:pPr eaLnBrk="1" hangingPunct="1">
              <a:lnSpc>
                <a:spcPts val="400"/>
              </a:lnSpc>
            </a:pPr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oxidative</a:t>
            </a:r>
          </a:p>
          <a:p>
            <a:pPr eaLnBrk="1" hangingPunct="1">
              <a:lnSpc>
                <a:spcPts val="400"/>
              </a:lnSpc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4368801" y="2559051"/>
            <a:ext cx="5818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Fructose-1,6-</a:t>
            </a:r>
          </a:p>
          <a:p>
            <a:pPr eaLnBrk="1" hangingPunct="1"/>
            <a:r>
              <a:rPr lang="en-US" sz="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bisphosphate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Rectangle 67"/>
          <p:cNvSpPr>
            <a:spLocks noChangeArrowheads="1"/>
          </p:cNvSpPr>
          <p:nvPr/>
        </p:nvSpPr>
        <p:spPr bwMode="auto">
          <a:xfrm>
            <a:off x="3820246" y="3797303"/>
            <a:ext cx="7758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Dihydroxyacetone</a:t>
            </a:r>
            <a:endParaRPr lang="en-US" sz="7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phosphate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4815898" y="3797303"/>
            <a:ext cx="6684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Glyceraldehyde</a:t>
            </a:r>
          </a:p>
          <a:p>
            <a:pPr eaLnBrk="1" hangingPunct="1"/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3-phosphate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Rectangle 64"/>
          <p:cNvSpPr>
            <a:spLocks noChangeArrowheads="1"/>
          </p:cNvSpPr>
          <p:nvPr/>
        </p:nvSpPr>
        <p:spPr bwMode="auto">
          <a:xfrm>
            <a:off x="5150124" y="4332515"/>
            <a:ext cx="30296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en-US" sz="7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7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5314952" y="4675188"/>
            <a:ext cx="45685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7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7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7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77" name="Rectangle 64"/>
          <p:cNvSpPr>
            <a:spLocks noChangeArrowheads="1"/>
          </p:cNvSpPr>
          <p:nvPr/>
        </p:nvSpPr>
        <p:spPr bwMode="auto">
          <a:xfrm>
            <a:off x="5457032" y="5330598"/>
            <a:ext cx="45685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7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7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7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78" name="Rectangle 64"/>
          <p:cNvSpPr>
            <a:spLocks noChangeArrowheads="1"/>
          </p:cNvSpPr>
          <p:nvPr/>
        </p:nvSpPr>
        <p:spPr bwMode="auto">
          <a:xfrm>
            <a:off x="5578475" y="5627916"/>
            <a:ext cx="30296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en-US" sz="7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7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79" name="Rectangle 65"/>
          <p:cNvSpPr>
            <a:spLocks noChangeArrowheads="1"/>
          </p:cNvSpPr>
          <p:nvPr/>
        </p:nvSpPr>
        <p:spPr bwMode="auto">
          <a:xfrm>
            <a:off x="4139598" y="5559766"/>
            <a:ext cx="10419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700" b="1" baseline="-250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Rectangle 65"/>
          <p:cNvSpPr>
            <a:spLocks noChangeArrowheads="1"/>
          </p:cNvSpPr>
          <p:nvPr/>
        </p:nvSpPr>
        <p:spPr bwMode="auto">
          <a:xfrm>
            <a:off x="5064980" y="5612159"/>
            <a:ext cx="10419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US" sz="700" b="1" baseline="-250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Rectangle 66"/>
          <p:cNvSpPr>
            <a:spLocks noChangeArrowheads="1"/>
          </p:cNvSpPr>
          <p:nvPr/>
        </p:nvSpPr>
        <p:spPr bwMode="auto">
          <a:xfrm>
            <a:off x="4221317" y="5941218"/>
            <a:ext cx="3975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IN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 citric</a:t>
            </a:r>
          </a:p>
          <a:p>
            <a:pPr algn="ctr" eaLnBrk="1" hangingPunct="1"/>
            <a:r>
              <a:rPr lang="en-IN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acid cycle</a:t>
            </a:r>
          </a:p>
          <a:p>
            <a:pPr algn="ctr" eaLnBrk="1" hangingPunct="1"/>
            <a:r>
              <a:rPr lang="en-IN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(aerobic</a:t>
            </a:r>
          </a:p>
          <a:p>
            <a:pPr algn="ctr" eaLnBrk="1" hangingPunct="1"/>
            <a:r>
              <a:rPr lang="en-IN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pathway)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53"/>
          <p:cNvSpPr>
            <a:spLocks noChangeArrowheads="1"/>
          </p:cNvSpPr>
          <p:nvPr/>
        </p:nvSpPr>
        <p:spPr bwMode="auto">
          <a:xfrm>
            <a:off x="3167284" y="1638532"/>
            <a:ext cx="7742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Phase 1</a:t>
            </a:r>
          </a:p>
          <a:p>
            <a:pPr eaLnBrk="1" hangingPunct="1">
              <a:lnSpc>
                <a:spcPts val="800"/>
              </a:lnSpc>
            </a:pPr>
            <a:r>
              <a:rPr lang="en-IN" sz="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Sugar</a:t>
            </a:r>
          </a:p>
          <a:p>
            <a:pPr eaLnBrk="1" hangingPunct="1">
              <a:lnSpc>
                <a:spcPts val="800"/>
              </a:lnSpc>
            </a:pPr>
            <a:r>
              <a:rPr lang="en-IN" sz="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activation: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activates glucose.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Glucose is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converted to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fructose-1,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6-bisphosphate. 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Rectangle 53"/>
          <p:cNvSpPr>
            <a:spLocks noChangeArrowheads="1"/>
          </p:cNvSpPr>
          <p:nvPr/>
        </p:nvSpPr>
        <p:spPr bwMode="auto">
          <a:xfrm>
            <a:off x="3167284" y="3099171"/>
            <a:ext cx="687689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Phase 2</a:t>
            </a:r>
          </a:p>
          <a:p>
            <a:pPr eaLnBrk="1" hangingPunct="1">
              <a:lnSpc>
                <a:spcPts val="800"/>
              </a:lnSpc>
            </a:pPr>
            <a:r>
              <a:rPr lang="en-IN" sz="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Sugar</a:t>
            </a:r>
          </a:p>
          <a:p>
            <a:pPr eaLnBrk="1" hangingPunct="1">
              <a:lnSpc>
                <a:spcPts val="800"/>
              </a:lnSpc>
            </a:pPr>
            <a:r>
              <a:rPr lang="en-IN" sz="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cleavage: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Fructose-1,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6-bisphosphate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is cleaved into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two 3-carbon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fragments.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Rectangle 53"/>
          <p:cNvSpPr>
            <a:spLocks noChangeArrowheads="1"/>
          </p:cNvSpPr>
          <p:nvPr/>
        </p:nvSpPr>
        <p:spPr bwMode="auto">
          <a:xfrm>
            <a:off x="3167284" y="4156641"/>
            <a:ext cx="940963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Phase 3</a:t>
            </a:r>
          </a:p>
          <a:p>
            <a:pPr eaLnBrk="1" hangingPunct="1">
              <a:lnSpc>
                <a:spcPts val="800"/>
              </a:lnSpc>
            </a:pPr>
            <a:r>
              <a:rPr lang="en-IN" sz="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Sugar oxidation</a:t>
            </a:r>
          </a:p>
          <a:p>
            <a:pPr eaLnBrk="1" hangingPunct="1">
              <a:lnSpc>
                <a:spcPts val="800"/>
              </a:lnSpc>
            </a:pPr>
            <a:r>
              <a:rPr lang="en-IN" sz="7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and ATP formation: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The 3-carbon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fragments are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oxidized (by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removing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hydrogen) and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 ATP molecules </a:t>
            </a:r>
          </a:p>
          <a:p>
            <a:pPr eaLnBrk="1" hangingPunct="1">
              <a:lnSpc>
                <a:spcPts val="800"/>
              </a:lnSpc>
            </a:pPr>
            <a:r>
              <a:rPr lang="en-IN" sz="7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are formed.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Rectangle 59"/>
          <p:cNvSpPr>
            <a:spLocks noChangeArrowheads="1"/>
          </p:cNvSpPr>
          <p:nvPr/>
        </p:nvSpPr>
        <p:spPr bwMode="auto">
          <a:xfrm>
            <a:off x="4499039" y="4190208"/>
            <a:ext cx="7534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700" b="1" baseline="-250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07522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Glycolysis (cont.)</a:t>
            </a:r>
            <a:endParaRPr lang="en-US" b="1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Although </a:t>
            </a:r>
            <a:r>
              <a:rPr lang="en-US" dirty="0">
                <a:latin typeface="Arial" charset="0"/>
              </a:rPr>
              <a:t>4 total ATPs are made, the 2 ATPs needed to prime system in </a:t>
            </a:r>
            <a:r>
              <a:rPr lang="en-US" dirty="0" smtClean="0">
                <a:latin typeface="Arial" charset="0"/>
              </a:rPr>
              <a:t>phase </a:t>
            </a:r>
            <a:r>
              <a:rPr lang="en-US" dirty="0">
                <a:latin typeface="Arial" charset="0"/>
              </a:rPr>
              <a:t>1 must be subtracted</a:t>
            </a:r>
          </a:p>
          <a:p>
            <a:pPr lvl="1"/>
            <a:r>
              <a:rPr lang="en-US" dirty="0" smtClean="0">
                <a:latin typeface="Arial" charset="0"/>
              </a:rPr>
              <a:t>So, </a:t>
            </a:r>
            <a:r>
              <a:rPr lang="en-US" dirty="0">
                <a:latin typeface="Arial" charset="0"/>
              </a:rPr>
              <a:t>final products of glycolysis are:</a:t>
            </a:r>
          </a:p>
          <a:p>
            <a:pPr lvl="2"/>
            <a:r>
              <a:rPr lang="en-US" dirty="0">
                <a:latin typeface="Arial" charset="0"/>
              </a:rPr>
              <a:t>2 pyruvic acids (C</a:t>
            </a:r>
            <a:r>
              <a:rPr lang="en-US" baseline="-25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H</a:t>
            </a:r>
            <a:r>
              <a:rPr lang="en-US" baseline="-25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O</a:t>
            </a:r>
            <a:r>
              <a:rPr lang="en-US" baseline="-25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) </a:t>
            </a:r>
          </a:p>
          <a:p>
            <a:pPr lvl="2"/>
            <a:r>
              <a:rPr lang="en-US" dirty="0">
                <a:latin typeface="Arial" charset="0"/>
              </a:rPr>
              <a:t>2 reduced NAD</a:t>
            </a:r>
            <a:r>
              <a:rPr lang="en-US" baseline="30000" dirty="0" smtClean="0">
                <a:latin typeface="Arial" charset="0"/>
              </a:rPr>
              <a:t>+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(NADH +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)</a:t>
            </a:r>
          </a:p>
          <a:p>
            <a:pPr lvl="2"/>
            <a:r>
              <a:rPr lang="en-US" dirty="0">
                <a:latin typeface="Arial" charset="0"/>
              </a:rPr>
              <a:t>Net gain of 2 ATP </a:t>
            </a:r>
          </a:p>
          <a:p>
            <a:pPr lvl="1"/>
            <a:r>
              <a:rPr lang="en-US" dirty="0">
                <a:latin typeface="Arial" charset="0"/>
              </a:rPr>
              <a:t>For glycolysis to continue, more NAD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must be present to accept more hydrogen atoms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09570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Glycolysis (cont.)</a:t>
            </a:r>
          </a:p>
          <a:p>
            <a:pPr lvl="1"/>
            <a:r>
              <a:rPr lang="en-US" dirty="0" smtClean="0">
                <a:latin typeface="Arial" charset="0"/>
              </a:rPr>
              <a:t>Supply </a:t>
            </a:r>
            <a:r>
              <a:rPr lang="en-US" dirty="0">
                <a:latin typeface="Arial" charset="0"/>
              </a:rPr>
              <a:t>of NAD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is limited</a:t>
            </a:r>
          </a:p>
          <a:p>
            <a:pPr lvl="2"/>
            <a:r>
              <a:rPr lang="en-US" dirty="0">
                <a:latin typeface="Arial" charset="0"/>
              </a:rPr>
              <a:t>NADH must donate its accepted hydrogen atoms to become NAD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again </a:t>
            </a:r>
            <a:r>
              <a:rPr lang="en-US" dirty="0">
                <a:latin typeface="Arial" charset="0"/>
                <a:sym typeface="Wingdings" charset="0"/>
              </a:rPr>
              <a:t>to be free to pick up more H</a:t>
            </a:r>
            <a:r>
              <a:rPr lang="en-US" baseline="30000" dirty="0">
                <a:latin typeface="Arial" charset="0"/>
                <a:sym typeface="Wingdings" charset="0"/>
              </a:rPr>
              <a:t>+</a:t>
            </a:r>
            <a:r>
              <a:rPr lang="en-US" dirty="0">
                <a:latin typeface="Arial" charset="0"/>
              </a:rPr>
              <a:t> so glycolysis can continue</a:t>
            </a:r>
          </a:p>
          <a:p>
            <a:pPr lvl="3"/>
            <a:r>
              <a:rPr lang="en-US" u="sng" dirty="0">
                <a:latin typeface="Arial" charset="0"/>
              </a:rPr>
              <a:t>If oxygen is present</a:t>
            </a:r>
            <a:r>
              <a:rPr lang="en-US" dirty="0">
                <a:latin typeface="Arial" charset="0"/>
              </a:rPr>
              <a:t>, NADH will transfer its H to proteins in electron transport chain</a:t>
            </a:r>
          </a:p>
          <a:p>
            <a:pPr lvl="4"/>
            <a:r>
              <a:rPr lang="en-US" dirty="0">
                <a:latin typeface="Arial" charset="0"/>
              </a:rPr>
              <a:t>Occurs in mitochondria</a:t>
            </a:r>
          </a:p>
          <a:p>
            <a:pPr lvl="3"/>
            <a:r>
              <a:rPr lang="en-US" u="sng" dirty="0">
                <a:latin typeface="Arial" charset="0"/>
              </a:rPr>
              <a:t>If no oxygen is present</a:t>
            </a:r>
            <a:r>
              <a:rPr lang="en-US" dirty="0">
                <a:latin typeface="Arial" charset="0"/>
              </a:rPr>
              <a:t>, NADH will give hydrogen atoms back to pyruvic acid, reducing it </a:t>
            </a:r>
            <a:r>
              <a:rPr lang="en-US" dirty="0">
                <a:latin typeface="Arial" charset="0"/>
                <a:sym typeface="Wingdings" charset="0"/>
              </a:rPr>
              <a:t>to </a:t>
            </a:r>
            <a:r>
              <a:rPr lang="en-US" b="1" dirty="0">
                <a:latin typeface="Arial" charset="0"/>
                <a:sym typeface="Wingdings" charset="0"/>
              </a:rPr>
              <a:t>lactic acid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24.1 USDA’s </a:t>
            </a:r>
            <a:r>
              <a:rPr lang="en-IN" dirty="0" err="1"/>
              <a:t>MyPlate</a:t>
            </a:r>
            <a:r>
              <a:rPr lang="en-IN" dirty="0"/>
              <a:t> food guide.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4" y="966216"/>
            <a:ext cx="5407152" cy="49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11618" name="Rectangle 11"/>
          <p:cNvSpPr>
            <a:spLocks noGrp="1" noChangeArrowheads="1"/>
          </p:cNvSpPr>
          <p:nvPr>
            <p:ph idx="1"/>
          </p:nvPr>
        </p:nvSpPr>
        <p:spPr>
          <a:xfrm>
            <a:off x="29570" y="835428"/>
            <a:ext cx="4161430" cy="564038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Arial" charset="0"/>
              </a:rPr>
              <a:t>Glycolysis (cont.)</a:t>
            </a:r>
          </a:p>
          <a:p>
            <a:pPr lvl="1"/>
            <a:r>
              <a:rPr lang="en-US" dirty="0" smtClean="0">
                <a:latin typeface="Arial" charset="0"/>
              </a:rPr>
              <a:t>Fate </a:t>
            </a:r>
            <a:r>
              <a:rPr lang="en-US" dirty="0">
                <a:latin typeface="Arial" charset="0"/>
              </a:rPr>
              <a:t>of lactic acid </a:t>
            </a:r>
          </a:p>
          <a:p>
            <a:pPr lvl="2"/>
            <a:r>
              <a:rPr lang="en-US" dirty="0">
                <a:latin typeface="Arial" charset="0"/>
              </a:rPr>
              <a:t>Some may leave cell </a:t>
            </a:r>
            <a:r>
              <a:rPr lang="en-US" dirty="0">
                <a:latin typeface="Arial" charset="0"/>
                <a:sym typeface="Wingdings" charset="0"/>
              </a:rPr>
              <a:t>and be picked up by </a:t>
            </a:r>
            <a:r>
              <a:rPr lang="en-US" dirty="0" smtClean="0">
                <a:latin typeface="Arial" charset="0"/>
                <a:sym typeface="Wingdings" charset="0"/>
              </a:rPr>
              <a:t>liver, </a:t>
            </a:r>
            <a:r>
              <a:rPr lang="en-US" dirty="0">
                <a:latin typeface="Arial" charset="0"/>
                <a:sym typeface="Wingdings" charset="0"/>
              </a:rPr>
              <a:t>which can convert it back to glucose-6-phosphate</a:t>
            </a:r>
          </a:p>
          <a:p>
            <a:pPr lvl="2"/>
            <a:r>
              <a:rPr lang="en-US" dirty="0">
                <a:latin typeface="Arial" charset="0"/>
                <a:sym typeface="Wingdings" charset="0"/>
              </a:rPr>
              <a:t>Some may be oxidized back to pyruvic acid when oxygen becomes available</a:t>
            </a:r>
          </a:p>
          <a:p>
            <a:pPr lvl="3"/>
            <a:r>
              <a:rPr lang="en-US" dirty="0">
                <a:latin typeface="Arial" charset="0"/>
                <a:sym typeface="Wingdings" charset="0"/>
              </a:rPr>
              <a:t>Can then enter </a:t>
            </a:r>
            <a:r>
              <a:rPr lang="en-US" b="1" dirty="0">
                <a:latin typeface="Arial" charset="0"/>
                <a:sym typeface="Wingdings" charset="0"/>
              </a:rPr>
              <a:t>aerobic pathways</a:t>
            </a:r>
          </a:p>
          <a:p>
            <a:pPr lvl="1"/>
            <a:r>
              <a:rPr lang="en-US" dirty="0">
                <a:latin typeface="Arial" charset="0"/>
              </a:rPr>
              <a:t>Prolonged anaerobic metabolism </a:t>
            </a:r>
            <a:r>
              <a:rPr lang="en-US" dirty="0">
                <a:latin typeface="Arial" charset="0"/>
                <a:sym typeface="Wingdings" charset="0"/>
              </a:rPr>
              <a:t>can lead to acid-base problems</a:t>
            </a:r>
          </a:p>
          <a:p>
            <a:pPr lvl="1"/>
            <a:r>
              <a:rPr lang="en-US" dirty="0">
                <a:latin typeface="Arial" charset="0"/>
                <a:sym typeface="Wingdings" charset="0"/>
              </a:rPr>
              <a:t>Glycolysis results in faster ATP production than aerobic respiration, but yields far less ATP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295400"/>
            <a:ext cx="495837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14690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Citric </a:t>
            </a:r>
            <a:r>
              <a:rPr lang="en-US" b="1" dirty="0" smtClean="0">
                <a:latin typeface="Arial" charset="0"/>
              </a:rPr>
              <a:t>acid cycle</a:t>
            </a:r>
            <a:endParaRPr lang="en-US" b="1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Also called </a:t>
            </a:r>
            <a:r>
              <a:rPr lang="en-US" i="1" dirty="0">
                <a:latin typeface="Arial" charset="0"/>
              </a:rPr>
              <a:t>Krebs cycle</a:t>
            </a:r>
          </a:p>
          <a:p>
            <a:pPr lvl="1"/>
            <a:r>
              <a:rPr lang="en-US" dirty="0">
                <a:latin typeface="Arial" charset="0"/>
              </a:rPr>
              <a:t>Occurs in mitochondrial matrix</a:t>
            </a:r>
          </a:p>
          <a:p>
            <a:pPr lvl="1"/>
            <a:r>
              <a:rPr lang="en-US" dirty="0">
                <a:latin typeface="Arial" charset="0"/>
              </a:rPr>
              <a:t>Fueled by pyruvic acid from glucose breakdown and fatty acids from fat breakdown</a:t>
            </a:r>
          </a:p>
          <a:p>
            <a:pPr lvl="1"/>
            <a:r>
              <a:rPr lang="en-US" dirty="0">
                <a:latin typeface="Arial" charset="0"/>
              </a:rPr>
              <a:t>Pyruvic acid must be actively transported into mitochondria </a:t>
            </a:r>
            <a:r>
              <a:rPr lang="en-US" dirty="0" smtClean="0">
                <a:latin typeface="Arial" charset="0"/>
              </a:rPr>
              <a:t>because it is a </a:t>
            </a:r>
            <a:r>
              <a:rPr lang="en-US" dirty="0">
                <a:latin typeface="Arial" charset="0"/>
              </a:rPr>
              <a:t>charged molecule</a:t>
            </a:r>
          </a:p>
          <a:p>
            <a:pPr lvl="1"/>
            <a:r>
              <a:rPr lang="en-US" dirty="0">
                <a:latin typeface="Arial" charset="0"/>
              </a:rPr>
              <a:t>Once inside mitochondria, pyruvic acid enters </a:t>
            </a:r>
            <a:r>
              <a:rPr lang="en-US" b="1" dirty="0">
                <a:latin typeface="Arial" charset="0"/>
              </a:rPr>
              <a:t>transitional phase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5245" y="6797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http://highered.mheducation.com/sites/0072507470/student_view0/chapter25/animation__how_the_krebs_cycle_works__quiz_1_.</a:t>
            </a:r>
            <a:r>
              <a:rPr lang="en-US" sz="1200" dirty="0" smtClean="0">
                <a:hlinkClick r:id="rId3"/>
              </a:rPr>
              <a:t>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16738" name="Rectangle 11"/>
          <p:cNvSpPr>
            <a:spLocks noGrp="1" noChangeArrowheads="1"/>
          </p:cNvSpPr>
          <p:nvPr>
            <p:ph idx="1"/>
          </p:nvPr>
        </p:nvSpPr>
        <p:spPr>
          <a:xfrm>
            <a:off x="228600" y="838201"/>
            <a:ext cx="8686800" cy="350492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Arial" charset="0"/>
              </a:rPr>
              <a:t>Citric acid </a:t>
            </a:r>
            <a:r>
              <a:rPr lang="en-US" b="1" dirty="0" smtClean="0">
                <a:latin typeface="Arial" charset="0"/>
              </a:rPr>
              <a:t>cycle (cont.)</a:t>
            </a:r>
            <a:endParaRPr lang="en-US" b="1" dirty="0">
              <a:latin typeface="Arial" charset="0"/>
            </a:endParaRPr>
          </a:p>
          <a:p>
            <a:pPr lvl="1"/>
            <a:r>
              <a:rPr lang="en-US" b="1" dirty="0" smtClean="0">
                <a:latin typeface="Arial" charset="0"/>
              </a:rPr>
              <a:t>Transitional </a:t>
            </a:r>
            <a:r>
              <a:rPr lang="en-US" b="1" dirty="0">
                <a:latin typeface="Arial" charset="0"/>
              </a:rPr>
              <a:t>phase </a:t>
            </a:r>
            <a:r>
              <a:rPr lang="en-US" dirty="0">
                <a:latin typeface="Arial" charset="0"/>
              </a:rPr>
              <a:t>is where each pyruvic acid is converted to acetyl </a:t>
            </a:r>
            <a:r>
              <a:rPr lang="en-US" b="1" dirty="0" smtClean="0">
                <a:latin typeface="Arial" charset="0"/>
              </a:rPr>
              <a:t>coenzyme </a:t>
            </a:r>
            <a:r>
              <a:rPr lang="en-US" b="1" dirty="0">
                <a:latin typeface="Arial" charset="0"/>
              </a:rPr>
              <a:t>A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acetyl CoA</a:t>
            </a:r>
            <a:r>
              <a:rPr lang="en-US" dirty="0">
                <a:latin typeface="Arial" charset="0"/>
              </a:rPr>
              <a:t>) in </a:t>
            </a:r>
            <a:r>
              <a:rPr lang="en-US" dirty="0" smtClean="0">
                <a:latin typeface="Arial" charset="0"/>
              </a:rPr>
              <a:t>three steps</a:t>
            </a:r>
            <a:endParaRPr lang="en-US" dirty="0">
              <a:latin typeface="Arial" charset="0"/>
            </a:endParaRPr>
          </a:p>
          <a:p>
            <a:pPr marL="1258888" lvl="2" indent="-344488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Decarboxylation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1 </a:t>
            </a:r>
            <a:r>
              <a:rPr lang="en-US" dirty="0">
                <a:latin typeface="Arial" charset="0"/>
              </a:rPr>
              <a:t>carbon from pyruvic acid is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removed</a:t>
            </a:r>
            <a:r>
              <a:rPr lang="en-US" dirty="0">
                <a:latin typeface="Arial" charset="0"/>
              </a:rPr>
              <a:t>, producing CO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gas, </a:t>
            </a:r>
            <a:r>
              <a:rPr lang="en-US" dirty="0">
                <a:latin typeface="Arial" charset="0"/>
              </a:rPr>
              <a:t>which diffuses into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blood </a:t>
            </a:r>
            <a:r>
              <a:rPr lang="en-US" dirty="0">
                <a:latin typeface="Arial" charset="0"/>
              </a:rPr>
              <a:t>to be expelled by lungs </a:t>
            </a:r>
          </a:p>
          <a:p>
            <a:pPr marL="1258888" lvl="2" indent="-344488">
              <a:buFont typeface="+mj-lt"/>
              <a:buAutoNum type="arabicPeriod"/>
            </a:pPr>
            <a:r>
              <a:rPr lang="en-US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Oxidation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remaining </a:t>
            </a:r>
            <a:r>
              <a:rPr lang="en-US" dirty="0">
                <a:latin typeface="Arial" charset="0"/>
              </a:rPr>
              <a:t>2-C fragment is oxidized to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acetic </a:t>
            </a:r>
            <a:r>
              <a:rPr lang="en-US" dirty="0">
                <a:latin typeface="Arial" charset="0"/>
              </a:rPr>
              <a:t>acid by removal of H </a:t>
            </a:r>
            <a:r>
              <a:rPr lang="en-US" dirty="0" smtClean="0">
                <a:latin typeface="Arial" charset="0"/>
              </a:rPr>
              <a:t>atoms, </a:t>
            </a:r>
            <a:r>
              <a:rPr lang="en-US" dirty="0">
                <a:latin typeface="Arial" charset="0"/>
              </a:rPr>
              <a:t>which are </a:t>
            </a:r>
            <a:r>
              <a:rPr lang="en-US" dirty="0" smtClean="0">
                <a:latin typeface="Arial" charset="0"/>
              </a:rPr>
              <a:t>picked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up </a:t>
            </a:r>
            <a:r>
              <a:rPr lang="en-US" dirty="0">
                <a:latin typeface="Arial" charset="0"/>
              </a:rPr>
              <a:t>by NAD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</a:t>
            </a:r>
          </a:p>
          <a:p>
            <a:pPr marL="1258888" lvl="2" indent="-344488">
              <a:buFont typeface="+mj-lt"/>
              <a:buAutoNum type="arabicPeriod"/>
            </a:pPr>
            <a:r>
              <a:rPr lang="en-US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Formation </a:t>
            </a:r>
            <a:r>
              <a:rPr lang="en-US" b="1" dirty="0">
                <a:latin typeface="Arial" charset="0"/>
              </a:rPr>
              <a:t>of acetyl CoA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acetic </a:t>
            </a:r>
            <a:r>
              <a:rPr lang="en-US" dirty="0">
                <a:latin typeface="Arial" charset="0"/>
              </a:rPr>
              <a:t>acid combines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with </a:t>
            </a:r>
            <a:r>
              <a:rPr lang="en-US" dirty="0">
                <a:latin typeface="Arial" charset="0"/>
              </a:rPr>
              <a:t>coenzyme A </a:t>
            </a:r>
            <a:r>
              <a:rPr lang="en-US" dirty="0">
                <a:latin typeface="Arial" charset="0"/>
                <a:sym typeface="Wingdings" charset="0"/>
              </a:rPr>
              <a:t>to form</a:t>
            </a:r>
            <a:r>
              <a:rPr lang="en-US" dirty="0">
                <a:latin typeface="Arial" charset="0"/>
              </a:rPr>
              <a:t> acetyl CoA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0713"/>
          <a:stretch/>
        </p:blipFill>
        <p:spPr>
          <a:xfrm>
            <a:off x="1081737" y="4343122"/>
            <a:ext cx="6980525" cy="251487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2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28600"/>
            <a:ext cx="6979920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24.7 Simplified version of the citric acid (Krebs) cycle.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06763" y="1543050"/>
            <a:ext cx="144462" cy="1160463"/>
          </a:xfrm>
          <a:custGeom>
            <a:avLst/>
            <a:gdLst>
              <a:gd name="T0" fmla="*/ 91 w 91"/>
              <a:gd name="T1" fmla="*/ 0 h 731"/>
              <a:gd name="T2" fmla="*/ 0 w 91"/>
              <a:gd name="T3" fmla="*/ 0 h 731"/>
              <a:gd name="T4" fmla="*/ 0 w 91"/>
              <a:gd name="T5" fmla="*/ 731 h 731"/>
              <a:gd name="T6" fmla="*/ 91 w 91"/>
              <a:gd name="T7" fmla="*/ 73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731">
                <a:moveTo>
                  <a:pt x="91" y="0"/>
                </a:moveTo>
                <a:lnTo>
                  <a:pt x="0" y="0"/>
                </a:lnTo>
                <a:lnTo>
                  <a:pt x="0" y="731"/>
                </a:lnTo>
                <a:lnTo>
                  <a:pt x="91" y="731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3214688" y="2122488"/>
            <a:ext cx="9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254125" y="586582"/>
            <a:ext cx="3460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Glycolysis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352550" y="1212850"/>
            <a:ext cx="1555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014538" y="1212850"/>
            <a:ext cx="1555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470150" y="1239838"/>
            <a:ext cx="1555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073650" y="6219826"/>
            <a:ext cx="2508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791075" y="5734050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GDP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44813" y="5380038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FAD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373188" y="1519238"/>
            <a:ext cx="4191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Cytosol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040313" y="2770188"/>
            <a:ext cx="539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Citric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905375" y="3000375"/>
            <a:ext cx="8064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(initial reactant)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545138" y="3568700"/>
            <a:ext cx="67468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Isocitric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389313" y="2724150"/>
            <a:ext cx="8540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Oxaloacetic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357563" y="2955925"/>
            <a:ext cx="914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(pickup molecule)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013075" y="3590925"/>
            <a:ext cx="5365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Malic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551238" y="5233988"/>
            <a:ext cx="701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Succinic acid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749800" y="5310188"/>
            <a:ext cx="7048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Succinyl-CoA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070350" y="5759450"/>
            <a:ext cx="2571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4067175" y="6234113"/>
            <a:ext cx="2603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ADP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517900" y="588963"/>
            <a:ext cx="5873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Carbon atom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513138" y="796925"/>
            <a:ext cx="9144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Inorganic phosphate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517900" y="1006475"/>
            <a:ext cx="5683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Coenzyme 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0" name="Rectangle 33"/>
          <p:cNvSpPr>
            <a:spLocks noChangeArrowheads="1"/>
          </p:cNvSpPr>
          <p:nvPr/>
        </p:nvSpPr>
        <p:spPr bwMode="auto">
          <a:xfrm>
            <a:off x="3949700" y="2179638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1" name="Rectangle 34"/>
          <p:cNvSpPr>
            <a:spLocks noChangeArrowheads="1"/>
          </p:cNvSpPr>
          <p:nvPr/>
        </p:nvSpPr>
        <p:spPr bwMode="auto">
          <a:xfrm>
            <a:off x="3646488" y="5624513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3" name="Rectangle 35"/>
          <p:cNvSpPr>
            <a:spLocks noChangeArrowheads="1"/>
          </p:cNvSpPr>
          <p:nvPr/>
        </p:nvSpPr>
        <p:spPr bwMode="auto">
          <a:xfrm>
            <a:off x="6137275" y="4813300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4" name="Rectangle 36"/>
          <p:cNvSpPr>
            <a:spLocks noChangeArrowheads="1"/>
          </p:cNvSpPr>
          <p:nvPr/>
        </p:nvSpPr>
        <p:spPr bwMode="auto">
          <a:xfrm>
            <a:off x="4221163" y="2344738"/>
            <a:ext cx="5842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Acetyl CoA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5" name="Rectangle 37"/>
          <p:cNvSpPr>
            <a:spLocks noChangeArrowheads="1"/>
          </p:cNvSpPr>
          <p:nvPr/>
        </p:nvSpPr>
        <p:spPr bwMode="auto">
          <a:xfrm>
            <a:off x="3798888" y="1585913"/>
            <a:ext cx="14160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Pyruvic acid from glycolysis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6" name="Rectangle 38"/>
          <p:cNvSpPr>
            <a:spLocks noChangeArrowheads="1"/>
          </p:cNvSpPr>
          <p:nvPr/>
        </p:nvSpPr>
        <p:spPr bwMode="auto">
          <a:xfrm>
            <a:off x="4519613" y="3024188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7" name="Rectangle 39"/>
          <p:cNvSpPr>
            <a:spLocks noChangeArrowheads="1"/>
          </p:cNvSpPr>
          <p:nvPr/>
        </p:nvSpPr>
        <p:spPr bwMode="auto">
          <a:xfrm>
            <a:off x="2941638" y="4594225"/>
            <a:ext cx="6762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Fumaric acid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9" name="Rectangle 40"/>
          <p:cNvSpPr>
            <a:spLocks noChangeArrowheads="1"/>
          </p:cNvSpPr>
          <p:nvPr/>
        </p:nvSpPr>
        <p:spPr bwMode="auto">
          <a:xfrm>
            <a:off x="3235325" y="995363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306755" y="760409"/>
            <a:ext cx="881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00" b="1" baseline="-250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1970495" y="611941"/>
            <a:ext cx="192360" cy="15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400"/>
              </a:lnSpc>
            </a:pPr>
            <a:r>
              <a:rPr lang="en-US" sz="5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Citric</a:t>
            </a:r>
          </a:p>
          <a:p>
            <a:pPr algn="ctr" eaLnBrk="1" hangingPunct="1">
              <a:lnSpc>
                <a:spcPts val="400"/>
              </a:lnSpc>
            </a:pPr>
            <a:r>
              <a:rPr lang="en-US" sz="5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acid</a:t>
            </a:r>
          </a:p>
          <a:p>
            <a:pPr algn="ctr" eaLnBrk="1" hangingPunct="1">
              <a:lnSpc>
                <a:spcPts val="400"/>
              </a:lnSpc>
            </a:pPr>
            <a:r>
              <a:rPr lang="en-US" sz="5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cycle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2300273" y="562697"/>
            <a:ext cx="49532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500"/>
              </a:lnSpc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 </a:t>
            </a:r>
          </a:p>
          <a:p>
            <a:pPr eaLnBrk="1" hangingPunct="1">
              <a:lnSpc>
                <a:spcPts val="500"/>
              </a:lnSpc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transport 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chain</a:t>
            </a:r>
          </a:p>
          <a:p>
            <a:pPr eaLnBrk="1" hangingPunct="1">
              <a:lnSpc>
                <a:spcPts val="500"/>
              </a:lnSpc>
            </a:pP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oxidative</a:t>
            </a:r>
          </a:p>
          <a:p>
            <a:pPr eaLnBrk="1" hangingPunct="1">
              <a:lnSpc>
                <a:spcPts val="500"/>
              </a:lnSpc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1364217" y="1881189"/>
            <a:ext cx="7117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Mitochondrion</a:t>
            </a:r>
          </a:p>
          <a:p>
            <a:pPr algn="ctr" eaLnBrk="1" hangingPunct="1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(matrix)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2357236" y="2053550"/>
            <a:ext cx="841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Transitional</a:t>
            </a:r>
          </a:p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phase</a:t>
            </a:r>
            <a:endParaRPr lang="en-US" sz="10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3985282" y="1955797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5040313" y="1899004"/>
            <a:ext cx="2612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5075780" y="2145882"/>
            <a:ext cx="5225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2450591" y="3037602"/>
            <a:ext cx="5225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2720036" y="3391259"/>
            <a:ext cx="2612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4134330" y="4062514"/>
            <a:ext cx="7710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000" i="1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Citric acid </a:t>
            </a:r>
          </a:p>
          <a:p>
            <a:pPr algn="ctr" eaLnBrk="1" hangingPunct="1"/>
            <a:r>
              <a:rPr lang="en-US" sz="1000" i="1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cycle</a:t>
            </a:r>
            <a:endParaRPr lang="en-US" sz="1000" i="1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37"/>
          <p:cNvSpPr>
            <a:spLocks noChangeArrowheads="1"/>
          </p:cNvSpPr>
          <p:nvPr/>
        </p:nvSpPr>
        <p:spPr bwMode="auto">
          <a:xfrm>
            <a:off x="5422900" y="4154806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7"/>
          <p:cNvSpPr>
            <a:spLocks noChangeArrowheads="1"/>
          </p:cNvSpPr>
          <p:nvPr/>
        </p:nvSpPr>
        <p:spPr bwMode="auto">
          <a:xfrm>
            <a:off x="6439831" y="3893327"/>
            <a:ext cx="2612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6418148" y="4319491"/>
            <a:ext cx="5225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60" name="Rectangle 37"/>
          <p:cNvSpPr>
            <a:spLocks noChangeArrowheads="1"/>
          </p:cNvSpPr>
          <p:nvPr/>
        </p:nvSpPr>
        <p:spPr bwMode="auto">
          <a:xfrm>
            <a:off x="6063780" y="4997450"/>
            <a:ext cx="2612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5979064" y="5310188"/>
            <a:ext cx="5225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5076553" y="4933911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5372105" y="4602519"/>
            <a:ext cx="9329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Symbol" pitchFamily="18" charset="2"/>
                <a:ea typeface="+mn-ea"/>
                <a:cs typeface="Arial" pitchFamily="34" charset="0"/>
              </a:rPr>
              <a:t>a</a:t>
            </a:r>
            <a:r>
              <a:rPr lang="el-GR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lang="en-US" sz="8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Ketoglutaric</a:t>
            </a: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5213437" y="5724724"/>
            <a:ext cx="881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00" b="1" baseline="-250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ectangle 37"/>
          <p:cNvSpPr>
            <a:spLocks noChangeArrowheads="1"/>
          </p:cNvSpPr>
          <p:nvPr/>
        </p:nvSpPr>
        <p:spPr bwMode="auto">
          <a:xfrm>
            <a:off x="2646422" y="5010112"/>
            <a:ext cx="32220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FADH</a:t>
            </a:r>
            <a:r>
              <a:rPr lang="en-US" sz="8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9828" b="47599"/>
          <a:stretch/>
        </p:blipFill>
        <p:spPr>
          <a:xfrm>
            <a:off x="228600" y="4191000"/>
            <a:ext cx="8673548" cy="2590800"/>
          </a:xfrm>
          <a:prstGeom prst="rect">
            <a:avLst/>
          </a:prstGeom>
        </p:spPr>
      </p:pic>
      <p:sp>
        <p:nvSpPr>
          <p:cNvPr id="11980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19810" name="Rectangle 16"/>
          <p:cNvSpPr>
            <a:spLocks noGrp="1" noChangeArrowheads="1"/>
          </p:cNvSpPr>
          <p:nvPr>
            <p:ph idx="1"/>
          </p:nvPr>
        </p:nvSpPr>
        <p:spPr>
          <a:xfrm>
            <a:off x="228600" y="584200"/>
            <a:ext cx="8763000" cy="3683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" charset="0"/>
              </a:rPr>
              <a:t>Citric acid cycle (cont.)</a:t>
            </a:r>
          </a:p>
          <a:p>
            <a:pPr lvl="1"/>
            <a:r>
              <a:rPr lang="en-US" dirty="0" smtClean="0">
                <a:latin typeface="Arial" charset="0"/>
              </a:rPr>
              <a:t>Coenzyme </a:t>
            </a:r>
            <a:r>
              <a:rPr lang="en-US" dirty="0">
                <a:latin typeface="Arial" charset="0"/>
              </a:rPr>
              <a:t>A then shuttles its acetic acid to an enzyme in citric acid cycle that joins it to 4-carbon </a:t>
            </a:r>
            <a:r>
              <a:rPr lang="en-US" b="1" dirty="0" err="1">
                <a:latin typeface="Arial" charset="0"/>
              </a:rPr>
              <a:t>oxaloacetic</a:t>
            </a:r>
            <a:r>
              <a:rPr lang="en-US" b="1" dirty="0">
                <a:latin typeface="Arial" charset="0"/>
              </a:rPr>
              <a:t> acid</a:t>
            </a:r>
          </a:p>
          <a:p>
            <a:pPr lvl="2"/>
            <a:r>
              <a:rPr lang="en-US" dirty="0">
                <a:latin typeface="Arial" charset="0"/>
                <a:sym typeface="Wingdings" charset="0"/>
              </a:rPr>
              <a:t>Produces 6-carbon </a:t>
            </a:r>
            <a:r>
              <a:rPr lang="en-US" b="1" dirty="0">
                <a:latin typeface="Arial" charset="0"/>
                <a:sym typeface="Wingdings" charset="0"/>
              </a:rPr>
              <a:t>citric </a:t>
            </a:r>
            <a:r>
              <a:rPr lang="en-US" b="1" dirty="0" smtClean="0">
                <a:latin typeface="Arial" charset="0"/>
                <a:sym typeface="Wingdings" charset="0"/>
              </a:rPr>
              <a:t>acid</a:t>
            </a:r>
            <a:endParaRPr lang="en-US" i="1" dirty="0">
              <a:latin typeface="Arial" charset="0"/>
              <a:sym typeface="Wingdings" charset="0"/>
            </a:endParaRPr>
          </a:p>
          <a:p>
            <a:pPr lvl="1"/>
            <a:r>
              <a:rPr lang="en-US" dirty="0">
                <a:latin typeface="Arial" charset="0"/>
              </a:rPr>
              <a:t>During eight steps, original acetic acid is </a:t>
            </a:r>
            <a:r>
              <a:rPr lang="en-US" dirty="0" err="1">
                <a:latin typeface="Arial" charset="0"/>
              </a:rPr>
              <a:t>decarboxylated</a:t>
            </a:r>
            <a:r>
              <a:rPr lang="en-US" dirty="0">
                <a:latin typeface="Arial" charset="0"/>
              </a:rPr>
              <a:t> and oxidized to </a:t>
            </a:r>
            <a:r>
              <a:rPr lang="en-US" b="1" dirty="0" err="1">
                <a:latin typeface="Arial" charset="0"/>
              </a:rPr>
              <a:t>keto</a:t>
            </a:r>
            <a:r>
              <a:rPr lang="en-US" b="1" dirty="0">
                <a:latin typeface="Arial" charset="0"/>
              </a:rPr>
              <a:t> acid </a:t>
            </a:r>
            <a:r>
              <a:rPr lang="en-US" dirty="0">
                <a:latin typeface="Arial" charset="0"/>
              </a:rPr>
              <a:t>intermediates, resulting in </a:t>
            </a:r>
            <a:r>
              <a:rPr lang="en-US" dirty="0">
                <a:latin typeface="Arial" charset="0"/>
                <a:sym typeface="Wingdings" charset="0"/>
              </a:rPr>
              <a:t>NADH + H</a:t>
            </a:r>
            <a:r>
              <a:rPr lang="en-US" baseline="30000" dirty="0">
                <a:latin typeface="Arial" charset="0"/>
                <a:sym typeface="Wingdings" charset="0"/>
              </a:rPr>
              <a:t>+</a:t>
            </a:r>
            <a:r>
              <a:rPr lang="en-US" dirty="0">
                <a:latin typeface="Arial" charset="0"/>
                <a:sym typeface="Wingdings" charset="0"/>
              </a:rPr>
              <a:t>, </a:t>
            </a:r>
            <a:r>
              <a:rPr lang="en-US" dirty="0" smtClean="0">
                <a:latin typeface="Arial" charset="0"/>
                <a:sym typeface="Wingdings" charset="0"/>
              </a:rPr>
              <a:t>FADH</a:t>
            </a:r>
            <a:r>
              <a:rPr lang="en-US" baseline="-25000" dirty="0">
                <a:latin typeface="Arial" charset="0"/>
                <a:sym typeface="Wingdings" charset="0"/>
              </a:rPr>
              <a:t>2</a:t>
            </a:r>
            <a:r>
              <a:rPr lang="en-US" dirty="0" smtClean="0">
                <a:latin typeface="Arial" charset="0"/>
                <a:sym typeface="Wingdings" charset="0"/>
              </a:rPr>
              <a:t> </a:t>
            </a:r>
            <a:r>
              <a:rPr lang="en-US" dirty="0">
                <a:latin typeface="Arial" charset="0"/>
                <a:sym typeface="Wingdings" charset="0"/>
              </a:rPr>
              <a:t>and CO</a:t>
            </a:r>
            <a:r>
              <a:rPr lang="en-US" baseline="-25000" dirty="0">
                <a:latin typeface="Arial" charset="0"/>
                <a:sym typeface="Wingdings" charset="0"/>
              </a:rPr>
              <a:t>2</a:t>
            </a:r>
          </a:p>
          <a:p>
            <a:pPr lvl="1"/>
            <a:r>
              <a:rPr lang="en-US" dirty="0">
                <a:latin typeface="Arial" charset="0"/>
                <a:sym typeface="Wingdings" charset="0"/>
              </a:rPr>
              <a:t>In final </a:t>
            </a:r>
            <a:r>
              <a:rPr lang="en-US" dirty="0" smtClean="0">
                <a:latin typeface="Arial" charset="0"/>
                <a:sym typeface="Wingdings" charset="0"/>
              </a:rPr>
              <a:t>step, </a:t>
            </a:r>
            <a:r>
              <a:rPr lang="en-US" dirty="0" err="1">
                <a:latin typeface="Arial" charset="0"/>
                <a:sym typeface="Wingdings" charset="0"/>
              </a:rPr>
              <a:t>oxaloacetic</a:t>
            </a:r>
            <a:r>
              <a:rPr lang="en-US" dirty="0">
                <a:latin typeface="Arial" charset="0"/>
                <a:sym typeface="Wingdings" charset="0"/>
              </a:rPr>
              <a:t> acid regenerated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21858" name="Rectangle 2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4800600" cy="571658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Arial" charset="0"/>
              </a:rPr>
              <a:t>Citric acid cycle (cont.)</a:t>
            </a:r>
          </a:p>
          <a:p>
            <a:pPr lvl="1"/>
            <a:r>
              <a:rPr lang="en-US" dirty="0" smtClean="0">
                <a:latin typeface="Arial" charset="0"/>
              </a:rPr>
              <a:t>For </a:t>
            </a:r>
            <a:r>
              <a:rPr lang="en-US" dirty="0">
                <a:latin typeface="Arial" charset="0"/>
              </a:rPr>
              <a:t>each turn of </a:t>
            </a:r>
            <a:r>
              <a:rPr lang="en-US" dirty="0" smtClean="0">
                <a:latin typeface="Arial" charset="0"/>
              </a:rPr>
              <a:t>the cycle, </a:t>
            </a:r>
            <a:r>
              <a:rPr lang="en-US" dirty="0">
                <a:latin typeface="Arial" charset="0"/>
              </a:rPr>
              <a:t>we get:</a:t>
            </a:r>
          </a:p>
          <a:p>
            <a:pPr lvl="2"/>
            <a:r>
              <a:rPr lang="en-US" dirty="0">
                <a:latin typeface="Arial" charset="0"/>
              </a:rPr>
              <a:t>2 CO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from </a:t>
            </a:r>
            <a:r>
              <a:rPr lang="en-US" dirty="0">
                <a:latin typeface="Arial" charset="0"/>
              </a:rPr>
              <a:t>decarboxylation</a:t>
            </a:r>
          </a:p>
          <a:p>
            <a:pPr lvl="2"/>
            <a:r>
              <a:rPr lang="en-US" dirty="0">
                <a:latin typeface="Arial" charset="0"/>
              </a:rPr>
              <a:t>4 molecules of reduced enzymes</a:t>
            </a:r>
          </a:p>
          <a:p>
            <a:pPr lvl="3"/>
            <a:r>
              <a:rPr lang="en-US" dirty="0">
                <a:latin typeface="Arial" charset="0"/>
              </a:rPr>
              <a:t>3 NADH +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and 1 FADH</a:t>
            </a:r>
            <a:r>
              <a:rPr lang="en-US" baseline="-25000" dirty="0">
                <a:latin typeface="Arial" charset="0"/>
              </a:rPr>
              <a:t>2</a:t>
            </a:r>
          </a:p>
          <a:p>
            <a:pPr lvl="2"/>
            <a:r>
              <a:rPr lang="en-US" dirty="0">
                <a:latin typeface="Arial" charset="0"/>
              </a:rPr>
              <a:t>1 ATP (by substrate level phosphorylation)</a:t>
            </a:r>
          </a:p>
          <a:p>
            <a:pPr lvl="1"/>
            <a:r>
              <a:rPr lang="en-US" dirty="0">
                <a:latin typeface="Arial" charset="0"/>
                <a:sym typeface="Wingdings" charset="0"/>
              </a:rPr>
              <a:t>Started with 2 pyruvic acid </a:t>
            </a:r>
            <a:r>
              <a:rPr lang="en-US" dirty="0" smtClean="0">
                <a:latin typeface="Arial" charset="0"/>
                <a:sym typeface="Wingdings" charset="0"/>
              </a:rPr>
              <a:t>molecules, </a:t>
            </a:r>
            <a:r>
              <a:rPr lang="en-US" dirty="0">
                <a:latin typeface="Arial" charset="0"/>
                <a:sym typeface="Wingdings" charset="0"/>
              </a:rPr>
              <a:t>so amount of </a:t>
            </a:r>
            <a:r>
              <a:rPr lang="en-US" dirty="0" smtClean="0">
                <a:latin typeface="Arial" charset="0"/>
                <a:sym typeface="Wingdings" charset="0"/>
              </a:rPr>
              <a:t>final </a:t>
            </a:r>
            <a:r>
              <a:rPr lang="en-US" dirty="0">
                <a:latin typeface="Arial" charset="0"/>
                <a:sym typeface="Wingdings" charset="0"/>
              </a:rPr>
              <a:t>products from 1 glucose is doubled:</a:t>
            </a:r>
          </a:p>
          <a:p>
            <a:pPr lvl="2"/>
            <a:r>
              <a:rPr lang="en-US" dirty="0">
                <a:latin typeface="Arial" charset="0"/>
                <a:sym typeface="Wingdings" charset="0"/>
              </a:rPr>
              <a:t>4 CO</a:t>
            </a:r>
            <a:r>
              <a:rPr lang="en-US" baseline="-25000" dirty="0">
                <a:latin typeface="Arial" charset="0"/>
                <a:sym typeface="Wingdings" charset="0"/>
              </a:rPr>
              <a:t>2</a:t>
            </a:r>
            <a:r>
              <a:rPr lang="en-US" dirty="0">
                <a:latin typeface="Arial" charset="0"/>
                <a:sym typeface="Wingdings" charset="0"/>
              </a:rPr>
              <a:t>, 6 NADH + H</a:t>
            </a:r>
            <a:r>
              <a:rPr lang="en-US" baseline="30000" dirty="0">
                <a:latin typeface="Arial" charset="0"/>
                <a:sym typeface="Wingdings" charset="0"/>
              </a:rPr>
              <a:t>+</a:t>
            </a:r>
            <a:r>
              <a:rPr lang="en-US" dirty="0">
                <a:latin typeface="Arial" charset="0"/>
                <a:sym typeface="Wingdings" charset="0"/>
              </a:rPr>
              <a:t>, 2 FADH</a:t>
            </a:r>
            <a:r>
              <a:rPr lang="en-US" baseline="-25000" dirty="0">
                <a:latin typeface="Arial" charset="0"/>
                <a:sym typeface="Wingdings" charset="0"/>
              </a:rPr>
              <a:t>2</a:t>
            </a:r>
            <a:r>
              <a:rPr lang="en-US" dirty="0">
                <a:latin typeface="Arial" charset="0"/>
                <a:sym typeface="Wingdings" charset="0"/>
              </a:rPr>
              <a:t>, and 2 ATP</a:t>
            </a:r>
          </a:p>
          <a:p>
            <a:pPr lvl="1"/>
            <a:r>
              <a:rPr lang="en-US" dirty="0">
                <a:latin typeface="Arial" charset="0"/>
              </a:rPr>
              <a:t>Adding products of transitional phase, total final products for breakdown of 1 glucose are:</a:t>
            </a:r>
          </a:p>
          <a:p>
            <a:pPr lvl="2"/>
            <a:r>
              <a:rPr lang="en-US" dirty="0">
                <a:latin typeface="Arial" charset="0"/>
              </a:rPr>
              <a:t>6 CO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, 8 NADH +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, 2 FADH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, and 2 ATP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4107"/>
          <a:stretch/>
        </p:blipFill>
        <p:spPr>
          <a:xfrm>
            <a:off x="4648200" y="1295400"/>
            <a:ext cx="4459122" cy="476076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2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228600"/>
            <a:ext cx="6979920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24.7 Simplified version of the citric acid (Krebs) cycle.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06763" y="1543050"/>
            <a:ext cx="144462" cy="1160463"/>
          </a:xfrm>
          <a:custGeom>
            <a:avLst/>
            <a:gdLst>
              <a:gd name="T0" fmla="*/ 91 w 91"/>
              <a:gd name="T1" fmla="*/ 0 h 731"/>
              <a:gd name="T2" fmla="*/ 0 w 91"/>
              <a:gd name="T3" fmla="*/ 0 h 731"/>
              <a:gd name="T4" fmla="*/ 0 w 91"/>
              <a:gd name="T5" fmla="*/ 731 h 731"/>
              <a:gd name="T6" fmla="*/ 91 w 91"/>
              <a:gd name="T7" fmla="*/ 73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731">
                <a:moveTo>
                  <a:pt x="91" y="0"/>
                </a:moveTo>
                <a:lnTo>
                  <a:pt x="0" y="0"/>
                </a:lnTo>
                <a:lnTo>
                  <a:pt x="0" y="731"/>
                </a:lnTo>
                <a:lnTo>
                  <a:pt x="91" y="731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3214688" y="2122488"/>
            <a:ext cx="9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254125" y="586582"/>
            <a:ext cx="3460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Glycolysis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352550" y="1212850"/>
            <a:ext cx="1555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014538" y="1212850"/>
            <a:ext cx="1555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470150" y="1239838"/>
            <a:ext cx="15557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073650" y="6219826"/>
            <a:ext cx="2508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791075" y="5734050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GDP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944813" y="5380038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FAD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373188" y="1519238"/>
            <a:ext cx="4191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i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Cytosol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040313" y="2770188"/>
            <a:ext cx="5397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Citric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905375" y="3000375"/>
            <a:ext cx="8064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(initial reactant)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545138" y="3568700"/>
            <a:ext cx="67468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Isocitric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389313" y="2724150"/>
            <a:ext cx="8540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Oxaloacetic</a:t>
            </a:r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357563" y="2955925"/>
            <a:ext cx="914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(pickup molecule)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013075" y="3590925"/>
            <a:ext cx="5365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Malic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551238" y="5233988"/>
            <a:ext cx="7016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Succinic acid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749800" y="5310188"/>
            <a:ext cx="7048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Succinyl-CoA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4070350" y="5759450"/>
            <a:ext cx="2571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GTP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4067175" y="6234113"/>
            <a:ext cx="2603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ADP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3517900" y="588963"/>
            <a:ext cx="5873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Carbon atom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513138" y="796925"/>
            <a:ext cx="9144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Inorganic phosphate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3517900" y="1006475"/>
            <a:ext cx="5683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Coenzyme 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0" name="Rectangle 33"/>
          <p:cNvSpPr>
            <a:spLocks noChangeArrowheads="1"/>
          </p:cNvSpPr>
          <p:nvPr/>
        </p:nvSpPr>
        <p:spPr bwMode="auto">
          <a:xfrm>
            <a:off x="3949700" y="2179638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1" name="Rectangle 34"/>
          <p:cNvSpPr>
            <a:spLocks noChangeArrowheads="1"/>
          </p:cNvSpPr>
          <p:nvPr/>
        </p:nvSpPr>
        <p:spPr bwMode="auto">
          <a:xfrm>
            <a:off x="3646488" y="5624513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3" name="Rectangle 35"/>
          <p:cNvSpPr>
            <a:spLocks noChangeArrowheads="1"/>
          </p:cNvSpPr>
          <p:nvPr/>
        </p:nvSpPr>
        <p:spPr bwMode="auto">
          <a:xfrm>
            <a:off x="6137275" y="4813300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4" name="Rectangle 36"/>
          <p:cNvSpPr>
            <a:spLocks noChangeArrowheads="1"/>
          </p:cNvSpPr>
          <p:nvPr/>
        </p:nvSpPr>
        <p:spPr bwMode="auto">
          <a:xfrm>
            <a:off x="4221163" y="2344738"/>
            <a:ext cx="5842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Acetyl CoA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5" name="Rectangle 37"/>
          <p:cNvSpPr>
            <a:spLocks noChangeArrowheads="1"/>
          </p:cNvSpPr>
          <p:nvPr/>
        </p:nvSpPr>
        <p:spPr bwMode="auto">
          <a:xfrm>
            <a:off x="3798888" y="1585913"/>
            <a:ext cx="141605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Pyruvic acid from glycolysis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6" name="Rectangle 38"/>
          <p:cNvSpPr>
            <a:spLocks noChangeArrowheads="1"/>
          </p:cNvSpPr>
          <p:nvPr/>
        </p:nvSpPr>
        <p:spPr bwMode="auto">
          <a:xfrm>
            <a:off x="4519613" y="3024188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7" name="Rectangle 39"/>
          <p:cNvSpPr>
            <a:spLocks noChangeArrowheads="1"/>
          </p:cNvSpPr>
          <p:nvPr/>
        </p:nvSpPr>
        <p:spPr bwMode="auto">
          <a:xfrm>
            <a:off x="2941638" y="4594225"/>
            <a:ext cx="6762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Fumaric acid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9" name="Rectangle 40"/>
          <p:cNvSpPr>
            <a:spLocks noChangeArrowheads="1"/>
          </p:cNvSpPr>
          <p:nvPr/>
        </p:nvSpPr>
        <p:spPr bwMode="auto">
          <a:xfrm>
            <a:off x="3235325" y="995363"/>
            <a:ext cx="254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306755" y="760409"/>
            <a:ext cx="881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00" b="1" baseline="-250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1970495" y="611941"/>
            <a:ext cx="192360" cy="15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400"/>
              </a:lnSpc>
            </a:pPr>
            <a:r>
              <a:rPr lang="en-US" sz="5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Citric</a:t>
            </a:r>
          </a:p>
          <a:p>
            <a:pPr algn="ctr" eaLnBrk="1" hangingPunct="1">
              <a:lnSpc>
                <a:spcPts val="400"/>
              </a:lnSpc>
            </a:pPr>
            <a:r>
              <a:rPr lang="en-US" sz="5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acid</a:t>
            </a:r>
          </a:p>
          <a:p>
            <a:pPr algn="ctr" eaLnBrk="1" hangingPunct="1">
              <a:lnSpc>
                <a:spcPts val="400"/>
              </a:lnSpc>
            </a:pPr>
            <a:r>
              <a:rPr lang="en-US" sz="5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cycle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2300273" y="562697"/>
            <a:ext cx="49532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500"/>
              </a:lnSpc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 </a:t>
            </a:r>
          </a:p>
          <a:p>
            <a:pPr eaLnBrk="1" hangingPunct="1">
              <a:lnSpc>
                <a:spcPts val="500"/>
              </a:lnSpc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transport </a:t>
            </a: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chain</a:t>
            </a:r>
          </a:p>
          <a:p>
            <a:pPr eaLnBrk="1" hangingPunct="1">
              <a:lnSpc>
                <a:spcPts val="500"/>
              </a:lnSpc>
            </a:pPr>
            <a:r>
              <a:rPr lang="en-US" sz="5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oxidative</a:t>
            </a:r>
          </a:p>
          <a:p>
            <a:pPr eaLnBrk="1" hangingPunct="1">
              <a:lnSpc>
                <a:spcPts val="500"/>
              </a:lnSpc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1364217" y="1881189"/>
            <a:ext cx="7117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Mitochondrion</a:t>
            </a:r>
          </a:p>
          <a:p>
            <a:pPr algn="ctr" eaLnBrk="1" hangingPunct="1"/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(matrix)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2357236" y="2053550"/>
            <a:ext cx="841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Transitional</a:t>
            </a:r>
          </a:p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phase</a:t>
            </a:r>
            <a:endParaRPr lang="en-US" sz="10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3985282" y="1955797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5040313" y="1899004"/>
            <a:ext cx="2612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5075780" y="2145882"/>
            <a:ext cx="5225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4" name="Rectangle 37"/>
          <p:cNvSpPr>
            <a:spLocks noChangeArrowheads="1"/>
          </p:cNvSpPr>
          <p:nvPr/>
        </p:nvSpPr>
        <p:spPr bwMode="auto">
          <a:xfrm>
            <a:off x="2450591" y="3037602"/>
            <a:ext cx="5225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2720036" y="3391259"/>
            <a:ext cx="2612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4134330" y="4062514"/>
            <a:ext cx="7710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000" i="1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Citric acid </a:t>
            </a:r>
          </a:p>
          <a:p>
            <a:pPr algn="ctr" eaLnBrk="1" hangingPunct="1"/>
            <a:r>
              <a:rPr lang="en-US" sz="1000" i="1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cycle</a:t>
            </a:r>
            <a:endParaRPr lang="en-US" sz="1000" i="1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37"/>
          <p:cNvSpPr>
            <a:spLocks noChangeArrowheads="1"/>
          </p:cNvSpPr>
          <p:nvPr/>
        </p:nvSpPr>
        <p:spPr bwMode="auto">
          <a:xfrm>
            <a:off x="5422900" y="4154806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7"/>
          <p:cNvSpPr>
            <a:spLocks noChangeArrowheads="1"/>
          </p:cNvSpPr>
          <p:nvPr/>
        </p:nvSpPr>
        <p:spPr bwMode="auto">
          <a:xfrm>
            <a:off x="6439831" y="3893327"/>
            <a:ext cx="2612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6418148" y="4319491"/>
            <a:ext cx="5225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60" name="Rectangle 37"/>
          <p:cNvSpPr>
            <a:spLocks noChangeArrowheads="1"/>
          </p:cNvSpPr>
          <p:nvPr/>
        </p:nvSpPr>
        <p:spPr bwMode="auto">
          <a:xfrm>
            <a:off x="6063780" y="4997450"/>
            <a:ext cx="2612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5979064" y="5310188"/>
            <a:ext cx="5225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8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8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5076553" y="4933911"/>
            <a:ext cx="1923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8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5372105" y="4602519"/>
            <a:ext cx="9329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000000"/>
                </a:solidFill>
                <a:latin typeface="Symbol" pitchFamily="18" charset="2"/>
                <a:ea typeface="+mn-ea"/>
                <a:cs typeface="Arial" pitchFamily="34" charset="0"/>
              </a:rPr>
              <a:t>a</a:t>
            </a:r>
            <a:r>
              <a:rPr lang="el-GR" sz="8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lang="en-US" sz="8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Ketoglutaric</a:t>
            </a: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acid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5213437" y="5724724"/>
            <a:ext cx="8816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lang="en-US" sz="800" b="1" baseline="-2500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ectangle 37"/>
          <p:cNvSpPr>
            <a:spLocks noChangeArrowheads="1"/>
          </p:cNvSpPr>
          <p:nvPr/>
        </p:nvSpPr>
        <p:spPr bwMode="auto">
          <a:xfrm>
            <a:off x="2646422" y="5010112"/>
            <a:ext cx="32220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FADH</a:t>
            </a:r>
            <a:r>
              <a:rPr lang="en-US" sz="8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2493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Citric acid cycle (cont.)</a:t>
            </a:r>
          </a:p>
          <a:p>
            <a:pPr lvl="1"/>
            <a:r>
              <a:rPr lang="en-US" dirty="0" smtClean="0">
                <a:latin typeface="Arial" charset="0"/>
              </a:rPr>
              <a:t>NADH </a:t>
            </a:r>
            <a:r>
              <a:rPr lang="en-US" dirty="0">
                <a:latin typeface="Arial" charset="0"/>
              </a:rPr>
              <a:t>must be oxidized to ensure there is plenty of NAD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so glycolysis, transitional phase and citric acid cycle can continue</a:t>
            </a:r>
          </a:p>
          <a:p>
            <a:pPr lvl="2"/>
            <a:r>
              <a:rPr lang="en-US" dirty="0">
                <a:latin typeface="Arial" charset="0"/>
              </a:rPr>
              <a:t>NADH will be oxidized in electron transport chain</a:t>
            </a:r>
          </a:p>
          <a:p>
            <a:pPr lvl="1"/>
            <a:r>
              <a:rPr lang="en-US" dirty="0">
                <a:latin typeface="Arial" charset="0"/>
              </a:rPr>
              <a:t>Breakdown products of fats and proteins can also enter citric acid cycle at certain points to be further broken down</a:t>
            </a:r>
          </a:p>
          <a:p>
            <a:pPr lvl="1"/>
            <a:r>
              <a:rPr lang="en-US" dirty="0">
                <a:latin typeface="Arial" charset="0"/>
              </a:rPr>
              <a:t>Also, cycle intermediates may be used as building materials for anabolic reactions rather than just catabolic reactions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26978" name="Rectangle 11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35052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Arial" charset="0"/>
              </a:rPr>
              <a:t>Electron </a:t>
            </a:r>
            <a:r>
              <a:rPr lang="en-US" b="1" dirty="0" smtClean="0">
                <a:latin typeface="Arial" charset="0"/>
              </a:rPr>
              <a:t>transport chain </a:t>
            </a:r>
            <a:r>
              <a:rPr lang="en-US" b="1" dirty="0">
                <a:latin typeface="Arial" charset="0"/>
              </a:rPr>
              <a:t>and </a:t>
            </a:r>
            <a:r>
              <a:rPr lang="en-US" b="1" dirty="0" smtClean="0">
                <a:latin typeface="Arial" charset="0"/>
              </a:rPr>
              <a:t>oxidative phosphorylation</a:t>
            </a:r>
            <a:endParaRPr lang="en-US" b="1" dirty="0">
              <a:latin typeface="Arial" charset="0"/>
            </a:endParaRPr>
          </a:p>
          <a:p>
            <a:pPr lvl="1"/>
            <a:r>
              <a:rPr lang="en-US" b="1" dirty="0">
                <a:latin typeface="Arial" charset="0"/>
              </a:rPr>
              <a:t>Oxidative </a:t>
            </a:r>
            <a:r>
              <a:rPr lang="en-US" b="1" dirty="0" smtClean="0">
                <a:latin typeface="Arial" charset="0"/>
              </a:rPr>
              <a:t>phosphorylation </a:t>
            </a:r>
            <a:r>
              <a:rPr lang="en-US" dirty="0">
                <a:latin typeface="Arial" charset="0"/>
              </a:rPr>
              <a:t>consists of </a:t>
            </a:r>
            <a:r>
              <a:rPr lang="en-US" dirty="0" smtClean="0">
                <a:latin typeface="Arial" charset="0"/>
              </a:rPr>
              <a:t>two </a:t>
            </a:r>
            <a:r>
              <a:rPr lang="en-US" dirty="0">
                <a:latin typeface="Arial" charset="0"/>
              </a:rPr>
              <a:t>phases:</a:t>
            </a:r>
          </a:p>
          <a:p>
            <a:pPr marL="914400" lvl="2" indent="0">
              <a:buNone/>
            </a:pPr>
            <a:r>
              <a:rPr lang="en-US" b="1" dirty="0">
                <a:latin typeface="Arial" charset="0"/>
              </a:rPr>
              <a:t>Phase 1</a:t>
            </a:r>
            <a:r>
              <a:rPr lang="en-US" dirty="0"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Electron transport chain </a:t>
            </a:r>
            <a:r>
              <a:rPr lang="en-US" dirty="0" smtClean="0">
                <a:latin typeface="Arial" charset="0"/>
              </a:rPr>
              <a:t>creates </a:t>
            </a:r>
            <a:r>
              <a:rPr lang="en-US" dirty="0">
                <a:latin typeface="Arial" charset="0"/>
              </a:rPr>
              <a:t>a proton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) gradient across mitochondrial membrane using </a:t>
            </a:r>
            <a:r>
              <a:rPr lang="en-US" dirty="0" smtClean="0">
                <a:latin typeface="Arial" charset="0"/>
              </a:rPr>
              <a:t>high-energy </a:t>
            </a:r>
            <a:r>
              <a:rPr lang="en-US" dirty="0">
                <a:latin typeface="Arial" charset="0"/>
              </a:rPr>
              <a:t>electrons removed from H from food fuels</a:t>
            </a:r>
          </a:p>
          <a:p>
            <a:pPr marL="914400" lvl="2" indent="0">
              <a:buNone/>
            </a:pPr>
            <a:r>
              <a:rPr lang="en-US" b="1" dirty="0">
                <a:latin typeface="Arial" charset="0"/>
              </a:rPr>
              <a:t>Phase 2</a:t>
            </a:r>
            <a:r>
              <a:rPr lang="en-US" dirty="0"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Chemiosmosis </a:t>
            </a:r>
            <a:r>
              <a:rPr lang="en-US" dirty="0">
                <a:latin typeface="Arial" charset="0"/>
              </a:rPr>
              <a:t>uses the energy of the proton gradient to synthesize ATP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041316"/>
            <a:ext cx="5377884" cy="49944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5842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hlinkClick r:id="rId4"/>
              </a:rPr>
              <a:t>http://highered.mheducation.com/sites/0072507470/student_view0/chapter25/animation__electron_transport_system_and_atp_synthesis__quiz_1_.</a:t>
            </a:r>
            <a:r>
              <a:rPr lang="en-US" sz="1100" dirty="0" smtClean="0">
                <a:hlinkClick r:id="rId4"/>
              </a:rPr>
              <a:t>html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-457200" y="762000"/>
            <a:ext cx="4267200" cy="5730875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b="1" dirty="0">
                <a:latin typeface="Arial" charset="0"/>
              </a:rPr>
              <a:t>Phase 1</a:t>
            </a:r>
            <a:r>
              <a:rPr lang="en-US" dirty="0"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Electron transport chain</a:t>
            </a:r>
            <a:endParaRPr lang="en-US" b="1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ETC: </a:t>
            </a:r>
            <a:r>
              <a:rPr lang="en-US" dirty="0">
                <a:latin typeface="Arial" charset="0"/>
              </a:rPr>
              <a:t>only pathway that directly uses oxygen</a:t>
            </a:r>
          </a:p>
          <a:p>
            <a:pPr lvl="2"/>
            <a:r>
              <a:rPr lang="en-US" dirty="0">
                <a:latin typeface="Arial" charset="0"/>
              </a:rPr>
              <a:t>Citric acid cycle will not run if oxygen is not present, but does not directly use oxygen</a:t>
            </a:r>
          </a:p>
          <a:p>
            <a:pPr lvl="1"/>
            <a:r>
              <a:rPr lang="en-US" dirty="0" smtClean="0">
                <a:latin typeface="Arial" charset="0"/>
              </a:rPr>
              <a:t>Overview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NADH +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and FADH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(from glycolysis and Krebs cycle) deliver hydrogen atoms taken from glucose to ETC proteins</a:t>
            </a:r>
          </a:p>
          <a:p>
            <a:pPr lvl="2"/>
            <a:r>
              <a:rPr lang="en-US" dirty="0">
                <a:latin typeface="Arial" charset="0"/>
                <a:sym typeface="Wingdings" charset="0"/>
              </a:rPr>
              <a:t>ETC will use energy harnessed in electrons of hydrogen to pump H</a:t>
            </a:r>
            <a:r>
              <a:rPr lang="en-US" baseline="30000" dirty="0">
                <a:latin typeface="Arial" charset="0"/>
                <a:sym typeface="Wingdings" charset="0"/>
              </a:rPr>
              <a:t>+</a:t>
            </a:r>
            <a:r>
              <a:rPr lang="en-US" dirty="0">
                <a:latin typeface="Arial" charset="0"/>
                <a:sym typeface="Wingdings" charset="0"/>
              </a:rPr>
              <a:t> across membrane to create proton gradient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Some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will combine with 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charset="0"/>
              </a:rPr>
              <a:t>to produce water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16" y="990600"/>
            <a:ext cx="5377884" cy="49944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7575D1"/>
          </a:solidFill>
        </p:spPr>
        <p:txBody>
          <a:bodyPr/>
          <a:lstStyle/>
          <a:p>
            <a:r>
              <a:rPr lang="en-US" dirty="0">
                <a:latin typeface="Arial" charset="0"/>
              </a:rPr>
              <a:t>24.1  Role of Carbohydrates, Lipids, and Proteins  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700"/>
              </a:spcBef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Carbohydrates</a:t>
            </a:r>
          </a:p>
          <a:p>
            <a:pPr>
              <a:spcBef>
                <a:spcPts val="700"/>
              </a:spcBef>
            </a:pPr>
            <a:r>
              <a:rPr lang="en-US" b="1" dirty="0" smtClean="0">
                <a:latin typeface="Arial" charset="0"/>
              </a:rPr>
              <a:t>Dietary </a:t>
            </a:r>
            <a:r>
              <a:rPr lang="en-US" b="1" dirty="0">
                <a:latin typeface="Arial" charset="0"/>
              </a:rPr>
              <a:t>sources</a:t>
            </a:r>
          </a:p>
          <a:p>
            <a:pPr lvl="1">
              <a:spcBef>
                <a:spcPts val="700"/>
              </a:spcBef>
            </a:pPr>
            <a:r>
              <a:rPr lang="en-US" dirty="0">
                <a:latin typeface="Arial" charset="0"/>
              </a:rPr>
              <a:t>Primarily from plants, such as starch (complex carbohydrates) in grains and vegetables</a:t>
            </a:r>
          </a:p>
          <a:p>
            <a:pPr lvl="1">
              <a:spcBef>
                <a:spcPts val="700"/>
              </a:spcBef>
            </a:pPr>
            <a:r>
              <a:rPr lang="en-US" dirty="0">
                <a:latin typeface="Arial" charset="0"/>
              </a:rPr>
              <a:t>Sugars (mono- and disaccharides) in fruits, sugarcane, sugar beets, </a:t>
            </a:r>
            <a:r>
              <a:rPr lang="en-US" dirty="0" smtClean="0">
                <a:latin typeface="Arial" charset="0"/>
              </a:rPr>
              <a:t>honey, </a:t>
            </a:r>
            <a:r>
              <a:rPr lang="en-US" dirty="0">
                <a:latin typeface="Arial" charset="0"/>
              </a:rPr>
              <a:t>and milk</a:t>
            </a:r>
          </a:p>
          <a:p>
            <a:pPr lvl="1">
              <a:spcBef>
                <a:spcPts val="700"/>
              </a:spcBef>
            </a:pPr>
            <a:r>
              <a:rPr lang="en-US" i="1" dirty="0">
                <a:latin typeface="Arial" charset="0"/>
              </a:rPr>
              <a:t>Insoluble </a:t>
            </a:r>
            <a:r>
              <a:rPr lang="en-US" i="1" dirty="0" smtClean="0">
                <a:latin typeface="Arial" charset="0"/>
              </a:rPr>
              <a:t>fiber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cellulose in vegetables provides roughage</a:t>
            </a:r>
          </a:p>
          <a:p>
            <a:pPr lvl="1">
              <a:spcBef>
                <a:spcPts val="700"/>
              </a:spcBef>
            </a:pPr>
            <a:r>
              <a:rPr lang="en-US" i="1" dirty="0">
                <a:latin typeface="Arial" charset="0"/>
              </a:rPr>
              <a:t>Soluble </a:t>
            </a:r>
            <a:r>
              <a:rPr lang="en-US" i="1" dirty="0" smtClean="0">
                <a:latin typeface="Arial" charset="0"/>
              </a:rPr>
              <a:t>fiber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pectin in apples and citrus fruits reduces blood cholesterol levels</a:t>
            </a:r>
          </a:p>
          <a:p>
            <a:pPr lvl="1">
              <a:spcBef>
                <a:spcPts val="700"/>
              </a:spcBef>
            </a:pPr>
            <a:r>
              <a:rPr lang="en-US" dirty="0">
                <a:latin typeface="Arial" charset="0"/>
              </a:rPr>
              <a:t>Small amount in milk sugar, glycogen in meats</a:t>
            </a:r>
          </a:p>
          <a:p>
            <a:pPr>
              <a:spcBef>
                <a:spcPts val="7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31074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b="1" dirty="0">
                <a:latin typeface="Arial" charset="0"/>
              </a:rPr>
              <a:t>Phase 1</a:t>
            </a:r>
            <a:r>
              <a:rPr lang="en-US" dirty="0"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Electron </a:t>
            </a:r>
            <a:r>
              <a:rPr lang="en-US" b="1" dirty="0">
                <a:latin typeface="Arial" charset="0"/>
              </a:rPr>
              <a:t>transport </a:t>
            </a:r>
            <a:r>
              <a:rPr lang="en-US" b="1" dirty="0" smtClean="0">
                <a:latin typeface="Arial" charset="0"/>
              </a:rPr>
              <a:t>chain (cont.)</a:t>
            </a:r>
            <a:endParaRPr lang="en-US" b="1" dirty="0">
              <a:latin typeface="Arial" charset="0"/>
            </a:endParaRPr>
          </a:p>
          <a:p>
            <a:pPr lvl="2"/>
            <a:r>
              <a:rPr lang="en-US" dirty="0" smtClean="0">
                <a:latin typeface="Arial" charset="0"/>
              </a:rPr>
              <a:t>ETC </a:t>
            </a:r>
            <a:r>
              <a:rPr lang="en-US" dirty="0">
                <a:latin typeface="Arial" charset="0"/>
              </a:rPr>
              <a:t>harvests energy of food fuels a little bit at a time to avoid damage to cell</a:t>
            </a:r>
          </a:p>
          <a:p>
            <a:pPr lvl="2"/>
            <a:r>
              <a:rPr lang="en-US" dirty="0">
                <a:latin typeface="Arial" charset="0"/>
              </a:rPr>
              <a:t>ETC involves a chain of carrier proteins, located on inner mitochondrial membrane, that contain metal atoms (cofactors)</a:t>
            </a:r>
          </a:p>
          <a:p>
            <a:pPr lvl="3"/>
            <a:r>
              <a:rPr lang="en-US" b="1" dirty="0" err="1" smtClean="0">
                <a:latin typeface="Arial" charset="0"/>
              </a:rPr>
              <a:t>Flavins</a:t>
            </a:r>
            <a:r>
              <a:rPr lang="en-US" dirty="0"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proteins derived from riboflavin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ETC </a:t>
            </a:r>
            <a:r>
              <a:rPr lang="en-US" dirty="0" smtClean="0">
                <a:latin typeface="Arial" charset="0"/>
              </a:rPr>
              <a:t>complexes </a:t>
            </a:r>
            <a:r>
              <a:rPr lang="en-US" dirty="0">
                <a:latin typeface="Arial" charset="0"/>
              </a:rPr>
              <a:t>I and II)</a:t>
            </a:r>
          </a:p>
          <a:p>
            <a:pPr lvl="3"/>
            <a:r>
              <a:rPr lang="en-US" b="1" dirty="0" smtClean="0">
                <a:latin typeface="Arial" charset="0"/>
              </a:rPr>
              <a:t>Cytochromes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proteins with iron-containing pigment </a:t>
            </a:r>
            <a:r>
              <a:rPr lang="en-US" dirty="0" smtClean="0">
                <a:latin typeface="Arial" charset="0"/>
              </a:rPr>
              <a:t>(complexes </a:t>
            </a:r>
            <a:r>
              <a:rPr lang="en-US" dirty="0">
                <a:latin typeface="Arial" charset="0"/>
              </a:rPr>
              <a:t>III and IV)</a:t>
            </a:r>
          </a:p>
          <a:p>
            <a:pPr lvl="3"/>
            <a:r>
              <a:rPr lang="en-US" dirty="0">
                <a:latin typeface="Arial" charset="0"/>
              </a:rPr>
              <a:t>Neighboring complexes cluster together to form </a:t>
            </a:r>
            <a:r>
              <a:rPr lang="en-US" b="1" dirty="0">
                <a:latin typeface="Arial" charset="0"/>
              </a:rPr>
              <a:t>respiratory enzyme complexes</a:t>
            </a:r>
          </a:p>
          <a:p>
            <a:pPr lvl="4"/>
            <a:r>
              <a:rPr lang="en-US" dirty="0">
                <a:latin typeface="Arial" charset="0"/>
              </a:rPr>
              <a:t>Each protein of complex is alternately reduced and oxidized as it picks up and passes off an electron</a:t>
            </a: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33122" name="Rectangle 11"/>
          <p:cNvSpPr>
            <a:spLocks noGrp="1" noChangeArrowheads="1"/>
          </p:cNvSpPr>
          <p:nvPr>
            <p:ph idx="1"/>
          </p:nvPr>
        </p:nvSpPr>
        <p:spPr>
          <a:xfrm>
            <a:off x="-838200" y="533400"/>
            <a:ext cx="4648200" cy="6273800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b="1" dirty="0" smtClean="0">
                <a:latin typeface="Arial" charset="0"/>
              </a:rPr>
              <a:t>	Phase </a:t>
            </a:r>
            <a:r>
              <a:rPr lang="en-US" b="1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Electron </a:t>
            </a:r>
            <a:r>
              <a:rPr lang="en-US" b="1" dirty="0">
                <a:latin typeface="Arial" charset="0"/>
              </a:rPr>
              <a:t>transport </a:t>
            </a:r>
            <a:r>
              <a:rPr lang="en-US" b="1" dirty="0" smtClean="0">
                <a:latin typeface="Arial" charset="0"/>
              </a:rPr>
              <a:t>	chain </a:t>
            </a:r>
            <a:r>
              <a:rPr lang="en-US" b="1" dirty="0">
                <a:latin typeface="Arial" charset="0"/>
              </a:rPr>
              <a:t>(cont.)</a:t>
            </a:r>
          </a:p>
          <a:p>
            <a:pPr lvl="2"/>
            <a:r>
              <a:rPr lang="en-US" dirty="0" smtClean="0">
                <a:latin typeface="Arial" charset="0"/>
              </a:rPr>
              <a:t>Three </a:t>
            </a:r>
            <a:r>
              <a:rPr lang="en-US" dirty="0">
                <a:latin typeface="Arial" charset="0"/>
              </a:rPr>
              <a:t>major steps involved in </a:t>
            </a:r>
            <a:r>
              <a:rPr lang="en-US" dirty="0" smtClean="0">
                <a:latin typeface="Arial" charset="0"/>
              </a:rPr>
              <a:t>ETC</a:t>
            </a:r>
            <a:endParaRPr lang="en-US" dirty="0">
              <a:latin typeface="Arial" charset="0"/>
            </a:endParaRPr>
          </a:p>
          <a:p>
            <a:pPr marL="1371600" lvl="3" indent="0">
              <a:buNone/>
            </a:pPr>
            <a:r>
              <a:rPr lang="en-US" u="sng" dirty="0">
                <a:latin typeface="Arial" charset="0"/>
              </a:rPr>
              <a:t>Step 1</a:t>
            </a:r>
            <a:r>
              <a:rPr lang="en-US" dirty="0">
                <a:latin typeface="Arial" charset="0"/>
              </a:rPr>
              <a:t>. </a:t>
            </a:r>
            <a:r>
              <a:rPr lang="en-US" dirty="0" smtClean="0">
                <a:latin typeface="Arial" charset="0"/>
              </a:rPr>
              <a:t>Complexes </a:t>
            </a:r>
            <a:r>
              <a:rPr lang="en-US" dirty="0">
                <a:latin typeface="Arial" charset="0"/>
              </a:rPr>
              <a:t>I and II accept hydrogen from NADH and</a:t>
            </a:r>
            <a:r>
              <a:rPr lang="en-US" dirty="0">
                <a:latin typeface="Arial" charset="0"/>
                <a:sym typeface="Wingdings" charset="0"/>
              </a:rPr>
              <a:t> FADH</a:t>
            </a:r>
            <a:r>
              <a:rPr lang="en-US" baseline="-25000" dirty="0">
                <a:latin typeface="Arial" charset="0"/>
                <a:sym typeface="Wingdings" charset="0"/>
              </a:rPr>
              <a:t>2</a:t>
            </a:r>
            <a:r>
              <a:rPr lang="en-US" dirty="0">
                <a:latin typeface="Arial" charset="0"/>
                <a:sym typeface="Wingdings" charset="0"/>
              </a:rPr>
              <a:t>  </a:t>
            </a:r>
          </a:p>
          <a:p>
            <a:pPr lvl="4"/>
            <a:r>
              <a:rPr lang="en-US" dirty="0">
                <a:latin typeface="Arial" charset="0"/>
                <a:sym typeface="Wingdings" charset="0"/>
              </a:rPr>
              <a:t>NAD</a:t>
            </a:r>
            <a:r>
              <a:rPr lang="en-US" baseline="30000" dirty="0">
                <a:latin typeface="Arial" charset="0"/>
                <a:sym typeface="Wingdings" charset="0"/>
              </a:rPr>
              <a:t>+</a:t>
            </a:r>
            <a:r>
              <a:rPr lang="en-US" dirty="0">
                <a:latin typeface="Arial" charset="0"/>
                <a:sym typeface="Wingdings" charset="0"/>
              </a:rPr>
              <a:t> and FAD can now return to glycolysis and Krebs cycle</a:t>
            </a:r>
          </a:p>
          <a:p>
            <a:pPr marL="1371600" lvl="3" indent="0">
              <a:buNone/>
            </a:pPr>
            <a:r>
              <a:rPr lang="en-US" u="sng" dirty="0">
                <a:latin typeface="Arial" charset="0"/>
                <a:sym typeface="Wingdings" charset="0"/>
              </a:rPr>
              <a:t>Step 2</a:t>
            </a:r>
            <a:r>
              <a:rPr lang="en-US" dirty="0">
                <a:latin typeface="Arial" charset="0"/>
                <a:sym typeface="Wingdings" charset="0"/>
              </a:rPr>
              <a:t>. </a:t>
            </a:r>
            <a:r>
              <a:rPr lang="en-US" dirty="0" smtClean="0">
                <a:latin typeface="Arial" charset="0"/>
                <a:sym typeface="Wingdings" charset="0"/>
              </a:rPr>
              <a:t>Hydrogen </a:t>
            </a:r>
            <a:r>
              <a:rPr lang="en-US" dirty="0">
                <a:latin typeface="Arial" charset="0"/>
                <a:sym typeface="Wingdings" charset="0"/>
              </a:rPr>
              <a:t>atoms are split into H</a:t>
            </a:r>
            <a:r>
              <a:rPr lang="en-US" baseline="30000" dirty="0">
                <a:latin typeface="Arial" charset="0"/>
                <a:sym typeface="Wingdings" charset="0"/>
              </a:rPr>
              <a:t>+</a:t>
            </a:r>
            <a:r>
              <a:rPr lang="en-US" dirty="0">
                <a:latin typeface="Arial" charset="0"/>
                <a:sym typeface="Wingdings" charset="0"/>
              </a:rPr>
              <a:t> (proton) + electrons (</a:t>
            </a:r>
            <a:r>
              <a:rPr lang="en-US" dirty="0" smtClean="0">
                <a:latin typeface="Arial" charset="0"/>
                <a:sym typeface="Wingdings" charset="0"/>
              </a:rPr>
              <a:t>e</a:t>
            </a:r>
            <a:r>
              <a:rPr lang="en-US" dirty="0">
                <a:latin typeface="Arial" charset="0"/>
                <a:sym typeface="Wingdings" charset="0"/>
              </a:rPr>
              <a:t>−</a:t>
            </a:r>
            <a:r>
              <a:rPr lang="en-US" dirty="0" smtClean="0">
                <a:latin typeface="Arial" charset="0"/>
                <a:sym typeface="Wingdings" charset="0"/>
              </a:rPr>
              <a:t>)</a:t>
            </a:r>
            <a:endParaRPr lang="en-US" dirty="0">
              <a:latin typeface="Arial" charset="0"/>
              <a:sym typeface="Wingdings" charset="0"/>
            </a:endParaRPr>
          </a:p>
          <a:p>
            <a:pPr lvl="4"/>
            <a:r>
              <a:rPr lang="en-US" dirty="0">
                <a:latin typeface="Arial" charset="0"/>
                <a:sym typeface="Wingdings" charset="0"/>
              </a:rPr>
              <a:t>Electrons are passed down chain</a:t>
            </a:r>
          </a:p>
          <a:p>
            <a:pPr lvl="4"/>
            <a:r>
              <a:rPr lang="en-US" dirty="0">
                <a:latin typeface="Arial" charset="0"/>
                <a:sym typeface="Wingdings" charset="0"/>
              </a:rPr>
              <a:t>Each complex is reduced when it accepts </a:t>
            </a:r>
            <a:r>
              <a:rPr lang="en-US" dirty="0" smtClean="0">
                <a:latin typeface="Arial" charset="0"/>
                <a:sym typeface="Wingdings" charset="0"/>
              </a:rPr>
              <a:t>e−, </a:t>
            </a:r>
            <a:r>
              <a:rPr lang="en-US" dirty="0">
                <a:latin typeface="Arial" charset="0"/>
                <a:sym typeface="Wingdings" charset="0"/>
              </a:rPr>
              <a:t>then oxidized when it passes </a:t>
            </a:r>
            <a:r>
              <a:rPr lang="en-US" dirty="0" smtClean="0">
                <a:latin typeface="Arial" charset="0"/>
                <a:sym typeface="Wingdings" charset="0"/>
              </a:rPr>
              <a:t>electron on </a:t>
            </a:r>
            <a:r>
              <a:rPr lang="en-US" dirty="0">
                <a:latin typeface="Arial" charset="0"/>
                <a:sym typeface="Wingdings" charset="0"/>
              </a:rPr>
              <a:t>to next complex </a:t>
            </a:r>
            <a:r>
              <a:rPr lang="en-US" dirty="0" smtClean="0">
                <a:latin typeface="Arial" charset="0"/>
                <a:sym typeface="Wingdings" charset="0"/>
              </a:rPr>
              <a:t>(coenzyme </a:t>
            </a:r>
            <a:r>
              <a:rPr lang="en-US" dirty="0">
                <a:latin typeface="Arial" charset="0"/>
                <a:sym typeface="Wingdings" charset="0"/>
              </a:rPr>
              <a:t>Q and </a:t>
            </a:r>
            <a:r>
              <a:rPr lang="en-US" dirty="0" smtClean="0">
                <a:latin typeface="Arial" charset="0"/>
                <a:sym typeface="Wingdings" charset="0"/>
              </a:rPr>
              <a:t>cytochrome </a:t>
            </a:r>
            <a:r>
              <a:rPr lang="en-US" dirty="0">
                <a:latin typeface="Arial" charset="0"/>
                <a:sym typeface="Wingdings" charset="0"/>
              </a:rPr>
              <a:t>C act to shuttle electron between </a:t>
            </a:r>
            <a:r>
              <a:rPr lang="en-US" dirty="0" smtClean="0">
                <a:latin typeface="Arial" charset="0"/>
                <a:sym typeface="Wingdings" charset="0"/>
              </a:rPr>
              <a:t>complexes)</a:t>
            </a:r>
            <a:endParaRPr lang="en-US" dirty="0">
              <a:latin typeface="Arial" charset="0"/>
              <a:sym typeface="Wingdings" charset="0"/>
            </a:endParaRPr>
          </a:p>
          <a:p>
            <a:pPr lvl="4"/>
            <a:r>
              <a:rPr lang="en-US" dirty="0" smtClean="0">
                <a:latin typeface="Arial" charset="0"/>
                <a:sym typeface="Wingdings" charset="0"/>
              </a:rPr>
              <a:t>A </a:t>
            </a:r>
            <a:r>
              <a:rPr lang="en-US" dirty="0">
                <a:latin typeface="Arial" charset="0"/>
                <a:sym typeface="Wingdings" charset="0"/>
              </a:rPr>
              <a:t>little energy from electron is released with each transfer</a:t>
            </a:r>
          </a:p>
          <a:p>
            <a:pPr lvl="4"/>
            <a:r>
              <a:rPr lang="en-US" dirty="0">
                <a:latin typeface="Arial" charset="0"/>
                <a:sym typeface="Wingdings" charset="0"/>
              </a:rPr>
              <a:t>Energy released is used by complexes I, III, and IV to pump H</a:t>
            </a:r>
            <a:r>
              <a:rPr lang="en-US" baseline="30000" dirty="0">
                <a:latin typeface="Arial" charset="0"/>
                <a:sym typeface="Wingdings" charset="0"/>
              </a:rPr>
              <a:t>+</a:t>
            </a:r>
            <a:r>
              <a:rPr lang="en-US" dirty="0">
                <a:latin typeface="Arial" charset="0"/>
                <a:sym typeface="Wingdings" charset="0"/>
              </a:rPr>
              <a:t> out into intermembrane space of mitochondria, creating an H</a:t>
            </a:r>
            <a:r>
              <a:rPr lang="en-US" baseline="30000" dirty="0">
                <a:latin typeface="Arial" charset="0"/>
                <a:sym typeface="Wingdings" charset="0"/>
              </a:rPr>
              <a:t>+</a:t>
            </a:r>
            <a:r>
              <a:rPr lang="en-US" dirty="0">
                <a:latin typeface="Arial" charset="0"/>
                <a:sym typeface="Wingdings" charset="0"/>
              </a:rPr>
              <a:t> concentration gradient</a:t>
            </a:r>
          </a:p>
          <a:p>
            <a:pPr marL="1371600" lvl="3" indent="0">
              <a:buNone/>
            </a:pPr>
            <a:r>
              <a:rPr lang="en-US" u="sng" dirty="0">
                <a:latin typeface="Arial" charset="0"/>
                <a:sym typeface="Wingdings" charset="0"/>
              </a:rPr>
              <a:t>Step 3</a:t>
            </a:r>
            <a:endParaRPr lang="en-US" dirty="0">
              <a:latin typeface="Arial" charset="0"/>
              <a:sym typeface="Wingdings" charset="0"/>
            </a:endParaRPr>
          </a:p>
          <a:p>
            <a:pPr lvl="4">
              <a:tabLst>
                <a:tab pos="4745038" algn="ctr"/>
              </a:tabLst>
            </a:pPr>
            <a:r>
              <a:rPr lang="en-US" dirty="0">
                <a:latin typeface="Arial" charset="0"/>
                <a:sym typeface="Wingdings" charset="0"/>
              </a:rPr>
              <a:t>At complex IV, electron pairs combine with some </a:t>
            </a:r>
            <a:br>
              <a:rPr lang="en-US" dirty="0">
                <a:latin typeface="Arial" charset="0"/>
                <a:sym typeface="Wingdings" charset="0"/>
              </a:rPr>
            </a:br>
            <a:r>
              <a:rPr lang="en-US" dirty="0">
                <a:latin typeface="Arial" charset="0"/>
                <a:sym typeface="Wingdings" charset="0"/>
              </a:rPr>
              <a:t>H</a:t>
            </a:r>
            <a:r>
              <a:rPr lang="en-US" baseline="30000" dirty="0">
                <a:latin typeface="Arial" charset="0"/>
                <a:sym typeface="Wingdings" charset="0"/>
              </a:rPr>
              <a:t>+</a:t>
            </a:r>
            <a:r>
              <a:rPr lang="en-US" dirty="0">
                <a:latin typeface="Arial" charset="0"/>
                <a:sym typeface="Wingdings" charset="0"/>
              </a:rPr>
              <a:t> and a molecule of oxygen to form water</a:t>
            </a:r>
            <a:br>
              <a:rPr lang="en-US" dirty="0">
                <a:latin typeface="Arial" charset="0"/>
                <a:sym typeface="Wingdings" charset="0"/>
              </a:rPr>
            </a:br>
            <a:r>
              <a:rPr lang="en-US" dirty="0">
                <a:latin typeface="Arial" charset="0"/>
                <a:sym typeface="Wingdings" charset="0"/>
              </a:rPr>
              <a:t>	</a:t>
            </a:r>
            <a:r>
              <a:rPr lang="en-US" dirty="0">
                <a:latin typeface="Arial" charset="0"/>
              </a:rPr>
              <a:t>2H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+ 2e− + ½ 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Arial" charset="0"/>
              </a:rPr>
              <a:t> H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O</a:t>
            </a:r>
          </a:p>
          <a:p>
            <a:pPr marL="1828800" lvl="4" indent="0">
              <a:buNone/>
            </a:pPr>
            <a:endParaRPr lang="en-US" dirty="0" smtClean="0">
              <a:latin typeface="Arial" charset="0"/>
              <a:sym typeface="Wingding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041316"/>
            <a:ext cx="5377884" cy="4994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36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  <a:tabLst>
                <a:tab pos="2927350" algn="l"/>
                <a:tab pos="3292475" algn="l"/>
              </a:tabLst>
            </a:pPr>
            <a:r>
              <a:rPr lang="en-US" b="1" dirty="0">
                <a:latin typeface="Arial" charset="0"/>
              </a:rPr>
              <a:t>Phase 1</a:t>
            </a:r>
            <a:r>
              <a:rPr lang="en-US" dirty="0"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Electron </a:t>
            </a:r>
            <a:r>
              <a:rPr lang="en-US" b="1" dirty="0">
                <a:latin typeface="Arial" charset="0"/>
              </a:rPr>
              <a:t>transport chain (cont.)</a:t>
            </a:r>
          </a:p>
          <a:p>
            <a:pPr lvl="2"/>
            <a:r>
              <a:rPr lang="en-US" dirty="0" smtClean="0">
                <a:latin typeface="Arial" charset="0"/>
              </a:rPr>
              <a:t>Net </a:t>
            </a:r>
            <a:r>
              <a:rPr lang="en-US" dirty="0">
                <a:latin typeface="Arial" charset="0"/>
              </a:rPr>
              <a:t>reaction for </a:t>
            </a:r>
            <a:r>
              <a:rPr lang="en-US" dirty="0" smtClean="0">
                <a:latin typeface="Arial" charset="0"/>
              </a:rPr>
              <a:t>ETC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Coenzyme-2H + ½ (O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) </a:t>
            </a:r>
            <a:r>
              <a:rPr lang="en-US" sz="2400" dirty="0" smtClean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sz="2400" dirty="0" smtClean="0">
                <a:latin typeface="Arial" charset="0"/>
              </a:rPr>
              <a:t> Coenzyme + H</a:t>
            </a:r>
            <a:r>
              <a:rPr lang="en-US" sz="2400" baseline="-25000" dirty="0" smtClean="0">
                <a:latin typeface="Arial" charset="0"/>
              </a:rPr>
              <a:t>2</a:t>
            </a:r>
            <a:r>
              <a:rPr lang="en-US" sz="2400" dirty="0" smtClean="0">
                <a:latin typeface="Arial" charset="0"/>
              </a:rPr>
              <a:t>O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    </a:t>
            </a:r>
            <a:r>
              <a:rPr lang="en-US" sz="2400" dirty="0">
                <a:latin typeface="Arial" charset="0"/>
              </a:rPr>
              <a:t>	     </a:t>
            </a:r>
            <a:r>
              <a:rPr lang="en-US" sz="2000" dirty="0">
                <a:latin typeface="Arial" charset="0"/>
              </a:rPr>
              <a:t>reduced 			      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oxidized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 charset="0"/>
              </a:rPr>
              <a:t>     	     coenzyme                                  </a:t>
            </a:r>
            <a:r>
              <a:rPr lang="en-US" sz="2000" dirty="0" smtClean="0">
                <a:latin typeface="Arial" charset="0"/>
              </a:rPr>
              <a:t>  </a:t>
            </a:r>
            <a:r>
              <a:rPr lang="en-US" sz="2000" dirty="0">
                <a:latin typeface="Arial" charset="0"/>
              </a:rPr>
              <a:t>coenzyme</a:t>
            </a:r>
          </a:p>
          <a:p>
            <a:pPr lvl="2">
              <a:spcBef>
                <a:spcPts val="700"/>
              </a:spcBef>
            </a:pPr>
            <a:r>
              <a:rPr lang="en-US" dirty="0" smtClean="0">
                <a:latin typeface="Arial" charset="0"/>
              </a:rPr>
              <a:t>Electrons </a:t>
            </a:r>
            <a:r>
              <a:rPr lang="en-US" dirty="0">
                <a:latin typeface="Arial" charset="0"/>
              </a:rPr>
              <a:t>cascade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downhill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 from NADH + H</a:t>
            </a:r>
            <a:r>
              <a:rPr lang="en-US" altLang="ja-JP" baseline="30000" dirty="0">
                <a:latin typeface="Arial" charset="0"/>
              </a:rPr>
              <a:t>+</a:t>
            </a:r>
            <a:r>
              <a:rPr lang="en-US" altLang="ja-JP" dirty="0">
                <a:latin typeface="Arial" charset="0"/>
              </a:rPr>
              <a:t> to progressively lower energy levels until finally delivered to oxygen</a:t>
            </a:r>
          </a:p>
          <a:p>
            <a:pPr lvl="2"/>
            <a:r>
              <a:rPr lang="en-US" dirty="0">
                <a:latin typeface="Arial" charset="0"/>
              </a:rPr>
              <a:t>Energy from electrons is used to pump 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into inner membrane </a:t>
            </a:r>
            <a:r>
              <a:rPr lang="en-US" dirty="0" smtClean="0">
                <a:latin typeface="Arial" charset="0"/>
              </a:rPr>
              <a:t>space, </a:t>
            </a:r>
            <a:r>
              <a:rPr lang="en-US" dirty="0">
                <a:latin typeface="Arial" charset="0"/>
              </a:rPr>
              <a:t>creating an </a:t>
            </a:r>
            <a:r>
              <a:rPr lang="en-US" b="1" dirty="0">
                <a:latin typeface="Arial" charset="0"/>
              </a:rPr>
              <a:t>electrochemical proton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H</a:t>
            </a:r>
            <a:r>
              <a:rPr lang="en-US" b="1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) </a:t>
            </a:r>
            <a:r>
              <a:rPr lang="en-US" b="1" dirty="0" smtClean="0">
                <a:latin typeface="Arial" charset="0"/>
              </a:rPr>
              <a:t>gradient</a:t>
            </a:r>
            <a:endParaRPr lang="en-US" b="1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1" name="Picture 123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64" y="228600"/>
            <a:ext cx="4767072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24.8 Energy is harvested at each step in the electron transport chain.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295901" y="6361113"/>
            <a:ext cx="769938" cy="85725"/>
          </a:xfrm>
          <a:custGeom>
            <a:avLst/>
            <a:gdLst>
              <a:gd name="T0" fmla="*/ 485 w 485"/>
              <a:gd name="T1" fmla="*/ 0 h 54"/>
              <a:gd name="T2" fmla="*/ 485 w 485"/>
              <a:gd name="T3" fmla="*/ 54 h 54"/>
              <a:gd name="T4" fmla="*/ 0 w 485"/>
              <a:gd name="T5" fmla="*/ 54 h 54"/>
              <a:gd name="T6" fmla="*/ 0 w 485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5" h="54">
                <a:moveTo>
                  <a:pt x="485" y="0"/>
                </a:moveTo>
                <a:lnTo>
                  <a:pt x="485" y="54"/>
                </a:lnTo>
                <a:lnTo>
                  <a:pt x="0" y="5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02163" y="4602163"/>
            <a:ext cx="82550" cy="1717675"/>
          </a:xfrm>
          <a:custGeom>
            <a:avLst/>
            <a:gdLst>
              <a:gd name="T0" fmla="*/ 52 w 52"/>
              <a:gd name="T1" fmla="*/ 0 h 1082"/>
              <a:gd name="T2" fmla="*/ 0 w 52"/>
              <a:gd name="T3" fmla="*/ 0 h 1082"/>
              <a:gd name="T4" fmla="*/ 0 w 52"/>
              <a:gd name="T5" fmla="*/ 1082 h 1082"/>
              <a:gd name="T6" fmla="*/ 52 w 52"/>
              <a:gd name="T7" fmla="*/ 1082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1082">
                <a:moveTo>
                  <a:pt x="52" y="0"/>
                </a:moveTo>
                <a:lnTo>
                  <a:pt x="0" y="0"/>
                </a:lnTo>
                <a:lnTo>
                  <a:pt x="0" y="1082"/>
                </a:lnTo>
                <a:lnTo>
                  <a:pt x="52" y="1082"/>
                </a:lnTo>
              </a:path>
            </a:pathLst>
          </a:cu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4513263" y="5419726"/>
            <a:ext cx="85725" cy="0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309" name="Rectangle 54"/>
          <p:cNvSpPr>
            <a:spLocks noChangeArrowheads="1"/>
          </p:cNvSpPr>
          <p:nvPr/>
        </p:nvSpPr>
        <p:spPr bwMode="auto">
          <a:xfrm>
            <a:off x="2424113" y="2008188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50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0" name="Rectangle 55"/>
          <p:cNvSpPr>
            <a:spLocks noChangeArrowheads="1"/>
          </p:cNvSpPr>
          <p:nvPr/>
        </p:nvSpPr>
        <p:spPr bwMode="auto">
          <a:xfrm>
            <a:off x="2424113" y="2857500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40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1" name="Rectangle 56"/>
          <p:cNvSpPr>
            <a:spLocks noChangeArrowheads="1"/>
          </p:cNvSpPr>
          <p:nvPr/>
        </p:nvSpPr>
        <p:spPr bwMode="auto">
          <a:xfrm>
            <a:off x="2424113" y="3705225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30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2" name="Rectangle 57"/>
          <p:cNvSpPr>
            <a:spLocks noChangeArrowheads="1"/>
          </p:cNvSpPr>
          <p:nvPr/>
        </p:nvSpPr>
        <p:spPr bwMode="auto">
          <a:xfrm>
            <a:off x="2424113" y="4554538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20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3" name="Rectangle 58"/>
          <p:cNvSpPr>
            <a:spLocks noChangeArrowheads="1"/>
          </p:cNvSpPr>
          <p:nvPr/>
        </p:nvSpPr>
        <p:spPr bwMode="auto">
          <a:xfrm>
            <a:off x="2424113" y="5402263"/>
            <a:ext cx="1809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4" name="Rectangle 59"/>
          <p:cNvSpPr>
            <a:spLocks noChangeArrowheads="1"/>
          </p:cNvSpPr>
          <p:nvPr/>
        </p:nvSpPr>
        <p:spPr bwMode="auto">
          <a:xfrm>
            <a:off x="2487613" y="6249988"/>
            <a:ext cx="1174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5" name="Rectangle 60"/>
          <p:cNvSpPr>
            <a:spLocks noChangeArrowheads="1"/>
          </p:cNvSpPr>
          <p:nvPr/>
        </p:nvSpPr>
        <p:spPr bwMode="auto">
          <a:xfrm>
            <a:off x="2903538" y="2851942"/>
            <a:ext cx="3429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FMN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6" name="Rectangle 61"/>
          <p:cNvSpPr>
            <a:spLocks noChangeArrowheads="1"/>
          </p:cNvSpPr>
          <p:nvPr/>
        </p:nvSpPr>
        <p:spPr bwMode="auto">
          <a:xfrm>
            <a:off x="3349625" y="3000373"/>
            <a:ext cx="355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Fe•S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7" name="Rectangle 62"/>
          <p:cNvSpPr>
            <a:spLocks noChangeArrowheads="1"/>
          </p:cNvSpPr>
          <p:nvPr/>
        </p:nvSpPr>
        <p:spPr bwMode="auto">
          <a:xfrm>
            <a:off x="3794125" y="3201192"/>
            <a:ext cx="1587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Q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8" name="Rectangle 63"/>
          <p:cNvSpPr>
            <a:spLocks noChangeArrowheads="1"/>
          </p:cNvSpPr>
          <p:nvPr/>
        </p:nvSpPr>
        <p:spPr bwMode="auto">
          <a:xfrm>
            <a:off x="3960813" y="2805904"/>
            <a:ext cx="3556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Fe•S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19" name="Rectangle 64"/>
          <p:cNvSpPr>
            <a:spLocks noChangeArrowheads="1"/>
          </p:cNvSpPr>
          <p:nvPr/>
        </p:nvSpPr>
        <p:spPr bwMode="auto">
          <a:xfrm>
            <a:off x="3998913" y="3428205"/>
            <a:ext cx="3873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Cyt b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20" name="Rectangle 65"/>
          <p:cNvSpPr>
            <a:spLocks noChangeArrowheads="1"/>
          </p:cNvSpPr>
          <p:nvPr/>
        </p:nvSpPr>
        <p:spPr bwMode="auto">
          <a:xfrm>
            <a:off x="4271963" y="3690936"/>
            <a:ext cx="355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Fe•S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21" name="Rectangle 66"/>
          <p:cNvSpPr>
            <a:spLocks noChangeArrowheads="1"/>
          </p:cNvSpPr>
          <p:nvPr/>
        </p:nvSpPr>
        <p:spPr bwMode="auto">
          <a:xfrm>
            <a:off x="4535488" y="3894138"/>
            <a:ext cx="3783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Cyt</a:t>
            </a:r>
            <a:r>
              <a:rPr lang="en-US" sz="9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 c</a:t>
            </a:r>
            <a:r>
              <a:rPr lang="en-US" sz="900" baseline="-250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1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23" name="Rectangle 68"/>
          <p:cNvSpPr>
            <a:spLocks noChangeArrowheads="1"/>
          </p:cNvSpPr>
          <p:nvPr/>
        </p:nvSpPr>
        <p:spPr bwMode="auto">
          <a:xfrm>
            <a:off x="4895850" y="4117975"/>
            <a:ext cx="3873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Cyt</a:t>
            </a:r>
            <a:r>
              <a:rPr lang="en-US" sz="9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 c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24" name="Rectangle 69"/>
          <p:cNvSpPr>
            <a:spLocks noChangeArrowheads="1"/>
          </p:cNvSpPr>
          <p:nvPr/>
        </p:nvSpPr>
        <p:spPr bwMode="auto">
          <a:xfrm>
            <a:off x="5268913" y="4308475"/>
            <a:ext cx="3873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Cyt</a:t>
            </a:r>
            <a:r>
              <a:rPr lang="en-US" sz="9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 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25" name="Rectangle 70"/>
          <p:cNvSpPr>
            <a:spLocks noChangeArrowheads="1"/>
          </p:cNvSpPr>
          <p:nvPr/>
        </p:nvSpPr>
        <p:spPr bwMode="auto">
          <a:xfrm>
            <a:off x="2706688" y="615951"/>
            <a:ext cx="4159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Glycolysis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26" name="Rectangle 71"/>
          <p:cNvSpPr>
            <a:spLocks noChangeArrowheads="1"/>
          </p:cNvSpPr>
          <p:nvPr/>
        </p:nvSpPr>
        <p:spPr bwMode="auto">
          <a:xfrm>
            <a:off x="4016375" y="1335088"/>
            <a:ext cx="1873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27" name="Rectangle 72"/>
          <p:cNvSpPr>
            <a:spLocks noChangeArrowheads="1"/>
          </p:cNvSpPr>
          <p:nvPr/>
        </p:nvSpPr>
        <p:spPr bwMode="auto">
          <a:xfrm>
            <a:off x="2802731" y="1312863"/>
            <a:ext cx="1873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28" name="Rectangle 73"/>
          <p:cNvSpPr>
            <a:spLocks noChangeArrowheads="1"/>
          </p:cNvSpPr>
          <p:nvPr/>
        </p:nvSpPr>
        <p:spPr bwMode="auto">
          <a:xfrm>
            <a:off x="3531393" y="1312863"/>
            <a:ext cx="1873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29" name="Rectangle 74"/>
          <p:cNvSpPr>
            <a:spLocks noChangeArrowheads="1"/>
          </p:cNvSpPr>
          <p:nvPr/>
        </p:nvSpPr>
        <p:spPr bwMode="auto">
          <a:xfrm>
            <a:off x="3441700" y="5343525"/>
            <a:ext cx="10985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Energy lost as heat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30" name="Rectangle 75"/>
          <p:cNvSpPr>
            <a:spLocks noChangeArrowheads="1"/>
          </p:cNvSpPr>
          <p:nvPr/>
        </p:nvSpPr>
        <p:spPr bwMode="auto">
          <a:xfrm>
            <a:off x="3089275" y="2289175"/>
            <a:ext cx="1174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31" name="Rectangle 76"/>
          <p:cNvSpPr>
            <a:spLocks noChangeArrowheads="1"/>
          </p:cNvSpPr>
          <p:nvPr/>
        </p:nvSpPr>
        <p:spPr bwMode="auto">
          <a:xfrm>
            <a:off x="3502025" y="2668588"/>
            <a:ext cx="857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32" name="Rectangle 77"/>
          <p:cNvSpPr>
            <a:spLocks noChangeArrowheads="1"/>
          </p:cNvSpPr>
          <p:nvPr/>
        </p:nvSpPr>
        <p:spPr bwMode="auto">
          <a:xfrm>
            <a:off x="3863975" y="2973388"/>
            <a:ext cx="1174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II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33" name="Rectangle 78"/>
          <p:cNvSpPr>
            <a:spLocks noChangeArrowheads="1"/>
          </p:cNvSpPr>
          <p:nvPr/>
        </p:nvSpPr>
        <p:spPr bwMode="auto">
          <a:xfrm>
            <a:off x="4691063" y="3443288"/>
            <a:ext cx="1492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III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34" name="Rectangle 79"/>
          <p:cNvSpPr>
            <a:spLocks noChangeArrowheads="1"/>
          </p:cNvSpPr>
          <p:nvPr/>
        </p:nvSpPr>
        <p:spPr bwMode="auto">
          <a:xfrm>
            <a:off x="5889625" y="3960813"/>
            <a:ext cx="1619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IV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35" name="Rectangle 80"/>
          <p:cNvSpPr>
            <a:spLocks noChangeArrowheads="1"/>
          </p:cNvSpPr>
          <p:nvPr/>
        </p:nvSpPr>
        <p:spPr bwMode="auto">
          <a:xfrm>
            <a:off x="4175125" y="2549525"/>
            <a:ext cx="1174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36" name="Rectangle 81"/>
          <p:cNvSpPr>
            <a:spLocks noChangeArrowheads="1"/>
          </p:cNvSpPr>
          <p:nvPr/>
        </p:nvSpPr>
        <p:spPr bwMode="auto">
          <a:xfrm>
            <a:off x="5619750" y="5340350"/>
            <a:ext cx="11747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70"/>
          <p:cNvSpPr>
            <a:spLocks noChangeArrowheads="1"/>
          </p:cNvSpPr>
          <p:nvPr/>
        </p:nvSpPr>
        <p:spPr bwMode="auto">
          <a:xfrm>
            <a:off x="3498701" y="662643"/>
            <a:ext cx="179536" cy="15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400"/>
              </a:lnSpc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Citric</a:t>
            </a:r>
          </a:p>
          <a:p>
            <a:pPr algn="ctr" eaLnBrk="1" hangingPunct="1">
              <a:lnSpc>
                <a:spcPts val="400"/>
              </a:lnSpc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acid</a:t>
            </a:r>
          </a:p>
          <a:p>
            <a:pPr algn="ctr" eaLnBrk="1" hangingPunct="1">
              <a:lnSpc>
                <a:spcPts val="400"/>
              </a:lnSpc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cycle</a:t>
            </a:r>
            <a:endParaRPr lang="en-US" sz="5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Rectangle 70"/>
          <p:cNvSpPr>
            <a:spLocks noChangeArrowheads="1"/>
          </p:cNvSpPr>
          <p:nvPr/>
        </p:nvSpPr>
        <p:spPr bwMode="auto">
          <a:xfrm>
            <a:off x="3863975" y="580235"/>
            <a:ext cx="551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550"/>
              </a:lnSpc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 </a:t>
            </a:r>
          </a:p>
          <a:p>
            <a:pPr eaLnBrk="1" hangingPunct="1">
              <a:lnSpc>
                <a:spcPts val="550"/>
              </a:lnSpc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transport </a:t>
            </a:r>
            <a:r>
              <a:rPr lang="en-US" sz="5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chain</a:t>
            </a:r>
          </a:p>
          <a:p>
            <a:pPr eaLnBrk="1" hangingPunct="1">
              <a:lnSpc>
                <a:spcPts val="550"/>
              </a:lnSpc>
            </a:pPr>
            <a:r>
              <a:rPr lang="en-US" sz="5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oxidative</a:t>
            </a:r>
          </a:p>
          <a:p>
            <a:pPr eaLnBrk="1" hangingPunct="1">
              <a:lnSpc>
                <a:spcPts val="550"/>
              </a:lnSpc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5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Rectangle 54"/>
          <p:cNvSpPr>
            <a:spLocks noChangeArrowheads="1"/>
          </p:cNvSpPr>
          <p:nvPr/>
        </p:nvSpPr>
        <p:spPr bwMode="auto">
          <a:xfrm>
            <a:off x="2939873" y="1810545"/>
            <a:ext cx="52899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</a:t>
            </a:r>
            <a:r>
              <a:rPr lang="en-US" sz="9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US" sz="90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8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93" name="Rectangle 54"/>
          <p:cNvSpPr>
            <a:spLocks noChangeArrowheads="1"/>
          </p:cNvSpPr>
          <p:nvPr/>
        </p:nvSpPr>
        <p:spPr bwMode="auto">
          <a:xfrm>
            <a:off x="3934276" y="2309426"/>
            <a:ext cx="36388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FADH</a:t>
            </a:r>
            <a:r>
              <a:rPr lang="en-US" sz="9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Rectangle 13"/>
          <p:cNvSpPr>
            <a:spLocks noChangeArrowheads="1"/>
          </p:cNvSpPr>
          <p:nvPr/>
        </p:nvSpPr>
        <p:spPr bwMode="auto">
          <a:xfrm>
            <a:off x="3172619" y="2283235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e–</a:t>
            </a:r>
            <a:endParaRPr lang="en-US" sz="800" b="1" dirty="0" smtClean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4255642" y="2541590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00" b="1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e–</a:t>
            </a:r>
            <a:endParaRPr lang="en-US" sz="800" b="1" dirty="0" smtClean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7" name="Rectangle 69"/>
          <p:cNvSpPr>
            <a:spLocks noChangeArrowheads="1"/>
          </p:cNvSpPr>
          <p:nvPr/>
        </p:nvSpPr>
        <p:spPr bwMode="auto">
          <a:xfrm>
            <a:off x="5706581" y="4393406"/>
            <a:ext cx="3783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dirty="0" err="1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Cyt</a:t>
            </a:r>
            <a:r>
              <a:rPr lang="en-US" sz="9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 a</a:t>
            </a:r>
            <a:r>
              <a:rPr lang="en-US" sz="900" baseline="-25000" dirty="0" smtClean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3</a:t>
            </a:r>
            <a:endParaRPr lang="en-US" sz="18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Rectangle 13"/>
          <p:cNvSpPr>
            <a:spLocks noChangeArrowheads="1"/>
          </p:cNvSpPr>
          <p:nvPr/>
        </p:nvSpPr>
        <p:spPr bwMode="auto">
          <a:xfrm>
            <a:off x="5700232" y="5333613"/>
            <a:ext cx="12824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>
                <a:solidFill>
                  <a:prstClr val="black"/>
                </a:solidFill>
                <a:latin typeface="Arial"/>
                <a:ea typeface="+mn-ea"/>
                <a:cs typeface="Arial" pitchFamily="34" charset="0"/>
              </a:rPr>
              <a:t>e–</a:t>
            </a:r>
            <a:endParaRPr lang="en-US" sz="900" b="1" dirty="0" smtClean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9" name="Rectangle 81"/>
          <p:cNvSpPr>
            <a:spLocks noChangeArrowheads="1"/>
          </p:cNvSpPr>
          <p:nvPr/>
        </p:nvSpPr>
        <p:spPr bwMode="auto">
          <a:xfrm>
            <a:off x="4958260" y="5494292"/>
            <a:ext cx="936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(originally from</a:t>
            </a:r>
          </a:p>
          <a:p>
            <a:pPr eaLnBrk="1" hangingPunct="1"/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or FADH</a:t>
            </a:r>
            <a:r>
              <a:rPr lang="en-IN" sz="9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IN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Rectangle 13"/>
          <p:cNvSpPr>
            <a:spLocks noChangeArrowheads="1"/>
          </p:cNvSpPr>
          <p:nvPr/>
        </p:nvSpPr>
        <p:spPr bwMode="auto">
          <a:xfrm>
            <a:off x="6587275" y="6242436"/>
            <a:ext cx="23083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5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H</a:t>
            </a:r>
            <a:r>
              <a:rPr lang="en-US" sz="850" baseline="-2500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sz="85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O</a:t>
            </a:r>
            <a:endParaRPr lang="en-US" sz="85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Rectangle 13"/>
          <p:cNvSpPr>
            <a:spLocks noChangeArrowheads="1"/>
          </p:cNvSpPr>
          <p:nvPr/>
        </p:nvSpPr>
        <p:spPr bwMode="auto">
          <a:xfrm>
            <a:off x="5833234" y="6243807"/>
            <a:ext cx="139462" cy="1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85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O</a:t>
            </a:r>
            <a:r>
              <a:rPr lang="en-US" sz="850" baseline="-2500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endParaRPr lang="en-US" sz="85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5346743" y="6240849"/>
            <a:ext cx="32380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US" sz="900" b="1" baseline="30000" dirty="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900" b="1" dirty="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90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5699130" y="6306923"/>
            <a:ext cx="58135" cy="10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3"/>
          <p:cNvSpPr>
            <a:spLocks noChangeArrowheads="1"/>
          </p:cNvSpPr>
          <p:nvPr/>
        </p:nvSpPr>
        <p:spPr bwMode="auto">
          <a:xfrm>
            <a:off x="5712749" y="6219239"/>
            <a:ext cx="38472" cy="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55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Rectangle 13"/>
          <p:cNvSpPr>
            <a:spLocks noChangeArrowheads="1"/>
          </p:cNvSpPr>
          <p:nvPr/>
        </p:nvSpPr>
        <p:spPr bwMode="auto">
          <a:xfrm>
            <a:off x="5715130" y="6311685"/>
            <a:ext cx="38472" cy="8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55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Rectangle 57"/>
          <p:cNvSpPr>
            <a:spLocks noChangeArrowheads="1"/>
          </p:cNvSpPr>
          <p:nvPr/>
        </p:nvSpPr>
        <p:spPr bwMode="auto">
          <a:xfrm rot="-5400000">
            <a:off x="1135048" y="3998132"/>
            <a:ext cx="23083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Free energy relative to O</a:t>
            </a:r>
            <a:r>
              <a:rPr lang="en-IN" sz="900" baseline="-25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IN" sz="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 (kcal/</a:t>
            </a:r>
            <a:r>
              <a:rPr lang="en-IN" sz="900" dirty="0" err="1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mol</a:t>
            </a:r>
            <a:r>
              <a:rPr lang="en-IN" sz="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12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8" y="292608"/>
            <a:ext cx="6756684" cy="6272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9127066" cy="380999"/>
          </a:xfrm>
        </p:spPr>
        <p:txBody>
          <a:bodyPr>
            <a:noAutofit/>
          </a:bodyPr>
          <a:lstStyle/>
          <a:p>
            <a:r>
              <a:rPr lang="en-IN" dirty="0"/>
              <a:t>Focus Figure 24.1 Oxidative phosphorylation has two </a:t>
            </a:r>
            <a:r>
              <a:rPr lang="en-IN" dirty="0" smtClean="0"/>
              <a:t>phases: Phase </a:t>
            </a:r>
            <a:r>
              <a:rPr lang="en-IN" dirty="0"/>
              <a:t>1: The electron transport chain creates a proton (</a:t>
            </a:r>
            <a:r>
              <a:rPr lang="en-IN" dirty="0" smtClean="0"/>
              <a:t>H</a:t>
            </a:r>
            <a:r>
              <a:rPr lang="en-IN" baseline="30000" dirty="0" smtClean="0">
                <a:latin typeface="Symbol"/>
              </a:rPr>
              <a:t>+</a:t>
            </a:r>
            <a:r>
              <a:rPr lang="en-IN" dirty="0" smtClean="0"/>
              <a:t>) gradient </a:t>
            </a:r>
            <a:r>
              <a:rPr lang="en-IN" dirty="0"/>
              <a:t>across the inner mitochondrial membrane using </a:t>
            </a:r>
            <a:r>
              <a:rPr lang="en-IN" dirty="0" smtClean="0"/>
              <a:t>high-energy electrons </a:t>
            </a:r>
            <a:r>
              <a:rPr lang="en-IN" dirty="0"/>
              <a:t>removed from food </a:t>
            </a:r>
            <a:r>
              <a:rPr lang="en-IN" dirty="0" smtClean="0"/>
              <a:t>fuels. Phase </a:t>
            </a:r>
            <a:r>
              <a:rPr lang="en-IN" dirty="0"/>
              <a:t>2: Chemiosmosis uses the energy of the proton </a:t>
            </a:r>
            <a:r>
              <a:rPr lang="en-IN" dirty="0" smtClean="0"/>
              <a:t>gradient to </a:t>
            </a:r>
            <a:r>
              <a:rPr lang="en-IN" dirty="0"/>
              <a:t>synthesize ATP.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6140450" y="4344988"/>
            <a:ext cx="266700" cy="0"/>
          </a:xfrm>
          <a:custGeom>
            <a:avLst/>
            <a:gdLst>
              <a:gd name="T0" fmla="*/ 168 w 168"/>
              <a:gd name="T1" fmla="*/ 82 w 168"/>
              <a:gd name="T2" fmla="*/ 0 w 1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8">
                <a:moveTo>
                  <a:pt x="168" y="0"/>
                </a:moveTo>
                <a:lnTo>
                  <a:pt x="82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2035175" y="3605213"/>
            <a:ext cx="53975" cy="311150"/>
          </a:xfrm>
          <a:custGeom>
            <a:avLst/>
            <a:gdLst>
              <a:gd name="T0" fmla="*/ 0 w 34"/>
              <a:gd name="T1" fmla="*/ 0 h 196"/>
              <a:gd name="T2" fmla="*/ 0 w 34"/>
              <a:gd name="T3" fmla="*/ 82 h 196"/>
              <a:gd name="T4" fmla="*/ 34 w 34"/>
              <a:gd name="T5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196">
                <a:moveTo>
                  <a:pt x="0" y="0"/>
                </a:moveTo>
                <a:lnTo>
                  <a:pt x="0" y="82"/>
                </a:lnTo>
                <a:lnTo>
                  <a:pt x="34" y="19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2032000" y="1790700"/>
            <a:ext cx="57150" cy="282575"/>
          </a:xfrm>
          <a:custGeom>
            <a:avLst/>
            <a:gdLst>
              <a:gd name="T0" fmla="*/ 36 w 36"/>
              <a:gd name="T1" fmla="*/ 0 h 178"/>
              <a:gd name="T2" fmla="*/ 0 w 36"/>
              <a:gd name="T3" fmla="*/ 96 h 178"/>
              <a:gd name="T4" fmla="*/ 0 w 36"/>
              <a:gd name="T5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178">
                <a:moveTo>
                  <a:pt x="36" y="0"/>
                </a:moveTo>
                <a:lnTo>
                  <a:pt x="0" y="96"/>
                </a:lnTo>
                <a:lnTo>
                  <a:pt x="0" y="17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6577013" y="4586288"/>
            <a:ext cx="92075" cy="563563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6019800" y="5149850"/>
            <a:ext cx="1135063" cy="0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243388" y="3160713"/>
            <a:ext cx="0" cy="1989138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318125" y="3951288"/>
            <a:ext cx="0" cy="1198563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389313" y="5149850"/>
            <a:ext cx="1222375" cy="0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838700" y="5149850"/>
            <a:ext cx="996950" cy="0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066925" y="5149850"/>
            <a:ext cx="1001713" cy="0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2359025" y="4832350"/>
            <a:ext cx="760413" cy="317500"/>
          </a:xfrm>
          <a:custGeom>
            <a:avLst/>
            <a:gdLst>
              <a:gd name="T0" fmla="*/ 479 w 479"/>
              <a:gd name="T1" fmla="*/ 0 h 200"/>
              <a:gd name="T2" fmla="*/ 479 w 479"/>
              <a:gd name="T3" fmla="*/ 66 h 200"/>
              <a:gd name="T4" fmla="*/ 0 w 479"/>
              <a:gd name="T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200">
                <a:moveTo>
                  <a:pt x="479" y="0"/>
                </a:moveTo>
                <a:lnTo>
                  <a:pt x="479" y="66"/>
                </a:lnTo>
                <a:lnTo>
                  <a:pt x="0" y="200"/>
                </a:lnTo>
              </a:path>
            </a:pathLst>
          </a:custGeom>
          <a:noFill/>
          <a:ln w="12700" cap="flat">
            <a:solidFill>
              <a:srgbClr val="0092C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359025" y="4459288"/>
            <a:ext cx="0" cy="687388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6060282" y="819407"/>
            <a:ext cx="250068" cy="5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35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Glycolysis</a:t>
            </a:r>
            <a:endParaRPr lang="en-US" sz="35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134582" y="1334919"/>
            <a:ext cx="102592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678612" y="833485"/>
            <a:ext cx="133050" cy="1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300"/>
              </a:lnSpc>
            </a:pPr>
            <a:r>
              <a:rPr lang="en-US" sz="35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Citric</a:t>
            </a:r>
          </a:p>
          <a:p>
            <a:pPr algn="ctr" eaLnBrk="1" hangingPunct="1">
              <a:lnSpc>
                <a:spcPts val="300"/>
              </a:lnSpc>
            </a:pPr>
            <a:r>
              <a:rPr lang="en-US" sz="35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acid</a:t>
            </a:r>
          </a:p>
          <a:p>
            <a:pPr algn="ctr" eaLnBrk="1" hangingPunct="1">
              <a:lnSpc>
                <a:spcPts val="300"/>
              </a:lnSpc>
            </a:pPr>
            <a:r>
              <a:rPr lang="en-US" sz="35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cycle</a:t>
            </a:r>
            <a:endParaRPr lang="en-US" sz="35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981796" y="739453"/>
            <a:ext cx="484107" cy="18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475"/>
              </a:lnSpc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 transport</a:t>
            </a:r>
          </a:p>
          <a:p>
            <a:pPr eaLnBrk="1" hangingPunct="1">
              <a:lnSpc>
                <a:spcPts val="475"/>
              </a:lnSpc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chain and oxidative</a:t>
            </a:r>
          </a:p>
          <a:p>
            <a:pPr eaLnBrk="1" hangingPunct="1">
              <a:lnSpc>
                <a:spcPts val="475"/>
              </a:lnSpc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713832" y="1334919"/>
            <a:ext cx="102592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170174" y="1346824"/>
            <a:ext cx="102592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911197" y="2081063"/>
            <a:ext cx="537006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Outer </a:t>
            </a:r>
          </a:p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mitochondrial</a:t>
            </a:r>
          </a:p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membrane</a:t>
            </a:r>
            <a:endParaRPr lang="en-US" sz="63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911197" y="3198365"/>
            <a:ext cx="53700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Inner</a:t>
            </a:r>
          </a:p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mitochondrial</a:t>
            </a:r>
          </a:p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membrane</a:t>
            </a:r>
          </a:p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(crista) </a:t>
            </a:r>
            <a:endParaRPr lang="en-US" sz="63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1911197" y="2706240"/>
            <a:ext cx="586699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i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Intermembrane</a:t>
            </a:r>
            <a:endParaRPr lang="en-US" sz="630" b="1" i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US" sz="63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space</a:t>
            </a:r>
            <a:endParaRPr lang="en-US" sz="63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2710160" y="2919078"/>
            <a:ext cx="96180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H</a:t>
            </a:r>
            <a:r>
              <a:rPr lang="en-US" sz="630" baseline="30000" smtClean="0">
                <a:solidFill>
                  <a:prstClr val="white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30" baseline="30000" dirty="0" smtClean="0">
              <a:solidFill>
                <a:prstClr val="white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840460" y="2754714"/>
            <a:ext cx="96180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H</a:t>
            </a:r>
            <a:r>
              <a:rPr lang="en-US" sz="630" baseline="30000" smtClean="0">
                <a:solidFill>
                  <a:prstClr val="white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30" baseline="30000" dirty="0" smtClean="0">
              <a:solidFill>
                <a:prstClr val="white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5107285" y="2612978"/>
            <a:ext cx="96180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H</a:t>
            </a:r>
            <a:r>
              <a:rPr lang="en-US" sz="630" baseline="30000" smtClean="0">
                <a:solidFill>
                  <a:prstClr val="white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30" baseline="30000" dirty="0" smtClean="0">
              <a:solidFill>
                <a:prstClr val="white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6859284" y="2962791"/>
            <a:ext cx="96180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H</a:t>
            </a:r>
            <a:r>
              <a:rPr lang="en-US" sz="630" baseline="30000" smtClean="0">
                <a:solidFill>
                  <a:prstClr val="white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30" baseline="30000" dirty="0" smtClean="0">
              <a:solidFill>
                <a:prstClr val="white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7320391" y="4195598"/>
            <a:ext cx="96180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H</a:t>
            </a:r>
            <a:r>
              <a:rPr lang="en-US" sz="630" baseline="30000" smtClean="0">
                <a:solidFill>
                  <a:prstClr val="white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30" baseline="30000" dirty="0" smtClean="0">
              <a:solidFill>
                <a:prstClr val="white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5547098" y="4173373"/>
            <a:ext cx="169918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H</a:t>
            </a:r>
            <a:r>
              <a:rPr lang="en-US" sz="630" baseline="-2500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US" sz="63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O</a:t>
            </a:r>
            <a:endParaRPr lang="en-US" sz="63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165192" y="4355195"/>
            <a:ext cx="407163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63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3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63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3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2761456" y="4557032"/>
            <a:ext cx="205184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</a:t>
            </a:r>
            <a:r>
              <a:rPr lang="en-US" sz="63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3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3478212" y="4377644"/>
            <a:ext cx="165110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FAD</a:t>
            </a:r>
            <a:endParaRPr lang="en-US" sz="63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2961878" y="4700532"/>
            <a:ext cx="253274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FADH</a:t>
            </a:r>
            <a:r>
              <a:rPr lang="en-US" sz="63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63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5951585" y="4301958"/>
            <a:ext cx="35105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</a:p>
          <a:p>
            <a:pPr eaLnBrk="1" hangingPunct="1"/>
            <a:r>
              <a:rPr lang="en-US" sz="6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synthase</a:t>
            </a:r>
            <a:endParaRPr lang="en-US" sz="63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6085879" y="4858545"/>
            <a:ext cx="237244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ADP </a:t>
            </a:r>
            <a:r>
              <a:rPr lang="en-US" sz="63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3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6383765" y="4846640"/>
            <a:ext cx="75342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P</a:t>
            </a:r>
            <a:r>
              <a:rPr lang="en-US" sz="630" baseline="-250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i</a:t>
            </a:r>
            <a:endParaRPr lang="en-US" sz="630" baseline="-25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6646599" y="4373051"/>
            <a:ext cx="54502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</a:t>
            </a:r>
            <a:endParaRPr lang="en-US" sz="63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6942828" y="4883323"/>
            <a:ext cx="161904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63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2531713" y="3999380"/>
            <a:ext cx="769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e</a:t>
            </a:r>
            <a:r>
              <a:rPr lang="en-US" sz="600" baseline="300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–</a:t>
            </a:r>
            <a:endParaRPr lang="en-US" sz="60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2986954" y="4139407"/>
            <a:ext cx="769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e</a:t>
            </a:r>
            <a:r>
              <a:rPr lang="en-US" sz="600" baseline="300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–</a:t>
            </a:r>
            <a:endParaRPr lang="en-US" sz="60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3679104" y="3266282"/>
            <a:ext cx="769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e</a:t>
            </a:r>
            <a:r>
              <a:rPr lang="en-US" sz="600" baseline="300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–</a:t>
            </a:r>
            <a:endParaRPr lang="en-US" sz="60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3369953" y="3543171"/>
            <a:ext cx="6412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Q</a:t>
            </a:r>
            <a:endParaRPr lang="en-US" sz="60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4383571" y="3088793"/>
            <a:ext cx="21640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Cyt</a:t>
            </a:r>
            <a:r>
              <a:rPr lang="en-US" sz="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 c</a:t>
            </a:r>
            <a:endParaRPr lang="en-US" sz="60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949104" y="3326607"/>
            <a:ext cx="76944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e</a:t>
            </a:r>
            <a:r>
              <a:rPr lang="en-US" sz="600" baseline="300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–</a:t>
            </a:r>
            <a:endParaRPr lang="en-US" sz="60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4873062" y="3528517"/>
            <a:ext cx="76944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IV</a:t>
            </a:r>
            <a:endParaRPr lang="en-US" sz="63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4059052" y="3621816"/>
            <a:ext cx="67326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III</a:t>
            </a:r>
            <a:endParaRPr lang="en-US" sz="63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3218621" y="3984490"/>
            <a:ext cx="44884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II</a:t>
            </a:r>
            <a:endParaRPr lang="en-US" sz="63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2544906" y="3682174"/>
            <a:ext cx="22442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endParaRPr lang="en-US" sz="63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5008757" y="4175316"/>
            <a:ext cx="102592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O</a:t>
            </a:r>
            <a:r>
              <a:rPr lang="en-US" sz="630" baseline="-25000" dirty="0" smtClean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endParaRPr lang="en-US" sz="630" baseline="3000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4671707" y="4167187"/>
            <a:ext cx="226024" cy="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en-US" sz="63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US" sz="630" b="1" baseline="4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3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63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3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11534" y="4215555"/>
            <a:ext cx="58135" cy="10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4927534" y="4154062"/>
            <a:ext cx="28854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lang="en-US" sz="40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ectangle 13"/>
          <p:cNvSpPr>
            <a:spLocks noChangeArrowheads="1"/>
          </p:cNvSpPr>
          <p:nvPr/>
        </p:nvSpPr>
        <p:spPr bwMode="auto">
          <a:xfrm>
            <a:off x="4927534" y="4215555"/>
            <a:ext cx="28854" cy="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400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2880139" y="2129537"/>
            <a:ext cx="26369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800" dirty="0">
                <a:solidFill>
                  <a:srgbClr val="0076A3"/>
                </a:solidFill>
                <a:latin typeface="Arial Black" pitchFamily="34" charset="0"/>
                <a:ea typeface="+mn-ea"/>
                <a:cs typeface="Arial" pitchFamily="34" charset="0"/>
              </a:rPr>
              <a:t>Phase 1</a:t>
            </a:r>
            <a:r>
              <a:rPr lang="en-IN" sz="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: </a:t>
            </a:r>
          </a:p>
          <a:p>
            <a:pPr eaLnBrk="1" hangingPunct="1"/>
            <a:r>
              <a:rPr lang="en-IN" sz="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Electron transport creates the proton gradient.</a:t>
            </a:r>
            <a:endParaRPr lang="en-US" sz="800" baseline="300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6011298" y="2268621"/>
            <a:ext cx="11124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800" dirty="0">
                <a:solidFill>
                  <a:srgbClr val="0076A3"/>
                </a:solidFill>
                <a:latin typeface="Arial Black" pitchFamily="34" charset="0"/>
                <a:ea typeface="+mn-ea"/>
                <a:cs typeface="Arial" pitchFamily="34" charset="0"/>
              </a:rPr>
              <a:t>Phase </a:t>
            </a:r>
            <a:r>
              <a:rPr lang="en-IN" sz="800" dirty="0" smtClean="0">
                <a:solidFill>
                  <a:srgbClr val="0076A3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r>
              <a:rPr lang="en-IN" sz="8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: </a:t>
            </a:r>
            <a:endParaRPr lang="en-IN" sz="800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IN" sz="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Chemiosmosis uses</a:t>
            </a:r>
          </a:p>
          <a:p>
            <a:pPr eaLnBrk="1" hangingPunct="1"/>
            <a:r>
              <a:rPr lang="en-IN" sz="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proton gradient</a:t>
            </a:r>
          </a:p>
          <a:p>
            <a:pPr eaLnBrk="1" hangingPunct="1"/>
            <a:r>
              <a:rPr lang="en-IN" sz="8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to synthesize ATP. </a:t>
            </a:r>
            <a:endParaRPr lang="en-US" sz="800" baseline="300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2031847" y="6090790"/>
            <a:ext cx="532197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3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Mitochondrial</a:t>
            </a:r>
          </a:p>
          <a:p>
            <a:pPr eaLnBrk="1" hangingPunct="1"/>
            <a:r>
              <a:rPr lang="en-US" sz="63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matrix</a:t>
            </a:r>
            <a:endParaRPr lang="en-US" sz="63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264" name="Group 11263"/>
          <p:cNvGrpSpPr/>
          <p:nvPr/>
        </p:nvGrpSpPr>
        <p:grpSpPr>
          <a:xfrm>
            <a:off x="2077438" y="5192657"/>
            <a:ext cx="118800" cy="118800"/>
            <a:chOff x="1679238" y="5710182"/>
            <a:chExt cx="118800" cy="118800"/>
          </a:xfrm>
        </p:grpSpPr>
        <p:sp>
          <p:nvSpPr>
            <p:cNvPr id="63" name="Oval 62"/>
            <p:cNvSpPr/>
            <p:nvPr/>
          </p:nvSpPr>
          <p:spPr>
            <a:xfrm>
              <a:off x="1679238" y="5710182"/>
              <a:ext cx="118800" cy="118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92C8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2" name="Rectangle 13"/>
            <p:cNvSpPr>
              <a:spLocks noChangeArrowheads="1"/>
            </p:cNvSpPr>
            <p:nvPr/>
          </p:nvSpPr>
          <p:spPr bwMode="auto">
            <a:xfrm>
              <a:off x="1711387" y="5721107"/>
              <a:ext cx="54502" cy="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630" dirty="0" smtClean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388304" y="5192657"/>
            <a:ext cx="118800" cy="118800"/>
            <a:chOff x="1679238" y="5710182"/>
            <a:chExt cx="118800" cy="118800"/>
          </a:xfrm>
        </p:grpSpPr>
        <p:sp>
          <p:nvSpPr>
            <p:cNvPr id="75" name="Oval 74"/>
            <p:cNvSpPr/>
            <p:nvPr/>
          </p:nvSpPr>
          <p:spPr>
            <a:xfrm>
              <a:off x="1679238" y="5710182"/>
              <a:ext cx="118800" cy="118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92C8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6" name="Rectangle 13"/>
            <p:cNvSpPr>
              <a:spLocks noChangeArrowheads="1"/>
            </p:cNvSpPr>
            <p:nvPr/>
          </p:nvSpPr>
          <p:spPr bwMode="auto">
            <a:xfrm>
              <a:off x="1711387" y="5721107"/>
              <a:ext cx="54502" cy="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630" dirty="0" smtClean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38726" y="5192657"/>
            <a:ext cx="118800" cy="118800"/>
            <a:chOff x="1679238" y="5710182"/>
            <a:chExt cx="118800" cy="118800"/>
          </a:xfrm>
        </p:grpSpPr>
        <p:sp>
          <p:nvSpPr>
            <p:cNvPr id="78" name="Oval 77"/>
            <p:cNvSpPr/>
            <p:nvPr/>
          </p:nvSpPr>
          <p:spPr>
            <a:xfrm>
              <a:off x="1679238" y="5710182"/>
              <a:ext cx="118800" cy="118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92C8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9" name="Rectangle 13"/>
            <p:cNvSpPr>
              <a:spLocks noChangeArrowheads="1"/>
            </p:cNvSpPr>
            <p:nvPr/>
          </p:nvSpPr>
          <p:spPr bwMode="auto">
            <a:xfrm>
              <a:off x="1711387" y="5721107"/>
              <a:ext cx="54502" cy="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630" dirty="0" smtClean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2086782" y="5207961"/>
            <a:ext cx="95699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     Reduced coenzymes</a:t>
            </a:r>
          </a:p>
          <a:p>
            <a:pPr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(NADH </a:t>
            </a:r>
            <a:r>
              <a:rPr lang="en-IN" sz="630" b="1" dirty="0" smtClean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IN" sz="630" b="1" baseline="30000" dirty="0" smtClean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FADH</a:t>
            </a:r>
            <a:r>
              <a:rPr lang="en-IN" sz="630" b="1" baseline="-25000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deliver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electrons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to</a:t>
            </a:r>
          </a:p>
          <a:p>
            <a:pPr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respiratory enzyme</a:t>
            </a:r>
          </a:p>
          <a:p>
            <a:pPr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complexes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 and II. </a:t>
            </a:r>
            <a:endParaRPr lang="en-US" sz="630" baseline="30000" dirty="0" smtClean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3380018" y="5207426"/>
            <a:ext cx="1288814" cy="12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      The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electrons are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transferred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from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one complex to another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membrane.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•	Each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complex is reduced and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then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oxidized.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•	The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energy released </a:t>
            </a:r>
            <a:r>
              <a:rPr lang="en-IN" sz="630" b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pumps </a:t>
            </a:r>
            <a:r>
              <a:rPr lang="en-IN" sz="630" b="1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IN" sz="630" b="1" baseline="30000" smtClean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IN" sz="630" b="1" baseline="30000" dirty="0">
              <a:solidFill>
                <a:srgbClr val="0092C8"/>
              </a:solidFill>
              <a:latin typeface="Symbol"/>
              <a:ea typeface="+mn-ea"/>
              <a:cs typeface="Arial" pitchFamily="34" charset="0"/>
            </a:endParaRP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into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IN" sz="630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intermembrane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space,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creating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an electrochemical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gradient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between the matrix and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the </a:t>
            </a:r>
            <a:r>
              <a:rPr lang="en-IN" sz="630" b="1" dirty="0" err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intermembrane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space. 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•	Coenzyme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Q (ubiquinone) and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cytochrome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 shuttle electrons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	between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 larger complexes. </a:t>
            </a:r>
            <a:endParaRPr lang="en-US" sz="630" baseline="30000" dirty="0" smtClean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4840713" y="5206946"/>
            <a:ext cx="100508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      At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respiratory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enzyme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complex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IV, electron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pairs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combine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with two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protons</a:t>
            </a:r>
          </a:p>
          <a:p>
            <a:pPr defTabSz="54000" eaLnBrk="1" hangingPunct="1"/>
            <a:r>
              <a:rPr lang="en-IN" sz="630" b="1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(H</a:t>
            </a:r>
            <a:r>
              <a:rPr lang="en-IN" sz="630" b="1" baseline="30000" smtClean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IN" sz="630" b="1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and a half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molecule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r>
              <a:rPr lang="en-IN" sz="630" b="1" baseline="-25000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, forming water. </a:t>
            </a:r>
            <a:endParaRPr lang="en-US" sz="630" baseline="30000" dirty="0" smtClean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Rectangle 13"/>
          <p:cNvSpPr>
            <a:spLocks noChangeArrowheads="1"/>
          </p:cNvSpPr>
          <p:nvPr/>
        </p:nvSpPr>
        <p:spPr bwMode="auto">
          <a:xfrm>
            <a:off x="6013312" y="5203198"/>
            <a:ext cx="117500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     ATP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synthase (complex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V)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harnesses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 energy of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proton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gradient to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synthesize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en-IN" sz="630" b="1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As </a:t>
            </a:r>
            <a:r>
              <a:rPr lang="en-IN" sz="630" b="1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IN" sz="630" b="1" baseline="30000" smtClean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IN" sz="630" b="1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flows back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across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membrane through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synthase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, the synthase </a:t>
            </a:r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rotor</a:t>
            </a:r>
          </a:p>
          <a:p>
            <a:pPr defTabSz="54000" eaLnBrk="1" hangingPunct="1"/>
            <a:r>
              <a:rPr lang="en-IN" sz="63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spins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, causing P</a:t>
            </a:r>
            <a:r>
              <a:rPr lang="en-IN" sz="630" b="1" baseline="-25000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to attach </a:t>
            </a:r>
          </a:p>
          <a:p>
            <a:pPr defTabSz="54000" eaLnBrk="1" hangingPunct="1"/>
            <a:r>
              <a:rPr lang="en-IN" sz="63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to ADP, forming ATP. </a:t>
            </a:r>
            <a:endParaRPr lang="en-US" sz="630" baseline="30000" dirty="0" smtClean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000882" y="5192657"/>
            <a:ext cx="118800" cy="118800"/>
            <a:chOff x="1679238" y="5710182"/>
            <a:chExt cx="118800" cy="118800"/>
          </a:xfrm>
        </p:grpSpPr>
        <p:sp>
          <p:nvSpPr>
            <p:cNvPr id="87" name="Oval 86"/>
            <p:cNvSpPr/>
            <p:nvPr/>
          </p:nvSpPr>
          <p:spPr>
            <a:xfrm>
              <a:off x="1679238" y="5710182"/>
              <a:ext cx="118800" cy="118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92C8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8" name="Rectangle 13"/>
            <p:cNvSpPr>
              <a:spLocks noChangeArrowheads="1"/>
            </p:cNvSpPr>
            <p:nvPr/>
          </p:nvSpPr>
          <p:spPr bwMode="auto">
            <a:xfrm>
              <a:off x="1711387" y="5721107"/>
              <a:ext cx="54502" cy="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630" dirty="0" smtClean="0">
                  <a:solidFill>
                    <a:srgbClr val="0092C8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0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39266" name="Rectangle 19"/>
          <p:cNvSpPr>
            <a:spLocks noGrp="1" noChangeArrowheads="1"/>
          </p:cNvSpPr>
          <p:nvPr>
            <p:ph idx="1"/>
          </p:nvPr>
        </p:nvSpPr>
        <p:spPr>
          <a:xfrm>
            <a:off x="-381000" y="838200"/>
            <a:ext cx="4953000" cy="601979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b="1" dirty="0">
                <a:latin typeface="Arial" charset="0"/>
              </a:rPr>
              <a:t>Phase 2</a:t>
            </a:r>
            <a:r>
              <a:rPr lang="en-US" dirty="0"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Chemiosmosis </a:t>
            </a:r>
            <a:endParaRPr lang="en-US" b="1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Proton concentration gradient formed also creates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(</a:t>
            </a:r>
            <a:r>
              <a:rPr lang="en-US" dirty="0">
                <a:latin typeface="Arial" charset="0"/>
              </a:rPr>
              <a:t>1) pH gradient and (2) voltage gradient across membrane</a:t>
            </a:r>
          </a:p>
          <a:p>
            <a:pPr lvl="2"/>
            <a:r>
              <a:rPr lang="en-US" dirty="0">
                <a:latin typeface="Arial" charset="0"/>
              </a:rPr>
              <a:t>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is attracted to matrix side of membrane because of all of these gradients, but membrane is impermeable to H</a:t>
            </a:r>
            <a:r>
              <a:rPr lang="en-US" baseline="30000" dirty="0">
                <a:latin typeface="Arial" charset="0"/>
              </a:rPr>
              <a:t>+</a:t>
            </a:r>
          </a:p>
          <a:p>
            <a:pPr lvl="2"/>
            <a:r>
              <a:rPr lang="en-US" dirty="0">
                <a:latin typeface="Arial" charset="0"/>
              </a:rPr>
              <a:t>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can </a:t>
            </a:r>
            <a:r>
              <a:rPr lang="en-US" dirty="0" smtClean="0">
                <a:latin typeface="Arial" charset="0"/>
              </a:rPr>
              <a:t>re</a:t>
            </a:r>
            <a:r>
              <a:rPr lang="en-US" dirty="0">
                <a:latin typeface="Arial" charset="0"/>
              </a:rPr>
              <a:t>-enter matrix only via a mitochondrial membrane channel protein called </a:t>
            </a:r>
            <a:r>
              <a:rPr lang="en-US" b="1" dirty="0">
                <a:latin typeface="Arial" charset="0"/>
              </a:rPr>
              <a:t>ATP synthase </a:t>
            </a:r>
            <a:r>
              <a:rPr lang="en-US" dirty="0" smtClean="0">
                <a:latin typeface="Arial" charset="0"/>
              </a:rPr>
              <a:t>(complex </a:t>
            </a:r>
            <a:r>
              <a:rPr lang="en-US" dirty="0">
                <a:latin typeface="Arial" charset="0"/>
              </a:rPr>
              <a:t>V)</a:t>
            </a:r>
          </a:p>
          <a:p>
            <a:pPr lvl="3"/>
            <a:r>
              <a:rPr lang="en-US" dirty="0">
                <a:latin typeface="Arial" charset="0"/>
              </a:rPr>
              <a:t>ATP </a:t>
            </a:r>
            <a:r>
              <a:rPr lang="en-US" dirty="0" smtClean="0">
                <a:latin typeface="Arial" charset="0"/>
              </a:rPr>
              <a:t>synthase </a:t>
            </a:r>
            <a:r>
              <a:rPr lang="en-US" dirty="0">
                <a:latin typeface="Arial" charset="0"/>
              </a:rPr>
              <a:t>is a small rotary motor that drives the addition of an inorganic phosphate (Pi) to </a:t>
            </a:r>
            <a:r>
              <a:rPr lang="en-US" dirty="0" smtClean="0">
                <a:latin typeface="Arial" charset="0"/>
              </a:rPr>
              <a:t>ADP, </a:t>
            </a:r>
            <a:r>
              <a:rPr lang="en-US" dirty="0">
                <a:latin typeface="Arial" charset="0"/>
              </a:rPr>
              <a:t>creating ATP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295400"/>
            <a:ext cx="4572000" cy="4874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41314" name="Rectangle 1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4724400" cy="609600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b="1" dirty="0">
                <a:latin typeface="Arial" charset="0"/>
              </a:rPr>
              <a:t>Phase 2</a:t>
            </a:r>
            <a:r>
              <a:rPr lang="en-US" dirty="0"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Chemiosmosis (cont.) </a:t>
            </a:r>
            <a:endParaRPr lang="en-US" b="1" dirty="0">
              <a:latin typeface="Arial" charset="0"/>
            </a:endParaRPr>
          </a:p>
          <a:p>
            <a:pPr lvl="2"/>
            <a:r>
              <a:rPr lang="en-US" dirty="0" smtClean="0">
                <a:latin typeface="Arial" charset="0"/>
              </a:rPr>
              <a:t>Steps </a:t>
            </a:r>
            <a:r>
              <a:rPr lang="en-US" dirty="0">
                <a:latin typeface="Arial" charset="0"/>
              </a:rPr>
              <a:t>of ATP </a:t>
            </a:r>
            <a:r>
              <a:rPr lang="en-US" dirty="0" smtClean="0">
                <a:latin typeface="Arial" charset="0"/>
              </a:rPr>
              <a:t>synthase </a:t>
            </a:r>
            <a:r>
              <a:rPr lang="en-US" dirty="0">
                <a:latin typeface="Arial" charset="0"/>
              </a:rPr>
              <a:t>production of </a:t>
            </a:r>
            <a:r>
              <a:rPr lang="en-US" dirty="0" smtClean="0">
                <a:latin typeface="Arial" charset="0"/>
              </a:rPr>
              <a:t>ATP</a:t>
            </a:r>
            <a:endParaRPr lang="en-US" dirty="0">
              <a:latin typeface="Arial" charset="0"/>
            </a:endParaRP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H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 ions flow down gradients through stationary </a:t>
            </a:r>
            <a:r>
              <a:rPr lang="en-US" b="1" dirty="0">
                <a:latin typeface="Arial" charset="0"/>
              </a:rPr>
              <a:t>stator</a:t>
            </a:r>
            <a:r>
              <a:rPr lang="en-US" dirty="0">
                <a:latin typeface="Arial" charset="0"/>
              </a:rPr>
              <a:t> of ATP </a:t>
            </a:r>
            <a:r>
              <a:rPr lang="en-US" dirty="0" smtClean="0">
                <a:latin typeface="Arial" charset="0"/>
              </a:rPr>
              <a:t>synthase</a:t>
            </a:r>
            <a:endParaRPr lang="en-US" dirty="0">
              <a:latin typeface="Arial" charset="0"/>
            </a:endParaRP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As </a:t>
            </a:r>
            <a:r>
              <a:rPr lang="en-US" dirty="0">
                <a:latin typeface="Arial" charset="0"/>
              </a:rPr>
              <a:t>they pass </a:t>
            </a:r>
            <a:r>
              <a:rPr lang="en-US" b="1" dirty="0">
                <a:latin typeface="Arial" charset="0"/>
              </a:rPr>
              <a:t>rotor</a:t>
            </a:r>
            <a:r>
              <a:rPr lang="en-US" dirty="0">
                <a:latin typeface="Arial" charset="0"/>
              </a:rPr>
              <a:t> mechanism, they bind to one </a:t>
            </a:r>
            <a:r>
              <a:rPr lang="en-US" dirty="0" smtClean="0">
                <a:latin typeface="Arial" charset="0"/>
              </a:rPr>
              <a:t>subunit, </a:t>
            </a:r>
            <a:r>
              <a:rPr lang="en-US" dirty="0">
                <a:latin typeface="Arial" charset="0"/>
              </a:rPr>
              <a:t>causing it to change shape and spin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Spinning </a:t>
            </a:r>
            <a:r>
              <a:rPr lang="en-US" dirty="0">
                <a:latin typeface="Arial" charset="0"/>
              </a:rPr>
              <a:t>rotor turns a connecting </a:t>
            </a:r>
            <a:r>
              <a:rPr lang="en-US" b="1" dirty="0">
                <a:latin typeface="Arial" charset="0"/>
              </a:rPr>
              <a:t>rod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As </a:t>
            </a:r>
            <a:r>
              <a:rPr lang="en-US" dirty="0">
                <a:latin typeface="Arial" charset="0"/>
              </a:rPr>
              <a:t>rod spins, it activates catalytic sites on </a:t>
            </a:r>
            <a:r>
              <a:rPr lang="en-US" b="1" dirty="0">
                <a:latin typeface="Arial" charset="0"/>
              </a:rPr>
              <a:t>knob</a:t>
            </a:r>
            <a:r>
              <a:rPr lang="en-US" dirty="0">
                <a:latin typeface="Arial" charset="0"/>
              </a:rPr>
              <a:t> that join P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to </a:t>
            </a:r>
            <a:r>
              <a:rPr lang="en-US" dirty="0" smtClean="0">
                <a:latin typeface="Arial" charset="0"/>
              </a:rPr>
              <a:t>ADP, </a:t>
            </a:r>
            <a:r>
              <a:rPr lang="en-US" dirty="0">
                <a:latin typeface="Arial" charset="0"/>
              </a:rPr>
              <a:t>forming </a:t>
            </a:r>
            <a:r>
              <a:rPr lang="en-US" dirty="0" smtClean="0">
                <a:latin typeface="Arial" charset="0"/>
              </a:rPr>
              <a:t>ATP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416" y="1143000"/>
            <a:ext cx="4431584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24.9 Atomic force microscopy reveals the </a:t>
            </a:r>
            <a:r>
              <a:rPr lang="en-IN" dirty="0" smtClean="0"/>
              <a:t>structure of </a:t>
            </a:r>
            <a:r>
              <a:rPr lang="en-IN" dirty="0"/>
              <a:t>energy-converting ATP synthase rotor rings.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3" y="202997"/>
            <a:ext cx="6523695" cy="64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Glucose (cont.)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b="1" dirty="0">
                <a:latin typeface="Arial" charset="0"/>
              </a:rPr>
              <a:t>Phase 2</a:t>
            </a:r>
            <a:r>
              <a:rPr lang="en-US" dirty="0">
                <a:latin typeface="Arial" charset="0"/>
              </a:rPr>
              <a:t>: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Chemiosmosis </a:t>
            </a:r>
            <a:r>
              <a:rPr lang="en-US" b="1" dirty="0">
                <a:latin typeface="Arial" charset="0"/>
              </a:rPr>
              <a:t>(cont.) </a:t>
            </a:r>
          </a:p>
          <a:p>
            <a:pPr lvl="2"/>
            <a:r>
              <a:rPr lang="en-US" dirty="0" smtClean="0">
                <a:latin typeface="Arial" charset="0"/>
              </a:rPr>
              <a:t>ATP synthase </a:t>
            </a:r>
            <a:r>
              <a:rPr lang="en-US" dirty="0">
                <a:latin typeface="Arial" charset="0"/>
              </a:rPr>
              <a:t>works like an ion pump in reverse</a:t>
            </a:r>
          </a:p>
          <a:p>
            <a:pPr lvl="2"/>
            <a:r>
              <a:rPr lang="en-US" dirty="0">
                <a:latin typeface="Arial" charset="0"/>
              </a:rPr>
              <a:t>Proton gradient also drives energy needed for ADP, pyruvic acid, inorganic phosphate, and calcium to cross into inner mitochondrial membrane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61288"/>
            <a:ext cx="8546592" cy="45354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24.11 Energy yield during cellular respiration.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038350" y="1571625"/>
            <a:ext cx="1438275" cy="279400"/>
          </a:xfrm>
          <a:custGeom>
            <a:avLst/>
            <a:gdLst>
              <a:gd name="T0" fmla="*/ 0 w 906"/>
              <a:gd name="T1" fmla="*/ 176 h 176"/>
              <a:gd name="T2" fmla="*/ 56 w 906"/>
              <a:gd name="T3" fmla="*/ 176 h 176"/>
              <a:gd name="T4" fmla="*/ 906 w 906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6" h="176">
                <a:moveTo>
                  <a:pt x="0" y="176"/>
                </a:moveTo>
                <a:lnTo>
                  <a:pt x="56" y="176"/>
                </a:lnTo>
                <a:lnTo>
                  <a:pt x="906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64238" y="1257300"/>
            <a:ext cx="301625" cy="79375"/>
          </a:xfrm>
          <a:custGeom>
            <a:avLst/>
            <a:gdLst>
              <a:gd name="T0" fmla="*/ 190 w 190"/>
              <a:gd name="T1" fmla="*/ 0 h 50"/>
              <a:gd name="T2" fmla="*/ 130 w 190"/>
              <a:gd name="T3" fmla="*/ 0 h 50"/>
              <a:gd name="T4" fmla="*/ 0 w 190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" h="50">
                <a:moveTo>
                  <a:pt x="190" y="0"/>
                </a:moveTo>
                <a:lnTo>
                  <a:pt x="130" y="0"/>
                </a:lnTo>
                <a:lnTo>
                  <a:pt x="0" y="5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13563" y="3360738"/>
            <a:ext cx="234950" cy="63500"/>
            <a:chOff x="6913563" y="3360738"/>
            <a:chExt cx="234950" cy="6350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13563" y="3360738"/>
              <a:ext cx="63500" cy="31750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cubicBezTo>
                    <a:pt x="8" y="2"/>
                    <a:pt x="0" y="6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075488" y="3360738"/>
              <a:ext cx="73025" cy="31750"/>
            </a:xfrm>
            <a:custGeom>
              <a:avLst/>
              <a:gdLst>
                <a:gd name="T0" fmla="*/ 23 w 23"/>
                <a:gd name="T1" fmla="*/ 10 h 10"/>
                <a:gd name="T2" fmla="*/ 0 w 23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10">
                  <a:moveTo>
                    <a:pt x="23" y="10"/>
                  </a:moveTo>
                  <a:cubicBezTo>
                    <a:pt x="23" y="5"/>
                    <a:pt x="14" y="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913563" y="3392488"/>
              <a:ext cx="234950" cy="31750"/>
            </a:xfrm>
            <a:custGeom>
              <a:avLst/>
              <a:gdLst>
                <a:gd name="T0" fmla="*/ 0 w 74"/>
                <a:gd name="T1" fmla="*/ 0 h 10"/>
                <a:gd name="T2" fmla="*/ 37 w 74"/>
                <a:gd name="T3" fmla="*/ 10 h 10"/>
                <a:gd name="T4" fmla="*/ 74 w 7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0">
                  <a:moveTo>
                    <a:pt x="0" y="0"/>
                  </a:moveTo>
                  <a:cubicBezTo>
                    <a:pt x="0" y="5"/>
                    <a:pt x="16" y="10"/>
                    <a:pt x="37" y="10"/>
                  </a:cubicBezTo>
                  <a:cubicBezTo>
                    <a:pt x="57" y="10"/>
                    <a:pt x="74" y="5"/>
                    <a:pt x="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148513" y="3392488"/>
            <a:ext cx="825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910388" y="3640138"/>
            <a:ext cx="234950" cy="63500"/>
            <a:chOff x="6910388" y="3640138"/>
            <a:chExt cx="234950" cy="6350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910388" y="3640138"/>
              <a:ext cx="63500" cy="31750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cubicBezTo>
                    <a:pt x="9" y="2"/>
                    <a:pt x="0" y="6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075488" y="3640138"/>
              <a:ext cx="69850" cy="31750"/>
            </a:xfrm>
            <a:custGeom>
              <a:avLst/>
              <a:gdLst>
                <a:gd name="T0" fmla="*/ 22 w 22"/>
                <a:gd name="T1" fmla="*/ 10 h 10"/>
                <a:gd name="T2" fmla="*/ 0 w 22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10">
                  <a:moveTo>
                    <a:pt x="22" y="10"/>
                  </a:moveTo>
                  <a:cubicBezTo>
                    <a:pt x="22" y="5"/>
                    <a:pt x="13" y="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910388" y="3671888"/>
              <a:ext cx="234950" cy="31750"/>
            </a:xfrm>
            <a:custGeom>
              <a:avLst/>
              <a:gdLst>
                <a:gd name="T0" fmla="*/ 0 w 74"/>
                <a:gd name="T1" fmla="*/ 0 h 10"/>
                <a:gd name="T2" fmla="*/ 37 w 74"/>
                <a:gd name="T3" fmla="*/ 10 h 10"/>
                <a:gd name="T4" fmla="*/ 74 w 7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0">
                  <a:moveTo>
                    <a:pt x="0" y="0"/>
                  </a:moveTo>
                  <a:cubicBezTo>
                    <a:pt x="0" y="6"/>
                    <a:pt x="17" y="10"/>
                    <a:pt x="37" y="10"/>
                  </a:cubicBezTo>
                  <a:cubicBezTo>
                    <a:pt x="58" y="10"/>
                    <a:pt x="74" y="6"/>
                    <a:pt x="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145338" y="3671888"/>
            <a:ext cx="857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9350" y="3290888"/>
            <a:ext cx="234950" cy="63500"/>
            <a:chOff x="1149350" y="3290888"/>
            <a:chExt cx="234950" cy="63500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49350" y="3290888"/>
              <a:ext cx="63500" cy="31750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cubicBezTo>
                    <a:pt x="8" y="2"/>
                    <a:pt x="0" y="6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311275" y="3290888"/>
              <a:ext cx="73025" cy="31750"/>
            </a:xfrm>
            <a:custGeom>
              <a:avLst/>
              <a:gdLst>
                <a:gd name="T0" fmla="*/ 23 w 23"/>
                <a:gd name="T1" fmla="*/ 10 h 10"/>
                <a:gd name="T2" fmla="*/ 0 w 23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10">
                  <a:moveTo>
                    <a:pt x="23" y="10"/>
                  </a:moveTo>
                  <a:cubicBezTo>
                    <a:pt x="23" y="5"/>
                    <a:pt x="13" y="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149350" y="3322638"/>
              <a:ext cx="234950" cy="31750"/>
            </a:xfrm>
            <a:custGeom>
              <a:avLst/>
              <a:gdLst>
                <a:gd name="T0" fmla="*/ 0 w 74"/>
                <a:gd name="T1" fmla="*/ 0 h 10"/>
                <a:gd name="T2" fmla="*/ 37 w 74"/>
                <a:gd name="T3" fmla="*/ 10 h 10"/>
                <a:gd name="T4" fmla="*/ 74 w 7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0">
                  <a:moveTo>
                    <a:pt x="0" y="0"/>
                  </a:moveTo>
                  <a:cubicBezTo>
                    <a:pt x="0" y="5"/>
                    <a:pt x="16" y="10"/>
                    <a:pt x="37" y="10"/>
                  </a:cubicBezTo>
                  <a:cubicBezTo>
                    <a:pt x="57" y="10"/>
                    <a:pt x="74" y="5"/>
                    <a:pt x="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384300" y="3322638"/>
            <a:ext cx="825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733412" y="1297439"/>
            <a:ext cx="49372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50" b="1" i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Cytosol</a:t>
            </a:r>
            <a:endParaRPr lang="en-US" sz="1050" i="1" baseline="30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1704961" y="1333608"/>
            <a:ext cx="82554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en-US" sz="105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105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05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105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05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3105134" y="1755944"/>
            <a:ext cx="82554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en-US" sz="105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105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05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105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05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5035534" y="1755944"/>
            <a:ext cx="82554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6 </a:t>
            </a:r>
            <a:r>
              <a:rPr lang="en-US" sz="105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en-US" sz="105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05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en-US" sz="105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050" baseline="30000" dirty="0" smtClean="0">
              <a:solidFill>
                <a:prstClr val="black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29" name="Rectangle 54"/>
          <p:cNvSpPr>
            <a:spLocks noChangeArrowheads="1"/>
          </p:cNvSpPr>
          <p:nvPr/>
        </p:nvSpPr>
        <p:spPr bwMode="auto">
          <a:xfrm>
            <a:off x="6163628" y="1733084"/>
            <a:ext cx="53700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FADH</a:t>
            </a:r>
            <a:r>
              <a:rPr lang="en-US" sz="105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6292098" y="1171575"/>
            <a:ext cx="93134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Mitochondrion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54"/>
          <p:cNvSpPr>
            <a:spLocks noChangeArrowheads="1"/>
          </p:cNvSpPr>
          <p:nvPr/>
        </p:nvSpPr>
        <p:spPr bwMode="auto">
          <a:xfrm>
            <a:off x="6451181" y="2481262"/>
            <a:ext cx="124713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 transport</a:t>
            </a:r>
          </a:p>
          <a:p>
            <a:pPr eaLnBrk="1" hangingPunct="1"/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chain and oxidative</a:t>
            </a:r>
          </a:p>
          <a:p>
            <a:pPr eaLnBrk="1" hangingPunct="1"/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7250113" y="3295821"/>
            <a:ext cx="152285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pt-BR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10 </a:t>
            </a:r>
            <a:r>
              <a:rPr lang="pt-BR" sz="105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NADH </a:t>
            </a:r>
            <a:r>
              <a:rPr lang="pt-BR" sz="105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pt-BR" sz="105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</a:t>
            </a:r>
            <a:r>
              <a:rPr lang="pt-BR" sz="1050" b="1" baseline="30000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pt-BR" sz="105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BR" sz="1050" b="1" dirty="0" smtClean="0">
                <a:solidFill>
                  <a:srgbClr val="000000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</a:t>
            </a:r>
            <a:r>
              <a:rPr lang="pt-BR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BR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2.5 ATP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54"/>
          <p:cNvSpPr>
            <a:spLocks noChangeArrowheads="1"/>
          </p:cNvSpPr>
          <p:nvPr/>
        </p:nvSpPr>
        <p:spPr bwMode="auto">
          <a:xfrm>
            <a:off x="7250113" y="3587921"/>
            <a:ext cx="120545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FADH</a:t>
            </a:r>
            <a:r>
              <a:rPr lang="sv-SE" sz="105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BR" sz="1050" b="1" dirty="0">
                <a:solidFill>
                  <a:srgbClr val="000000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</a:t>
            </a:r>
            <a:r>
              <a:rPr lang="sv-SE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1.5 ATP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6592565" y="4210221"/>
            <a:ext cx="105157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by oxidative</a:t>
            </a:r>
          </a:p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54"/>
          <p:cNvSpPr>
            <a:spLocks noChangeArrowheads="1"/>
          </p:cNvSpPr>
          <p:nvPr/>
        </p:nvSpPr>
        <p:spPr bwMode="auto">
          <a:xfrm>
            <a:off x="4636765" y="4210221"/>
            <a:ext cx="11461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by substrate-level</a:t>
            </a:r>
          </a:p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54"/>
          <p:cNvSpPr>
            <a:spLocks noChangeArrowheads="1"/>
          </p:cNvSpPr>
          <p:nvPr/>
        </p:nvSpPr>
        <p:spPr bwMode="auto">
          <a:xfrm>
            <a:off x="4649465" y="4016888"/>
            <a:ext cx="45685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sv-SE" sz="105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6614439" y="4016888"/>
            <a:ext cx="97142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sv-SE" sz="105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about 28 ATP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Rectangle 54"/>
          <p:cNvSpPr>
            <a:spLocks noChangeArrowheads="1"/>
          </p:cNvSpPr>
          <p:nvPr/>
        </p:nvSpPr>
        <p:spPr bwMode="auto">
          <a:xfrm>
            <a:off x="4772893" y="4693676"/>
            <a:ext cx="188673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–2 ATP (average shuttle cost)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>
            <a:off x="5005695" y="5023876"/>
            <a:ext cx="75501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Typical</a:t>
            </a:r>
          </a:p>
          <a:p>
            <a:pPr eaLnBrk="1" hangingPunct="1"/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 yield</a:t>
            </a:r>
          </a:p>
          <a:p>
            <a:pPr eaLnBrk="1" hangingPunct="1"/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per </a:t>
            </a:r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glucose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54"/>
          <p:cNvSpPr>
            <a:spLocks noChangeArrowheads="1"/>
          </p:cNvSpPr>
          <p:nvPr/>
        </p:nvSpPr>
        <p:spPr bwMode="auto">
          <a:xfrm>
            <a:off x="4414687" y="5123717"/>
            <a:ext cx="4568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About</a:t>
            </a:r>
          </a:p>
          <a:p>
            <a:pPr algn="ctr" eaLnBrk="1" hangingPunct="1"/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30 ATP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54"/>
          <p:cNvSpPr>
            <a:spLocks noChangeArrowheads="1"/>
          </p:cNvSpPr>
          <p:nvPr/>
        </p:nvSpPr>
        <p:spPr bwMode="auto">
          <a:xfrm>
            <a:off x="909016" y="4210221"/>
            <a:ext cx="11461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by substrate-level</a:t>
            </a:r>
          </a:p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phosphorylation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54"/>
          <p:cNvSpPr>
            <a:spLocks noChangeArrowheads="1"/>
          </p:cNvSpPr>
          <p:nvPr/>
        </p:nvSpPr>
        <p:spPr bwMode="auto">
          <a:xfrm>
            <a:off x="900157" y="4016888"/>
            <a:ext cx="71173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Net </a:t>
            </a:r>
            <a:r>
              <a:rPr lang="sv-SE" sz="105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sv-SE" sz="105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54"/>
          <p:cNvSpPr>
            <a:spLocks noChangeArrowheads="1"/>
          </p:cNvSpPr>
          <p:nvPr/>
        </p:nvSpPr>
        <p:spPr bwMode="auto">
          <a:xfrm>
            <a:off x="1482090" y="3219353"/>
            <a:ext cx="956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(4 ATP –</a:t>
            </a:r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</a:p>
          <a:p>
            <a:pPr eaLnBrk="1" hangingPunct="1"/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used for</a:t>
            </a:r>
          </a:p>
          <a:p>
            <a:pPr eaLnBrk="1" hangingPunct="1"/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activation</a:t>
            </a:r>
          </a:p>
          <a:p>
            <a:pPr eaLnBrk="1" hangingPunct="1"/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energy</a:t>
            </a:r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54"/>
          <p:cNvSpPr>
            <a:spLocks noChangeArrowheads="1"/>
          </p:cNvSpPr>
          <p:nvPr/>
        </p:nvSpPr>
        <p:spPr bwMode="auto">
          <a:xfrm>
            <a:off x="1451610" y="1740704"/>
            <a:ext cx="9569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 </a:t>
            </a:r>
          </a:p>
          <a:p>
            <a:pPr eaLnBrk="1" hangingPunct="1"/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shuttle across </a:t>
            </a:r>
          </a:p>
          <a:p>
            <a:pPr eaLnBrk="1" hangingPunct="1"/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mitochondrial</a:t>
            </a:r>
          </a:p>
          <a:p>
            <a:pPr eaLnBrk="1" hangingPunct="1"/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membrane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3622900" y="2562738"/>
            <a:ext cx="40556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  <a:p>
            <a:pPr algn="ctr" eaLnBrk="1" hangingPunct="1"/>
            <a:r>
              <a:rPr lang="en-IN" sz="10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Acetyl</a:t>
            </a:r>
            <a:endParaRPr lang="en-IN" sz="10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eaLnBrk="1" hangingPunct="1"/>
            <a:r>
              <a:rPr lang="en-IN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CoA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Rectangle 54"/>
          <p:cNvSpPr>
            <a:spLocks noChangeArrowheads="1"/>
          </p:cNvSpPr>
          <p:nvPr/>
        </p:nvSpPr>
        <p:spPr bwMode="auto">
          <a:xfrm>
            <a:off x="4638385" y="2572702"/>
            <a:ext cx="447238" cy="3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000"/>
              </a:lnSpc>
            </a:pPr>
            <a:r>
              <a:rPr lang="en-IN" sz="10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Citric </a:t>
            </a:r>
          </a:p>
          <a:p>
            <a:pPr eaLnBrk="1" hangingPunct="1">
              <a:lnSpc>
                <a:spcPts val="1000"/>
              </a:lnSpc>
            </a:pPr>
            <a:r>
              <a:rPr lang="en-IN" sz="10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acid</a:t>
            </a:r>
          </a:p>
          <a:p>
            <a:pPr eaLnBrk="1" hangingPunct="1">
              <a:lnSpc>
                <a:spcPts val="1000"/>
              </a:lnSpc>
            </a:pPr>
            <a:r>
              <a:rPr lang="en-IN" sz="10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cycle</a:t>
            </a:r>
            <a:endParaRPr lang="en-US" sz="1050" baseline="-250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520636" y="2839933"/>
            <a:ext cx="53059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Glucose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1476189" y="2751521"/>
            <a:ext cx="4873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Pyruvic</a:t>
            </a:r>
          </a:p>
          <a:p>
            <a:pPr eaLnBrk="1" hangingPunct="1"/>
            <a:r>
              <a:rPr lang="sv-SE" sz="10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acid</a:t>
            </a:r>
            <a:endParaRPr lang="en-US" sz="105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54"/>
          <p:cNvSpPr>
            <a:spLocks noChangeArrowheads="1"/>
          </p:cNvSpPr>
          <p:nvPr/>
        </p:nvSpPr>
        <p:spPr bwMode="auto">
          <a:xfrm>
            <a:off x="882499" y="2514770"/>
            <a:ext cx="75341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0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Glycolysis</a:t>
            </a:r>
            <a:endParaRPr lang="en-US" sz="1050" baseline="-250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Carbohydrates (cont.)</a:t>
            </a:r>
            <a:endParaRPr lang="en-US" dirty="0">
              <a:latin typeface="Arial" charset="0"/>
            </a:endParaRPr>
          </a:p>
        </p:txBody>
      </p:sp>
      <p:sp>
        <p:nvSpPr>
          <p:cNvPr id="36866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Uses in </a:t>
            </a:r>
            <a:r>
              <a:rPr lang="en-US" b="1" dirty="0" smtClean="0">
                <a:latin typeface="Arial" charset="0"/>
              </a:rPr>
              <a:t>body</a:t>
            </a:r>
            <a:endParaRPr lang="en-US" b="1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Glucose: </a:t>
            </a:r>
            <a:r>
              <a:rPr lang="en-US" dirty="0">
                <a:latin typeface="Arial" charset="0"/>
              </a:rPr>
              <a:t>fuel most used by cells to make ATP</a:t>
            </a:r>
          </a:p>
          <a:p>
            <a:pPr lvl="2"/>
            <a:r>
              <a:rPr lang="en-US" dirty="0">
                <a:latin typeface="Arial" charset="0"/>
              </a:rPr>
              <a:t>Some cells use fat for energy</a:t>
            </a:r>
          </a:p>
          <a:p>
            <a:pPr lvl="3"/>
            <a:r>
              <a:rPr lang="en-US" dirty="0">
                <a:latin typeface="Arial" charset="0"/>
              </a:rPr>
              <a:t>Neurons and RBCs rely entirely on glucose</a:t>
            </a:r>
          </a:p>
          <a:p>
            <a:pPr lvl="4"/>
            <a:r>
              <a:rPr lang="en-US" dirty="0">
                <a:latin typeface="Arial" charset="0"/>
              </a:rPr>
              <a:t>Neurons die quickly without glucose </a:t>
            </a:r>
          </a:p>
          <a:p>
            <a:pPr lvl="1"/>
            <a:r>
              <a:rPr lang="en-US" dirty="0">
                <a:latin typeface="Arial" charset="0"/>
              </a:rPr>
              <a:t>Excess glucose is converted to glycogen or </a:t>
            </a:r>
            <a:r>
              <a:rPr lang="en-US" dirty="0" smtClean="0">
                <a:latin typeface="Arial" charset="0"/>
              </a:rPr>
              <a:t>fat, </a:t>
            </a:r>
            <a:r>
              <a:rPr lang="en-US" dirty="0">
                <a:latin typeface="Arial" charset="0"/>
              </a:rPr>
              <a:t>then stored</a:t>
            </a:r>
          </a:p>
          <a:p>
            <a:pPr lvl="1"/>
            <a:r>
              <a:rPr lang="en-US" dirty="0">
                <a:latin typeface="Arial" charset="0"/>
              </a:rPr>
              <a:t>Fructose and </a:t>
            </a:r>
            <a:r>
              <a:rPr lang="en-US" dirty="0" err="1">
                <a:latin typeface="Arial" charset="0"/>
              </a:rPr>
              <a:t>galactose</a:t>
            </a:r>
            <a:r>
              <a:rPr lang="en-US" dirty="0">
                <a:latin typeface="Arial" charset="0"/>
              </a:rPr>
              <a:t> are converted to glucose by liver before </a:t>
            </a:r>
            <a:r>
              <a:rPr lang="en-US" dirty="0">
                <a:latin typeface="Arial" charset="0"/>
                <a:sym typeface="Wingdings" charset="0"/>
              </a:rPr>
              <a:t>entering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Arial" charset="0"/>
                <a:sym typeface="Wingdings" charset="0"/>
              </a:rPr>
              <a:t>circulation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Glycogenesis, </a:t>
            </a:r>
            <a:r>
              <a:rPr lang="en-US" dirty="0" err="1" smtClean="0">
                <a:latin typeface="Arial" charset="0"/>
              </a:rPr>
              <a:t>Glycogenolysis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>
                <a:latin typeface="Arial" charset="0"/>
              </a:rPr>
              <a:t>and </a:t>
            </a:r>
            <a:r>
              <a:rPr lang="en-US" dirty="0" err="1">
                <a:latin typeface="Arial" charset="0"/>
              </a:rPr>
              <a:t>Gluconeogensis</a:t>
            </a:r>
            <a:endParaRPr lang="en-US" dirty="0">
              <a:latin typeface="Arial" charset="0"/>
            </a:endParaRPr>
          </a:p>
        </p:txBody>
      </p:sp>
      <p:sp>
        <p:nvSpPr>
          <p:cNvPr id="156674" name="Rectangle 13"/>
          <p:cNvSpPr>
            <a:spLocks noGrp="1" noChangeArrowheads="1"/>
          </p:cNvSpPr>
          <p:nvPr>
            <p:ph idx="1"/>
          </p:nvPr>
        </p:nvSpPr>
        <p:spPr>
          <a:xfrm>
            <a:off x="228600" y="1522412"/>
            <a:ext cx="4648200" cy="556418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latin typeface="Arial" charset="0"/>
              </a:rPr>
              <a:t>Cells cannot store large amounts of ATP</a:t>
            </a:r>
          </a:p>
          <a:p>
            <a:pPr>
              <a:spcBef>
                <a:spcPts val="500"/>
              </a:spcBef>
            </a:pPr>
            <a:r>
              <a:rPr lang="en-US" dirty="0">
                <a:latin typeface="Arial" charset="0"/>
              </a:rPr>
              <a:t>Rising intracellular levels of ATP inhibit glucose catabolism and promote glycogen or fat formation</a:t>
            </a:r>
          </a:p>
          <a:p>
            <a:pPr>
              <a:spcBef>
                <a:spcPts val="500"/>
              </a:spcBef>
            </a:pPr>
            <a:r>
              <a:rPr lang="en-US" b="1" dirty="0">
                <a:latin typeface="Arial" charset="0"/>
              </a:rPr>
              <a:t>Glycogenesis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Arial" charset="0"/>
              </a:rPr>
              <a:t>Glycogen can be formed with excess glucose </a:t>
            </a:r>
          </a:p>
          <a:p>
            <a:pPr lvl="2">
              <a:spcBef>
                <a:spcPts val="500"/>
              </a:spcBef>
            </a:pPr>
            <a:r>
              <a:rPr lang="en-US" dirty="0">
                <a:latin typeface="Arial" charset="0"/>
              </a:rPr>
              <a:t>Catalyzed by </a:t>
            </a:r>
            <a:r>
              <a:rPr lang="en-US" i="1" dirty="0">
                <a:latin typeface="Arial" charset="0"/>
              </a:rPr>
              <a:t>glycogen synthase</a:t>
            </a:r>
          </a:p>
          <a:p>
            <a:pPr lvl="2">
              <a:spcBef>
                <a:spcPts val="500"/>
              </a:spcBef>
            </a:pPr>
            <a:r>
              <a:rPr lang="en-US" dirty="0">
                <a:latin typeface="Arial" charset="0"/>
              </a:rPr>
              <a:t>Glucose is converted to glucose-6-</a:t>
            </a:r>
            <a:r>
              <a:rPr lang="en-US" dirty="0" smtClean="0">
                <a:latin typeface="Arial" charset="0"/>
              </a:rPr>
              <a:t>phosphate, </a:t>
            </a:r>
            <a:r>
              <a:rPr lang="en-US" dirty="0">
                <a:latin typeface="Arial" charset="0"/>
              </a:rPr>
              <a:t>then converted to isomer glucose-1-phosphate </a:t>
            </a:r>
          </a:p>
          <a:p>
            <a:pPr lvl="2">
              <a:spcBef>
                <a:spcPts val="500"/>
              </a:spcBef>
            </a:pPr>
            <a:r>
              <a:rPr lang="en-US" dirty="0">
                <a:latin typeface="Arial" charset="0"/>
              </a:rPr>
              <a:t>Terminal phosphate is removed as enzyme catalyzes attachment of glucose to growing chain</a:t>
            </a:r>
          </a:p>
          <a:p>
            <a:pPr lvl="1">
              <a:spcBef>
                <a:spcPts val="500"/>
              </a:spcBef>
            </a:pPr>
            <a:r>
              <a:rPr lang="en-US" dirty="0">
                <a:latin typeface="Arial" charset="0"/>
              </a:rPr>
              <a:t>Mostly occurs in liver and skeletal muscle cells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489" y="1077218"/>
            <a:ext cx="4193511" cy="5254399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Glycogenesis, </a:t>
            </a:r>
            <a:r>
              <a:rPr lang="en-US" dirty="0" err="1">
                <a:latin typeface="Arial" charset="0"/>
              </a:rPr>
              <a:t>Glycogenolysis</a:t>
            </a:r>
            <a:r>
              <a:rPr lang="en-US" dirty="0">
                <a:latin typeface="Arial" charset="0"/>
              </a:rPr>
              <a:t>, and </a:t>
            </a:r>
            <a:r>
              <a:rPr lang="en-US" dirty="0" err="1" smtClean="0">
                <a:latin typeface="Arial" charset="0"/>
              </a:rPr>
              <a:t>Gluconeogensis</a:t>
            </a:r>
            <a:r>
              <a:rPr lang="en-US" dirty="0" smtClean="0">
                <a:latin typeface="Arial" charset="0"/>
              </a:rPr>
              <a:t> (cont.)</a:t>
            </a:r>
            <a:endParaRPr lang="en-US" dirty="0">
              <a:latin typeface="Arial" charset="0"/>
            </a:endParaRP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>
          <a:xfrm>
            <a:off x="228600" y="1141413"/>
            <a:ext cx="4267200" cy="53514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>
                <a:latin typeface="Arial" charset="0"/>
              </a:rPr>
              <a:t>Glycogenolysis</a:t>
            </a:r>
            <a:endParaRPr lang="en-US" b="1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Breakdown of glycogen via </a:t>
            </a:r>
            <a:r>
              <a:rPr lang="en-US" i="1" dirty="0">
                <a:latin typeface="Arial" charset="0"/>
              </a:rPr>
              <a:t>glycogen </a:t>
            </a:r>
            <a:r>
              <a:rPr lang="en-US" i="1" dirty="0" err="1">
                <a:latin typeface="Arial" charset="0"/>
              </a:rPr>
              <a:t>phosphorylase</a:t>
            </a:r>
            <a:r>
              <a:rPr lang="en-US" dirty="0">
                <a:latin typeface="Arial" charset="0"/>
              </a:rPr>
              <a:t> in response to low blood glucose</a:t>
            </a:r>
          </a:p>
          <a:p>
            <a:pPr lvl="2"/>
            <a:r>
              <a:rPr lang="en-US" dirty="0">
                <a:latin typeface="Arial" charset="0"/>
              </a:rPr>
              <a:t>Enzyme splits and phosphorylates terminal glucose on glycogen</a:t>
            </a:r>
          </a:p>
          <a:p>
            <a:pPr lvl="2"/>
            <a:r>
              <a:rPr lang="en-US" dirty="0">
                <a:latin typeface="Arial" charset="0"/>
              </a:rPr>
              <a:t>Forms glucose-1-</a:t>
            </a:r>
            <a:r>
              <a:rPr lang="en-US" dirty="0" smtClean="0">
                <a:latin typeface="Arial" charset="0"/>
              </a:rPr>
              <a:t>phosphate, </a:t>
            </a:r>
            <a:r>
              <a:rPr lang="en-US" dirty="0">
                <a:latin typeface="Arial" charset="0"/>
              </a:rPr>
              <a:t>which is converted to glucose-6-</a:t>
            </a:r>
            <a:r>
              <a:rPr lang="en-US" dirty="0" smtClean="0">
                <a:latin typeface="Arial" charset="0"/>
              </a:rPr>
              <a:t>phosphate, </a:t>
            </a:r>
            <a:r>
              <a:rPr lang="en-US" dirty="0">
                <a:latin typeface="Arial" charset="0"/>
              </a:rPr>
              <a:t>which then can enter glycolysis in that </a:t>
            </a:r>
            <a:r>
              <a:rPr lang="en-US" dirty="0" smtClean="0">
                <a:latin typeface="Arial" charset="0"/>
              </a:rPr>
              <a:t>cell</a:t>
            </a:r>
          </a:p>
          <a:p>
            <a:pPr lvl="1"/>
            <a:r>
              <a:rPr lang="en-US" dirty="0">
                <a:latin typeface="Arial" charset="0"/>
              </a:rPr>
              <a:t>Liver cells, as well as some kidney and intestinal cells, also contain enzyme </a:t>
            </a:r>
            <a:r>
              <a:rPr lang="en-US" i="1" dirty="0">
                <a:latin typeface="Arial" charset="0"/>
              </a:rPr>
              <a:t>glucose-6-phosphatase</a:t>
            </a:r>
            <a:r>
              <a:rPr lang="en-US" dirty="0">
                <a:latin typeface="Arial" charset="0"/>
              </a:rPr>
              <a:t> that removes terminal phosphate, producing free glucose</a:t>
            </a:r>
          </a:p>
          <a:p>
            <a:pPr lvl="2"/>
            <a:r>
              <a:rPr lang="en-US" dirty="0">
                <a:latin typeface="Arial" charset="0"/>
              </a:rPr>
              <a:t>Glucose can enter bloodstream to be used by other cells</a:t>
            </a:r>
          </a:p>
          <a:p>
            <a:pPr lvl="1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48582"/>
            <a:ext cx="4585630" cy="574571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Glycogenesis, </a:t>
            </a:r>
            <a:r>
              <a:rPr lang="en-US" dirty="0" err="1">
                <a:latin typeface="Arial" charset="0"/>
              </a:rPr>
              <a:t>Glycogenolysis</a:t>
            </a:r>
            <a:r>
              <a:rPr lang="en-US" dirty="0">
                <a:latin typeface="Arial" charset="0"/>
              </a:rPr>
              <a:t>, and </a:t>
            </a:r>
            <a:r>
              <a:rPr lang="en-US" dirty="0" err="1">
                <a:latin typeface="Arial" charset="0"/>
              </a:rPr>
              <a:t>Gluconeogensis</a:t>
            </a:r>
            <a:r>
              <a:rPr lang="en-US" dirty="0">
                <a:latin typeface="Arial" charset="0"/>
              </a:rPr>
              <a:t> (cont.)</a:t>
            </a:r>
          </a:p>
        </p:txBody>
      </p:sp>
      <p:sp>
        <p:nvSpPr>
          <p:cNvPr id="160770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Gluconeogenesis</a:t>
            </a:r>
          </a:p>
          <a:p>
            <a:pPr lvl="1"/>
            <a:r>
              <a:rPr lang="en-US" dirty="0">
                <a:latin typeface="Arial" charset="0"/>
              </a:rPr>
              <a:t>Process of forming new (</a:t>
            </a:r>
            <a:r>
              <a:rPr lang="en-US" i="1" dirty="0">
                <a:latin typeface="Arial" charset="0"/>
              </a:rPr>
              <a:t>neo</a:t>
            </a:r>
            <a:r>
              <a:rPr lang="en-US" dirty="0">
                <a:latin typeface="Arial" charset="0"/>
              </a:rPr>
              <a:t>) glucose from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noncarbohydrate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sources</a:t>
            </a:r>
          </a:p>
          <a:p>
            <a:pPr lvl="1"/>
            <a:r>
              <a:rPr lang="en-US" dirty="0">
                <a:latin typeface="Arial" charset="0"/>
              </a:rPr>
              <a:t>Occurs in the liver</a:t>
            </a:r>
          </a:p>
          <a:p>
            <a:pPr lvl="1"/>
            <a:r>
              <a:rPr lang="en-US" dirty="0">
                <a:latin typeface="Arial" charset="0"/>
              </a:rPr>
              <a:t>Glucose can be formed from glycerol and amino acids when blood glucose levels drop</a:t>
            </a:r>
          </a:p>
          <a:p>
            <a:pPr lvl="1"/>
            <a:r>
              <a:rPr lang="en-US" dirty="0">
                <a:latin typeface="Arial" charset="0"/>
              </a:rPr>
              <a:t>Protects against damaging effects of low blood glucose levels (</a:t>
            </a:r>
            <a:r>
              <a:rPr lang="en-US" i="1" dirty="0">
                <a:latin typeface="Arial" charset="0"/>
              </a:rPr>
              <a:t>hypoglycemia</a:t>
            </a:r>
            <a:r>
              <a:rPr lang="en-US" dirty="0">
                <a:latin typeface="Arial" charset="0"/>
              </a:rPr>
              <a:t>)</a:t>
            </a:r>
          </a:p>
          <a:p>
            <a:pPr lvl="2"/>
            <a:r>
              <a:rPr lang="en-US" dirty="0">
                <a:latin typeface="Arial" charset="0"/>
              </a:rPr>
              <a:t>Especially important for nervous system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79448"/>
            <a:ext cx="8546592" cy="34991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24.12 Quick summary of carbohydrate reactions.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485629" y="3600621"/>
            <a:ext cx="8184933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800"/>
              </a:lnSpc>
            </a:pPr>
            <a:r>
              <a:rPr lang="sv-SE" sz="1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Glycolysis:</a:t>
            </a:r>
            <a:r>
              <a:rPr lang="sv-SE" sz="1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Converts glucose to pyruvic acid</a:t>
            </a:r>
          </a:p>
          <a:p>
            <a:pPr eaLnBrk="1" hangingPunct="1">
              <a:lnSpc>
                <a:spcPts val="2800"/>
              </a:lnSpc>
            </a:pPr>
            <a:r>
              <a:rPr lang="sv-SE" sz="1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Glycogenesis:</a:t>
            </a:r>
            <a:r>
              <a:rPr lang="sv-SE" sz="1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Polymerizes glucose to form glycogen</a:t>
            </a:r>
          </a:p>
          <a:p>
            <a:pPr eaLnBrk="1" hangingPunct="1">
              <a:lnSpc>
                <a:spcPts val="2800"/>
              </a:lnSpc>
            </a:pPr>
            <a:r>
              <a:rPr lang="sv-SE" sz="1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Glycogenolysis:</a:t>
            </a:r>
            <a:r>
              <a:rPr lang="sv-SE" sz="1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Hydrolyzes glycogen to glucose monomers</a:t>
            </a:r>
          </a:p>
          <a:p>
            <a:pPr eaLnBrk="1" hangingPunct="1">
              <a:lnSpc>
                <a:spcPts val="2800"/>
              </a:lnSpc>
            </a:pPr>
            <a:r>
              <a:rPr lang="sv-SE" sz="19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Gluconeogenesis:</a:t>
            </a:r>
            <a:r>
              <a:rPr lang="sv-SE" sz="19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Forms glucose from noncarbohydrate precursors</a:t>
            </a:r>
            <a:endParaRPr lang="en-US" sz="1900" baseline="-250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24.5  Lipid Metabolism</a:t>
            </a:r>
          </a:p>
        </p:txBody>
      </p:sp>
      <p:sp>
        <p:nvSpPr>
          <p:cNvPr id="163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Lipids provide a greater energy yield than from glucose or protein catabolism</a:t>
            </a:r>
          </a:p>
          <a:p>
            <a:pPr lvl="1"/>
            <a:r>
              <a:rPr lang="en-US" dirty="0">
                <a:latin typeface="Arial" charset="0"/>
              </a:rPr>
              <a:t>Fat catabolism yields 9 kcal per gram versus 4 kcal per gram of carbohydrate or protein</a:t>
            </a:r>
          </a:p>
          <a:p>
            <a:r>
              <a:rPr lang="en-US" dirty="0">
                <a:latin typeface="Arial" charset="0"/>
              </a:rPr>
              <a:t>Most products of fat digestion are transported in lymph as </a:t>
            </a:r>
            <a:r>
              <a:rPr lang="en-US" i="1" dirty="0">
                <a:latin typeface="Arial" charset="0"/>
              </a:rPr>
              <a:t>chylomicrons</a:t>
            </a:r>
          </a:p>
          <a:p>
            <a:r>
              <a:rPr lang="en-US" dirty="0">
                <a:latin typeface="Arial" charset="0"/>
              </a:rPr>
              <a:t>Hydrolyzed by endothelial enzymes into fatty acids and glycerol 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Glycerol and Fatty Acids</a:t>
            </a:r>
          </a:p>
        </p:txBody>
      </p:sp>
      <p:sp>
        <p:nvSpPr>
          <p:cNvPr id="164866" name="Rectangle 11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4648200" cy="535146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</a:rPr>
              <a:t>Only triglycerides are routinely oxidized for energy</a:t>
            </a:r>
          </a:p>
          <a:p>
            <a:r>
              <a:rPr lang="en-US" dirty="0">
                <a:latin typeface="Arial" charset="0"/>
              </a:rPr>
              <a:t>Two building blocks of triglycerides are oxidized separately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Glycerol </a:t>
            </a:r>
            <a:r>
              <a:rPr lang="en-US" dirty="0">
                <a:latin typeface="Arial" charset="0"/>
              </a:rPr>
              <a:t>breakdown</a:t>
            </a:r>
          </a:p>
          <a:p>
            <a:pPr lvl="2"/>
            <a:r>
              <a:rPr lang="en-US" dirty="0">
                <a:latin typeface="Arial" charset="0"/>
              </a:rPr>
              <a:t>Glycerol </a:t>
            </a:r>
            <a:r>
              <a:rPr lang="en-US" dirty="0">
                <a:latin typeface="Arial" charset="0"/>
                <a:sym typeface="Wingdings" charset="0"/>
              </a:rPr>
              <a:t>is broken down into </a:t>
            </a:r>
            <a:r>
              <a:rPr lang="en-US" dirty="0">
                <a:latin typeface="Arial" charset="0"/>
              </a:rPr>
              <a:t>glyceraldehyde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-phosphate (same as in glycolysis</a:t>
            </a:r>
            <a:r>
              <a:rPr lang="en-US" dirty="0" smtClean="0">
                <a:latin typeface="Arial" charset="0"/>
              </a:rPr>
              <a:t>), </a:t>
            </a:r>
            <a:r>
              <a:rPr lang="en-US" dirty="0">
                <a:latin typeface="Arial" charset="0"/>
              </a:rPr>
              <a:t>which then enters </a:t>
            </a:r>
            <a:r>
              <a:rPr lang="en-US" dirty="0" smtClean="0">
                <a:latin typeface="Arial" charset="0"/>
              </a:rPr>
              <a:t>citric acid </a:t>
            </a:r>
            <a:r>
              <a:rPr lang="en-US" dirty="0">
                <a:latin typeface="Arial" charset="0"/>
              </a:rPr>
              <a:t>cycle</a:t>
            </a:r>
          </a:p>
          <a:p>
            <a:pPr lvl="3"/>
            <a:r>
              <a:rPr lang="en-US" dirty="0">
                <a:latin typeface="Arial" charset="0"/>
              </a:rPr>
              <a:t>ATP yield is </a:t>
            </a:r>
            <a:r>
              <a:rPr lang="en-US" dirty="0" smtClean="0">
                <a:latin typeface="Arial" charset="0"/>
              </a:rPr>
              <a:t>roughly half </a:t>
            </a:r>
            <a:r>
              <a:rPr lang="en-US" dirty="0">
                <a:latin typeface="Arial" charset="0"/>
              </a:rPr>
              <a:t>that of glucose because glyceraldehyde is only a half glucose</a:t>
            </a:r>
          </a:p>
          <a:p>
            <a:pPr lvl="3"/>
            <a:r>
              <a:rPr lang="en-US" dirty="0">
                <a:latin typeface="Arial" charset="0"/>
                <a:sym typeface="Wingdings" charset="0"/>
              </a:rPr>
              <a:t>Yields 15 ATP/glycerol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88513"/>
            <a:ext cx="3936866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Oxidation of Glycerol and Fatty </a:t>
            </a:r>
            <a:r>
              <a:rPr lang="en-US" dirty="0" smtClean="0">
                <a:latin typeface="Arial" charset="0"/>
              </a:rPr>
              <a:t>Acids (cont.)</a:t>
            </a:r>
            <a:endParaRPr lang="en-US" dirty="0">
              <a:latin typeface="Arial" charset="0"/>
            </a:endParaRPr>
          </a:p>
        </p:txBody>
      </p:sp>
      <p:sp>
        <p:nvSpPr>
          <p:cNvPr id="166914" name="Rectangle 11"/>
          <p:cNvSpPr>
            <a:spLocks noGrp="1" noChangeArrowheads="1"/>
          </p:cNvSpPr>
          <p:nvPr>
            <p:ph idx="1"/>
          </p:nvPr>
        </p:nvSpPr>
        <p:spPr>
          <a:xfrm>
            <a:off x="-228600" y="862806"/>
            <a:ext cx="4572000" cy="5918994"/>
          </a:xfrm>
        </p:spPr>
        <p:txBody>
          <a:bodyPr>
            <a:normAutofit fontScale="85000" lnSpcReduction="20000"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dirty="0" smtClean="0">
                <a:latin typeface="Arial" charset="0"/>
              </a:rPr>
              <a:t>Fatty </a:t>
            </a:r>
            <a:r>
              <a:rPr lang="en-US" dirty="0">
                <a:latin typeface="Arial" charset="0"/>
              </a:rPr>
              <a:t>acid breakdown</a:t>
            </a:r>
          </a:p>
          <a:p>
            <a:pPr lvl="1"/>
            <a:r>
              <a:rPr lang="en-US" dirty="0">
                <a:latin typeface="Arial" charset="0"/>
              </a:rPr>
              <a:t>Fatty acids undergo </a:t>
            </a:r>
            <a:r>
              <a:rPr lang="en-US" b="1" dirty="0">
                <a:latin typeface="Arial" charset="0"/>
              </a:rPr>
              <a:t>beta oxidation </a:t>
            </a:r>
            <a:r>
              <a:rPr lang="en-US" dirty="0">
                <a:latin typeface="Arial" charset="0"/>
              </a:rPr>
              <a:t>in mitochondria:</a:t>
            </a:r>
          </a:p>
          <a:p>
            <a:pPr lvl="2"/>
            <a:r>
              <a:rPr lang="en-US" dirty="0">
                <a:latin typeface="Arial" charset="0"/>
              </a:rPr>
              <a:t>Fatty acid chains are broken </a:t>
            </a:r>
            <a:r>
              <a:rPr lang="en-US" dirty="0">
                <a:latin typeface="Arial" charset="0"/>
                <a:sym typeface="Wingdings" charset="0"/>
              </a:rPr>
              <a:t>into t</a:t>
            </a:r>
            <a:r>
              <a:rPr lang="en-US" dirty="0">
                <a:latin typeface="Arial" charset="0"/>
              </a:rPr>
              <a:t>wo-carbon acetic acid </a:t>
            </a:r>
            <a:r>
              <a:rPr lang="en-US" dirty="0" smtClean="0">
                <a:latin typeface="Arial" charset="0"/>
              </a:rPr>
              <a:t>fragments, </a:t>
            </a:r>
            <a:r>
              <a:rPr lang="en-US" dirty="0">
                <a:latin typeface="Arial" charset="0"/>
              </a:rPr>
              <a:t>and coenzymes (FAD and NAD</a:t>
            </a:r>
            <a:r>
              <a:rPr lang="en-US" baseline="30000" dirty="0">
                <a:latin typeface="Arial" charset="0"/>
              </a:rPr>
              <a:t>+</a:t>
            </a:r>
            <a:r>
              <a:rPr lang="en-US" dirty="0">
                <a:latin typeface="Arial" charset="0"/>
              </a:rPr>
              <a:t>) are reduced in process</a:t>
            </a:r>
          </a:p>
          <a:p>
            <a:pPr lvl="2"/>
            <a:r>
              <a:rPr lang="en-US" dirty="0">
                <a:latin typeface="Arial" charset="0"/>
                <a:sym typeface="Wingdings" charset="0"/>
              </a:rPr>
              <a:t>Acetic acid fragment fuses with CoA to form acetyl </a:t>
            </a:r>
            <a:r>
              <a:rPr lang="en-US" dirty="0" smtClean="0">
                <a:latin typeface="Arial" charset="0"/>
                <a:sym typeface="Wingdings" charset="0"/>
              </a:rPr>
              <a:t>CoA, </a:t>
            </a:r>
            <a:r>
              <a:rPr lang="en-US" dirty="0">
                <a:latin typeface="Arial" charset="0"/>
                <a:sym typeface="Wingdings" charset="0"/>
              </a:rPr>
              <a:t>which enters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citric acid </a:t>
            </a:r>
            <a:r>
              <a:rPr lang="en-US" dirty="0">
                <a:latin typeface="Arial" charset="0"/>
              </a:rPr>
              <a:t>cycle</a:t>
            </a:r>
          </a:p>
          <a:p>
            <a:pPr lvl="3"/>
            <a:r>
              <a:rPr lang="en-US" dirty="0">
                <a:latin typeface="Arial" charset="0"/>
              </a:rPr>
              <a:t>Reduced coenzymes </a:t>
            </a:r>
            <a:r>
              <a:rPr lang="en-US" dirty="0">
                <a:latin typeface="Arial" charset="0"/>
                <a:sym typeface="Wingdings" charset="0"/>
              </a:rPr>
              <a:t>enter </a:t>
            </a:r>
            <a:r>
              <a:rPr lang="en-US" dirty="0">
                <a:latin typeface="Arial" charset="0"/>
              </a:rPr>
              <a:t>electron transport chain</a:t>
            </a:r>
          </a:p>
          <a:p>
            <a:pPr lvl="2"/>
            <a:r>
              <a:rPr lang="en-US" dirty="0">
                <a:latin typeface="Arial" charset="0"/>
              </a:rPr>
              <a:t>Referred to as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beta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 oxidation because </a:t>
            </a:r>
            <a:r>
              <a:rPr lang="en-US" altLang="ja-JP" dirty="0" smtClean="0">
                <a:latin typeface="Arial" charset="0"/>
              </a:rPr>
              <a:t>two </a:t>
            </a:r>
            <a:r>
              <a:rPr lang="en-US" altLang="ja-JP" dirty="0">
                <a:latin typeface="Arial" charset="0"/>
              </a:rPr>
              <a:t>carbons are broken off fatty acid </a:t>
            </a:r>
            <a:r>
              <a:rPr lang="en-US" altLang="ja-JP" dirty="0" smtClean="0">
                <a:latin typeface="Arial" charset="0"/>
              </a:rPr>
              <a:t>chain, </a:t>
            </a:r>
            <a:r>
              <a:rPr lang="en-US" altLang="ja-JP" dirty="0">
                <a:latin typeface="Arial" charset="0"/>
              </a:rPr>
              <a:t>allowing </a:t>
            </a:r>
            <a:r>
              <a:rPr lang="en-US" altLang="ja-JP" dirty="0" smtClean="0">
                <a:latin typeface="Arial" charset="0"/>
              </a:rPr>
              <a:t>third-position </a:t>
            </a:r>
            <a:r>
              <a:rPr lang="en-US" altLang="ja-JP" dirty="0">
                <a:latin typeface="Arial" charset="0"/>
              </a:rPr>
              <a:t>carbon to be oxidized</a:t>
            </a:r>
          </a:p>
          <a:p>
            <a:pPr lvl="1"/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73919"/>
            <a:ext cx="4074903" cy="6086272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</a:rPr>
              <a:t>Lipogenesis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169986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charset="0"/>
              </a:rPr>
              <a:t>Lipogenesis</a:t>
            </a:r>
            <a:r>
              <a:rPr lang="en-US" dirty="0"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triglyceride synthesis that occurs when cellular ATP and glucose levels are high</a:t>
            </a:r>
          </a:p>
          <a:p>
            <a:r>
              <a:rPr lang="en-US" dirty="0">
                <a:latin typeface="Arial" charset="0"/>
              </a:rPr>
              <a:t>Dietary glycerol and fatty acids not needed for energy </a:t>
            </a:r>
            <a:r>
              <a:rPr lang="en-US" dirty="0">
                <a:latin typeface="Arial" charset="0"/>
                <a:sym typeface="Wingdings" charset="0"/>
              </a:rPr>
              <a:t>are stored as triglycerides</a:t>
            </a:r>
          </a:p>
          <a:p>
            <a:pPr lvl="1"/>
            <a:r>
              <a:rPr lang="en-US" dirty="0">
                <a:latin typeface="Arial" charset="0"/>
                <a:sym typeface="Wingdings" charset="0"/>
              </a:rPr>
              <a:t>50% is stored in adipose </a:t>
            </a:r>
            <a:r>
              <a:rPr lang="en-US" dirty="0" smtClean="0">
                <a:latin typeface="Arial" charset="0"/>
                <a:sym typeface="Wingdings" charset="0"/>
              </a:rPr>
              <a:t>tissue; other </a:t>
            </a:r>
            <a:r>
              <a:rPr lang="en-US" dirty="0">
                <a:latin typeface="Arial" charset="0"/>
                <a:sym typeface="Wingdings" charset="0"/>
              </a:rPr>
              <a:t>50</a:t>
            </a:r>
            <a:r>
              <a:rPr lang="en-US" dirty="0" smtClean="0">
                <a:latin typeface="Arial" charset="0"/>
                <a:sym typeface="Wingdings" charset="0"/>
              </a:rPr>
              <a:t>% is deposited </a:t>
            </a:r>
            <a:r>
              <a:rPr lang="en-US" dirty="0">
                <a:latin typeface="Arial" charset="0"/>
                <a:sym typeface="Wingdings" charset="0"/>
              </a:rPr>
              <a:t>in other areas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Glucose is easily converted to fat because acetyl CoA is an intermediate in glucose catabolism and the starting point for fatty acid synthesis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Lipolysis (cont.)</a:t>
            </a:r>
            <a:endParaRPr lang="en-US" dirty="0">
              <a:latin typeface="Arial" charset="0"/>
            </a:endParaRPr>
          </a:p>
        </p:txBody>
      </p:sp>
      <p:sp>
        <p:nvSpPr>
          <p:cNvPr id="172034" name="Rectangle 1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86800" cy="5351462"/>
          </a:xfrm>
        </p:spPr>
        <p:txBody>
          <a:bodyPr/>
          <a:lstStyle/>
          <a:p>
            <a:pPr>
              <a:spcBef>
                <a:spcPts val="672"/>
              </a:spcBef>
            </a:pPr>
            <a:r>
              <a:rPr lang="en-US" b="1" dirty="0" smtClean="0">
                <a:latin typeface="Arial" charset="0"/>
              </a:rPr>
              <a:t>Lipolysis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breakdown of stored fats into glycerol and fatty acids; </a:t>
            </a:r>
            <a:r>
              <a:rPr lang="en-US" dirty="0" smtClean="0">
                <a:latin typeface="Arial" charset="0"/>
              </a:rPr>
              <a:t>reverse </a:t>
            </a:r>
            <a:r>
              <a:rPr lang="en-US" dirty="0">
                <a:latin typeface="Arial" charset="0"/>
              </a:rPr>
              <a:t>of </a:t>
            </a:r>
            <a:r>
              <a:rPr lang="en-US" dirty="0" err="1">
                <a:latin typeface="Arial" charset="0"/>
              </a:rPr>
              <a:t>lipogenesis</a:t>
            </a:r>
            <a:endParaRPr lang="en-US" dirty="0">
              <a:latin typeface="Arial" charset="0"/>
            </a:endParaRPr>
          </a:p>
          <a:p>
            <a:pPr lvl="1">
              <a:spcBef>
                <a:spcPts val="672"/>
              </a:spcBef>
            </a:pPr>
            <a:r>
              <a:rPr lang="en-US" dirty="0">
                <a:latin typeface="Arial" charset="0"/>
                <a:sym typeface="Wingdings" charset="0"/>
              </a:rPr>
              <a:t>Fatty acids are actually preferred by liver, cardiac muscle, resting skeletal muscle for fuel</a:t>
            </a:r>
            <a:endParaRPr lang="en-US" dirty="0">
              <a:latin typeface="Arial" charset="0"/>
            </a:endParaRPr>
          </a:p>
          <a:p>
            <a:pPr lvl="1">
              <a:spcBef>
                <a:spcPts val="672"/>
              </a:spcBef>
            </a:pPr>
            <a:r>
              <a:rPr lang="en-US" dirty="0">
                <a:latin typeface="Arial" charset="0"/>
              </a:rPr>
              <a:t>Lipolysis is accelerated when carbohydrate intake is </a:t>
            </a:r>
            <a:r>
              <a:rPr lang="en-US" dirty="0" smtClean="0">
                <a:latin typeface="Arial" charset="0"/>
              </a:rPr>
              <a:t>inadequate</a:t>
            </a:r>
            <a:endParaRPr lang="en-US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66" y="3589762"/>
            <a:ext cx="6026267" cy="300883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Lipolysis (cont.)</a:t>
            </a:r>
            <a:endParaRPr lang="en-US" dirty="0"/>
          </a:p>
        </p:txBody>
      </p:sp>
      <p:sp>
        <p:nvSpPr>
          <p:cNvPr id="172034" name="Rectangle 13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8686800" cy="267573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Beta oxidation of the released fatty acids results in production of large amounts of acetyl CoA </a:t>
            </a:r>
          </a:p>
          <a:p>
            <a:pPr lvl="1"/>
            <a:r>
              <a:rPr lang="en-US" dirty="0" smtClean="0"/>
              <a:t>Acetyl CoA can enter citric acid cycle only if enough intermediates (</a:t>
            </a:r>
            <a:r>
              <a:rPr lang="en-US" dirty="0" err="1" smtClean="0"/>
              <a:t>oxaloacetic</a:t>
            </a:r>
            <a:r>
              <a:rPr lang="en-US" dirty="0" smtClean="0"/>
              <a:t> acid) are available</a:t>
            </a:r>
          </a:p>
          <a:p>
            <a:pPr lvl="2"/>
            <a:r>
              <a:rPr lang="en-US" dirty="0" smtClean="0"/>
              <a:t>If intermediates are not available, acetyl CoA can accumulate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2016 Pearson Education, Inc.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66" y="3817144"/>
            <a:ext cx="6026267" cy="300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8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Carbohydrates (cont.)</a:t>
            </a:r>
          </a:p>
        </p:txBody>
      </p:sp>
      <p:sp>
        <p:nvSpPr>
          <p:cNvPr id="38914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Dietary requirements</a:t>
            </a:r>
          </a:p>
          <a:p>
            <a:pPr lvl="1"/>
            <a:r>
              <a:rPr lang="en-US" dirty="0">
                <a:latin typeface="Arial" charset="0"/>
              </a:rPr>
              <a:t>Recommended daily intake: 45–65% of total calories</a:t>
            </a:r>
          </a:p>
          <a:p>
            <a:pPr lvl="2"/>
            <a:r>
              <a:rPr lang="en-US" dirty="0">
                <a:latin typeface="Arial" charset="0"/>
              </a:rPr>
              <a:t>Should consist mostly of </a:t>
            </a:r>
            <a:r>
              <a:rPr lang="en-US" i="1" dirty="0">
                <a:latin typeface="Arial" charset="0"/>
              </a:rPr>
              <a:t>complex</a:t>
            </a:r>
            <a:r>
              <a:rPr lang="en-US" dirty="0">
                <a:latin typeface="Arial" charset="0"/>
              </a:rPr>
              <a:t> carbohydrates (whole grains and vegetables)</a:t>
            </a:r>
          </a:p>
          <a:p>
            <a:pPr lvl="3"/>
            <a:r>
              <a:rPr lang="en-US" dirty="0">
                <a:latin typeface="Arial" charset="0"/>
              </a:rPr>
              <a:t>Simple carbohydrates should be limited</a:t>
            </a:r>
          </a:p>
          <a:p>
            <a:pPr lvl="3"/>
            <a:r>
              <a:rPr lang="en-US" dirty="0">
                <a:latin typeface="Arial" charset="0"/>
              </a:rPr>
              <a:t>High amounts of sugars can lead to obesity, as well as nutritional deficiencies</a:t>
            </a:r>
          </a:p>
          <a:p>
            <a:pPr lvl="1"/>
            <a:r>
              <a:rPr lang="en-US" dirty="0">
                <a:latin typeface="Arial" charset="0"/>
              </a:rPr>
              <a:t>American diet is ~ 46% carbohydrates that include rice, pasta, or breads </a:t>
            </a:r>
          </a:p>
          <a:p>
            <a:pPr lvl="2"/>
            <a:r>
              <a:rPr lang="en-US" dirty="0">
                <a:latin typeface="Arial" charset="0"/>
              </a:rPr>
              <a:t>Tend to be </a:t>
            </a:r>
            <a:r>
              <a:rPr lang="en-US" dirty="0" smtClean="0">
                <a:latin typeface="Arial" charset="0"/>
              </a:rPr>
              <a:t>inexpensive, </a:t>
            </a:r>
            <a:r>
              <a:rPr lang="en-US" dirty="0">
                <a:latin typeface="Arial" charset="0"/>
                <a:sym typeface="Wingdings" charset="0"/>
              </a:rPr>
              <a:t>so higher percentages seen in low-income groups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</a:rPr>
              <a:t>Lipogenesis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(cont.)</a:t>
            </a:r>
            <a:endParaRPr lang="en-US" dirty="0">
              <a:latin typeface="Arial" charset="0"/>
            </a:endParaRPr>
          </a:p>
        </p:txBody>
      </p:sp>
      <p:sp>
        <p:nvSpPr>
          <p:cNvPr id="174082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Lipolysis (cont.)</a:t>
            </a:r>
            <a:endParaRPr lang="en-US" dirty="0" smtClean="0">
              <a:latin typeface="Arial" charset="0"/>
            </a:endParaRPr>
          </a:p>
          <a:p>
            <a:pPr lvl="2"/>
            <a:r>
              <a:rPr lang="en-US" dirty="0" smtClean="0">
                <a:latin typeface="Arial" charset="0"/>
              </a:rPr>
              <a:t>Accumulated </a:t>
            </a:r>
            <a:r>
              <a:rPr lang="en-US" dirty="0">
                <a:latin typeface="Arial" charset="0"/>
              </a:rPr>
              <a:t>acetyl CoA can be converted by </a:t>
            </a:r>
            <a:r>
              <a:rPr lang="en-US" b="1" dirty="0" err="1">
                <a:latin typeface="Arial" charset="0"/>
              </a:rPr>
              <a:t>ketogenesis</a:t>
            </a:r>
            <a:r>
              <a:rPr lang="en-US" dirty="0">
                <a:latin typeface="Arial" charset="0"/>
              </a:rPr>
              <a:t> in liver to </a:t>
            </a:r>
            <a:r>
              <a:rPr lang="en-US" b="1" dirty="0">
                <a:latin typeface="Arial" charset="0"/>
              </a:rPr>
              <a:t>ketone bodies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>
                <a:latin typeface="Arial" charset="0"/>
              </a:rPr>
              <a:t>ketones</a:t>
            </a:r>
            <a:r>
              <a:rPr lang="en-US" dirty="0">
                <a:latin typeface="Arial" charset="0"/>
              </a:rPr>
              <a:t>)</a:t>
            </a:r>
          </a:p>
          <a:p>
            <a:pPr lvl="3"/>
            <a:r>
              <a:rPr lang="en-US" dirty="0">
                <a:latin typeface="Arial" charset="0"/>
              </a:rPr>
              <a:t>Ketone bodies include </a:t>
            </a:r>
            <a:r>
              <a:rPr lang="en-US" dirty="0" err="1">
                <a:latin typeface="Arial" charset="0"/>
              </a:rPr>
              <a:t>acetoacetic</a:t>
            </a:r>
            <a:r>
              <a:rPr lang="en-US" dirty="0">
                <a:latin typeface="Arial" charset="0"/>
              </a:rPr>
              <a:t> acid,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l-GR" dirty="0" smtClean="0">
                <a:latin typeface="Arial" charset="0"/>
              </a:rPr>
              <a:t>β</a:t>
            </a:r>
            <a:r>
              <a:rPr lang="en-US" dirty="0">
                <a:latin typeface="Arial" charset="0"/>
              </a:rPr>
              <a:t>-</a:t>
            </a:r>
            <a:r>
              <a:rPr lang="en-US" dirty="0" err="1">
                <a:latin typeface="Arial" charset="0"/>
              </a:rPr>
              <a:t>hydroxybutyric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acid, </a:t>
            </a:r>
            <a:r>
              <a:rPr lang="en-US" dirty="0">
                <a:latin typeface="Arial" charset="0"/>
              </a:rPr>
              <a:t>and acetone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331857"/>
            <a:ext cx="6331067" cy="316101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295400"/>
            <a:ext cx="8546592" cy="4267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24.16 Lipid metabolism.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46938" y="4533900"/>
            <a:ext cx="5651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Electron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95778" y="4715808"/>
            <a:ext cx="38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Citric</a:t>
            </a:r>
          </a:p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acid</a:t>
            </a:r>
          </a:p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cycle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2138" y="2776538"/>
            <a:ext cx="7461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Dietary fats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46488" y="2243138"/>
            <a:ext cx="5619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Glycerol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81701" y="1663701"/>
            <a:ext cx="784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Glycolysis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49901" y="2527300"/>
            <a:ext cx="17827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Glyceraldehyde 3-phosphate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9176" y="1925638"/>
            <a:ext cx="5588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Glucose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975351" y="3027363"/>
            <a:ext cx="7969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Pyruvic acid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981701" y="3814763"/>
            <a:ext cx="7239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Acetyl CoA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65563" y="4462463"/>
            <a:ext cx="5651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Steroids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73501" y="4759325"/>
            <a:ext cx="6127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Bile salts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35363" y="2898775"/>
            <a:ext cx="7175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Fatty acids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39899" y="2538412"/>
            <a:ext cx="8413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Triglycerides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270876" y="4592638"/>
            <a:ext cx="3079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ATP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57551" y="3765550"/>
            <a:ext cx="13366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Ketogenesis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(in liver)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4876" y="5030788"/>
            <a:ext cx="11096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Catabolic reactions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08051" y="5260975"/>
            <a:ext cx="10699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9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Anabolic reactions</a:t>
            </a:r>
            <a:endParaRPr 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703763" y="2416175"/>
            <a:ext cx="7969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Lipogenesis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3613" y="2279771"/>
            <a:ext cx="83997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000"/>
              </a:lnSpc>
            </a:pPr>
            <a:r>
              <a:rPr lang="en-IN" sz="9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Stored fats in</a:t>
            </a:r>
          </a:p>
          <a:p>
            <a:pPr algn="ctr" eaLnBrk="1" hangingPunct="1">
              <a:lnSpc>
                <a:spcPts val="1000"/>
              </a:lnSpc>
            </a:pPr>
            <a:r>
              <a:rPr lang="en-IN" sz="9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adipose tissue</a:t>
            </a:r>
            <a:endParaRPr lang="en-US" sz="9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907895" y="3754536"/>
            <a:ext cx="4344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Ketone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bodies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 rot="1857012">
            <a:off x="2643933" y="2846388"/>
            <a:ext cx="55303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Lipolysis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 rot="20112168">
            <a:off x="2657674" y="2263269"/>
            <a:ext cx="55303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Lipolysis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 rot="1559893">
            <a:off x="4607724" y="3267145"/>
            <a:ext cx="71814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 smtClean="0">
                <a:solidFill>
                  <a:srgbClr val="000000"/>
                </a:solidFill>
                <a:latin typeface="Symbol" pitchFamily="18" charset="2"/>
                <a:ea typeface="+mn-ea"/>
                <a:cs typeface="Arial" pitchFamily="34" charset="0"/>
              </a:rPr>
              <a:t>b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Oxidation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246938" y="4707890"/>
            <a:ext cx="5626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transport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chain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064262" y="4881661"/>
            <a:ext cx="62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0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000" b="1" dirty="0">
              <a:solidFill>
                <a:srgbClr val="000000"/>
              </a:solidFill>
              <a:latin typeface="Symbol"/>
              <a:ea typeface="+mn-ea"/>
              <a:cs typeface="Arial" pitchFamily="34" charset="0"/>
            </a:endParaRPr>
          </a:p>
          <a:p>
            <a:pPr algn="ctr"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US" sz="1000" b="1" baseline="-25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b="1" smtClean="0">
                <a:solidFill>
                  <a:srgbClr val="00000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0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  <a:r>
              <a:rPr lang="en-US" sz="10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220901" y="4632226"/>
            <a:ext cx="70371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Cholesterol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749185" y="3036888"/>
            <a:ext cx="476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Certain 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amino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acids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6" y="1901952"/>
            <a:ext cx="6632448" cy="30540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24.14 Quick summary of lipid reactions.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7163" y="3701752"/>
            <a:ext cx="5583580" cy="110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300"/>
              </a:lnSpc>
            </a:pPr>
            <a:r>
              <a:rPr lang="en-IN" sz="16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Beta oxidation:</a:t>
            </a:r>
            <a:r>
              <a:rPr lang="en-IN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Converts fatty acids to acetyl CoA</a:t>
            </a:r>
          </a:p>
          <a:p>
            <a:pPr eaLnBrk="1" hangingPunct="1">
              <a:lnSpc>
                <a:spcPts val="2300"/>
              </a:lnSpc>
            </a:pPr>
            <a:r>
              <a:rPr lang="en-IN" sz="16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Lipolysis:</a:t>
            </a:r>
            <a:r>
              <a:rPr lang="en-IN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Breaks down lipids to fatty acids and glycerol</a:t>
            </a:r>
          </a:p>
          <a:p>
            <a:pPr marL="1466850" indent="-1466850" eaLnBrk="1" hangingPunct="1">
              <a:lnSpc>
                <a:spcPts val="2000"/>
              </a:lnSpc>
            </a:pPr>
            <a:r>
              <a:rPr lang="en-IN" sz="1600" dirty="0" err="1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Lipogenesis</a:t>
            </a:r>
            <a:r>
              <a:rPr lang="en-IN" sz="16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: </a:t>
            </a:r>
            <a:r>
              <a:rPr lang="en-IN" sz="1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Forms </a:t>
            </a:r>
            <a:r>
              <a:rPr lang="en-IN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lipids from acetyl CoA </a:t>
            </a:r>
            <a:r>
              <a:rPr lang="en-IN" sz="1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br>
              <a:rPr lang="en-IN" sz="1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IN" sz="16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glyceraldehyde </a:t>
            </a:r>
            <a:r>
              <a:rPr lang="en-IN" sz="16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3-phosphate</a:t>
            </a:r>
            <a:endParaRPr lang="en-US" sz="16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Table </a:t>
            </a:r>
            <a:r>
              <a:rPr lang="en-IN" dirty="0" smtClean="0"/>
              <a:t>24.1-1 </a:t>
            </a:r>
            <a:r>
              <a:rPr lang="en-IN" dirty="0"/>
              <a:t>Summary of Carbohydrate, Lipid, and Protein Nutrients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49400"/>
            <a:ext cx="8546592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LecturePresentations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rieb_HAP10_Lectures" id="{271F8D44-A379-4057-B63A-CB60B61842BB}" vid="{5D03CDE0-C744-4EEE-8549-7A9FAAEAC2A4}"/>
    </a:ext>
  </a:extLst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5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5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5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6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HD:Users:Shared:Karthik:12-23-2011:11-0597_Marieb:Tem:11-0597_Lecture_PPT_Template_PMG.pot</Template>
  <TotalTime>7146</TotalTime>
  <Words>5412</Words>
  <Application>Microsoft Office PowerPoint</Application>
  <PresentationFormat>On-screen Show (4:3)</PresentationFormat>
  <Paragraphs>1154</Paragraphs>
  <Slides>82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54</vt:i4>
      </vt:variant>
      <vt:variant>
        <vt:lpstr>Slide Titles</vt:lpstr>
      </vt:variant>
      <vt:variant>
        <vt:i4>82</vt:i4>
      </vt:variant>
    </vt:vector>
  </HeadingPairs>
  <TitlesOfParts>
    <vt:vector size="145" baseType="lpstr">
      <vt:lpstr>ＭＳ Ｐゴシック</vt:lpstr>
      <vt:lpstr>Arial</vt:lpstr>
      <vt:lpstr>Arial Black</vt:lpstr>
      <vt:lpstr>Calibri</vt:lpstr>
      <vt:lpstr>Geneva</vt:lpstr>
      <vt:lpstr>Symbol</vt:lpstr>
      <vt:lpstr>Times</vt:lpstr>
      <vt:lpstr>Times New Roman</vt:lpstr>
      <vt:lpstr>Wingdings</vt:lpstr>
      <vt:lpstr>Marieb_LecturePresentations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35_Office Theme</vt:lpstr>
      <vt:lpstr>34_Office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45_Office Theme</vt:lpstr>
      <vt:lpstr>47_Office Theme</vt:lpstr>
      <vt:lpstr>48_Office Theme</vt:lpstr>
      <vt:lpstr>50_Office Theme</vt:lpstr>
      <vt:lpstr>51_Office Theme</vt:lpstr>
      <vt:lpstr>53_Office Theme</vt:lpstr>
      <vt:lpstr>54_Office Theme</vt:lpstr>
      <vt:lpstr>57_Office Theme</vt:lpstr>
      <vt:lpstr>59_Office Theme</vt:lpstr>
      <vt:lpstr>60_Office Theme</vt:lpstr>
      <vt:lpstr>PowerPoint Presentation</vt:lpstr>
      <vt:lpstr>Part 1 – Nutrients</vt:lpstr>
      <vt:lpstr>Part 1 – Nutrients</vt:lpstr>
      <vt:lpstr>Part 1 – Nutrients</vt:lpstr>
      <vt:lpstr>Figure 24.1 USDA’s MyPlate food guide.</vt:lpstr>
      <vt:lpstr>24.1  Role of Carbohydrates, Lipids, and Proteins  </vt:lpstr>
      <vt:lpstr>Carbohydrates (cont.)</vt:lpstr>
      <vt:lpstr>Carbohydrates (cont.)</vt:lpstr>
      <vt:lpstr>Table 24.1-1 Summary of Carbohydrate, Lipid, and Protein Nutrients</vt:lpstr>
      <vt:lpstr>Lipids</vt:lpstr>
      <vt:lpstr>Lipids (cont.)</vt:lpstr>
      <vt:lpstr>Lipids (cont.)</vt:lpstr>
      <vt:lpstr>Table 24.1-2 Summary of Carbohydrate, Lipid, and Protein Nutrients (continued)</vt:lpstr>
      <vt:lpstr>Proteins</vt:lpstr>
      <vt:lpstr>Figure 24.2 Essential amino acids.</vt:lpstr>
      <vt:lpstr>Proteins (cont.)</vt:lpstr>
      <vt:lpstr>Proteins (cont.)</vt:lpstr>
      <vt:lpstr>Proteins (cont.)</vt:lpstr>
      <vt:lpstr>Proteins (cont.)</vt:lpstr>
      <vt:lpstr>Table 24.1-3 Summary of Carbohydrate, Lipid, and Protein Nutrients (continued)</vt:lpstr>
      <vt:lpstr>24.2  Role of Vitamins and Minerals</vt:lpstr>
      <vt:lpstr>Vitamins (cont.)</vt:lpstr>
      <vt:lpstr>Vitamins (cont.)</vt:lpstr>
      <vt:lpstr>Table 24.2-1 Vitamins</vt:lpstr>
      <vt:lpstr>Table 24.2-2 Vitamins (continued)</vt:lpstr>
      <vt:lpstr>Minerals</vt:lpstr>
      <vt:lpstr>Minerals (cont.)</vt:lpstr>
      <vt:lpstr>Table 24.3-1 Minerals in the Body</vt:lpstr>
      <vt:lpstr>Table 24.3-2 Minerals in the Body (continued)</vt:lpstr>
      <vt:lpstr>Part 2 – Metabolism</vt:lpstr>
      <vt:lpstr>Anabolism and Catabolism (cont.)</vt:lpstr>
      <vt:lpstr>Anabolism and Catabolism (cont.)</vt:lpstr>
      <vt:lpstr>Figure 24.3 Three stages of metabolism of energy-containing nutrients.</vt:lpstr>
      <vt:lpstr>Oxidation-Reduction Reactions and the Role of Coenzymes</vt:lpstr>
      <vt:lpstr>Oxidation-Reduction Reactions and the Role of Coenzymes (cont.)</vt:lpstr>
      <vt:lpstr> ATP Synthesis </vt:lpstr>
      <vt:lpstr>Figure 24.4a Mechanisms of phosphorylation.</vt:lpstr>
      <vt:lpstr> ATP Synthesis (cont.)</vt:lpstr>
      <vt:lpstr>Figure 24.4b Mechanisms of phosphorylation.</vt:lpstr>
      <vt:lpstr>24.4   Carbohydrate Metabolism</vt:lpstr>
      <vt:lpstr>Oxidation of Glucose</vt:lpstr>
      <vt:lpstr>Figure 24.5 During cellular respiration, ATP is formed in the cytosol and in the mitochondria.</vt:lpstr>
      <vt:lpstr>Oxidation of Glucose (cont.)</vt:lpstr>
      <vt:lpstr>Oxidation of Glucose (cont.)</vt:lpstr>
      <vt:lpstr>Oxidation of Glucose (cont.)</vt:lpstr>
      <vt:lpstr>Oxidation of Glucose (cont.)</vt:lpstr>
      <vt:lpstr>Figure 24.6 The three major phases of glycolysis.</vt:lpstr>
      <vt:lpstr>Oxidation of Glucose (cont.)</vt:lpstr>
      <vt:lpstr>Oxidation of Glucose (cont.)</vt:lpstr>
      <vt:lpstr>Oxidation of Glucose (cont.)</vt:lpstr>
      <vt:lpstr>Oxidation of Glucose (cont.)</vt:lpstr>
      <vt:lpstr>Oxidation of Glucose (cont.)</vt:lpstr>
      <vt:lpstr>Figure 24.7 Simplified version of the citric acid (Krebs) cycle.</vt:lpstr>
      <vt:lpstr>Oxidation of Glucose (cont.)</vt:lpstr>
      <vt:lpstr>Oxidation of Glucose (cont.)</vt:lpstr>
      <vt:lpstr>Figure 24.7 Simplified version of the citric acid (Krebs) cycle.</vt:lpstr>
      <vt:lpstr>Oxidation of Glucose (cont.)</vt:lpstr>
      <vt:lpstr>Oxidation of Glucose (cont.)</vt:lpstr>
      <vt:lpstr>Oxidation of Glucose (cont.)</vt:lpstr>
      <vt:lpstr>Oxidation of Glucose (cont.)</vt:lpstr>
      <vt:lpstr>Oxidation of Glucose (cont.)</vt:lpstr>
      <vt:lpstr>Oxidation of Glucose (cont.)</vt:lpstr>
      <vt:lpstr>Figure 24.8 Energy is harvested at each step in the electron transport chain.</vt:lpstr>
      <vt:lpstr>Focus Figure 24.1 Oxidative phosphorylation has two phases: Phase 1: The electron transport chain creates a proton (H+) gradient across the inner mitochondrial membrane using high-energy electrons removed from food fuels. Phase 2: Chemiosmosis uses the energy of the proton gradient to synthesize ATP.</vt:lpstr>
      <vt:lpstr>Oxidation of Glucose (cont.)</vt:lpstr>
      <vt:lpstr>Oxidation of Glucose (cont.)</vt:lpstr>
      <vt:lpstr>Figure 24.9 Atomic force microscopy reveals the structure of energy-converting ATP synthase rotor rings.</vt:lpstr>
      <vt:lpstr>Oxidation of Glucose (cont.)</vt:lpstr>
      <vt:lpstr>Figure 24.11 Energy yield during cellular respiration.</vt:lpstr>
      <vt:lpstr>Glycogenesis, Glycogenolysis, and Gluconeogensis</vt:lpstr>
      <vt:lpstr>Glycogenesis, Glycogenolysis, and Gluconeogensis (cont.)</vt:lpstr>
      <vt:lpstr>Glycogenesis, Glycogenolysis, and Gluconeogensis (cont.)</vt:lpstr>
      <vt:lpstr>Figure 24.12 Quick summary of carbohydrate reactions.</vt:lpstr>
      <vt:lpstr>24.5  Lipid Metabolism</vt:lpstr>
      <vt:lpstr>Oxidation of Glycerol and Fatty Acids</vt:lpstr>
      <vt:lpstr>Oxidation of Glycerol and Fatty Acids (cont.)</vt:lpstr>
      <vt:lpstr>Lipogenesis </vt:lpstr>
      <vt:lpstr>Lipolysis (cont.)</vt:lpstr>
      <vt:lpstr>Lipolysis (cont.)</vt:lpstr>
      <vt:lpstr>Lipogenesis (cont.)</vt:lpstr>
      <vt:lpstr>Figure 24.16 Lipid metabolism.</vt:lpstr>
      <vt:lpstr>Figure 24.14 Quick summary of lipid reactions.</vt:lpstr>
    </vt:vector>
  </TitlesOfParts>
  <Company>뿿��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</dc:title>
  <dc:creator>Tom Schabow</dc:creator>
  <cp:lastModifiedBy>David A Esparza</cp:lastModifiedBy>
  <cp:revision>279</cp:revision>
  <dcterms:created xsi:type="dcterms:W3CDTF">2011-11-08T20:57:48Z</dcterms:created>
  <dcterms:modified xsi:type="dcterms:W3CDTF">2015-11-14T14:39:31Z</dcterms:modified>
</cp:coreProperties>
</file>