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84" r:id="rId3"/>
    <p:sldId id="285" r:id="rId4"/>
    <p:sldId id="287" r:id="rId5"/>
    <p:sldId id="293" r:id="rId6"/>
    <p:sldId id="294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FC373-A476-4C5B-9FB0-3EF082D490EB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032D9-808F-4344-8C91-1E30659B8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FF8-AE06-40B8-A846-39EC328407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2103-A47E-49F3-AB8D-834B25B52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FF8-AE06-40B8-A846-39EC328407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2103-A47E-49F3-AB8D-834B25B52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FF8-AE06-40B8-A846-39EC328407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2103-A47E-49F3-AB8D-834B25B52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FF8-AE06-40B8-A846-39EC328407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2103-A47E-49F3-AB8D-834B25B52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FF8-AE06-40B8-A846-39EC328407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2103-A47E-49F3-AB8D-834B25B52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FF8-AE06-40B8-A846-39EC328407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2103-A47E-49F3-AB8D-834B25B52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FF8-AE06-40B8-A846-39EC328407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2103-A47E-49F3-AB8D-834B25B52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FF8-AE06-40B8-A846-39EC328407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2103-A47E-49F3-AB8D-834B25B52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FF8-AE06-40B8-A846-39EC328407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2103-A47E-49F3-AB8D-834B25B52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FF8-AE06-40B8-A846-39EC328407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2103-A47E-49F3-AB8D-834B25B52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FF8-AE06-40B8-A846-39EC328407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1C2103-A47E-49F3-AB8D-834B25B52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FAFFF8-AE06-40B8-A846-39EC328407F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1C2103-A47E-49F3-AB8D-834B25B5269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Kingdom </a:t>
            </a:r>
            <a:r>
              <a:rPr lang="en-US" dirty="0" err="1" smtClean="0"/>
              <a:t>Plantae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3228536"/>
            <a:ext cx="3200400" cy="1752600"/>
          </a:xfrm>
        </p:spPr>
        <p:txBody>
          <a:bodyPr/>
          <a:lstStyle/>
          <a:p>
            <a:r>
              <a:rPr lang="en-US" dirty="0" smtClean="0"/>
              <a:t>Transport</a:t>
            </a:r>
            <a:endParaRPr lang="en-US" dirty="0"/>
          </a:p>
        </p:txBody>
      </p:sp>
      <p:pic>
        <p:nvPicPr>
          <p:cNvPr id="13314" name="Picture 2" descr="http://images.google.com/url?source=imgres&amp;ct=tbn&amp;q=http://webecoist.com/wp-content/uploads/2008/11/medicinal-plants.jpg&amp;usg=AFQjCNFKexA96Fuk9iSTZFIL9VOIUOzz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00400"/>
            <a:ext cx="4291654" cy="3200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Does…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2800" dirty="0" smtClean="0"/>
              <a:t>Water and dissolved nutrients  get upwards from the root?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altLang="en-US" sz="2800" dirty="0" smtClean="0"/>
              <a:t>Carbohydrates produced in leaves get to the rest of plant?</a:t>
            </a:r>
          </a:p>
          <a:p>
            <a:endParaRPr lang="en-US" alt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3838" y="1524000"/>
            <a:ext cx="87677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altLang="en-US" sz="2800" dirty="0"/>
          </a:p>
        </p:txBody>
      </p:sp>
      <p:pic>
        <p:nvPicPr>
          <p:cNvPr id="14338" name="Picture 2" descr="http://glencoe.mcgraw-hill.com/sites/dl/free/0078664276/281029/ccq_u2_ch7_q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914400"/>
            <a:ext cx="4610471" cy="4937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066800"/>
            <a:ext cx="8763000" cy="609600"/>
          </a:xfrm>
        </p:spPr>
        <p:txBody>
          <a:bodyPr/>
          <a:lstStyle/>
          <a:p>
            <a:r>
              <a:rPr lang="en-US" altLang="en-US" dirty="0"/>
              <a:t>How do plants transport carbohydrates?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28600" y="15240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en-US" sz="2800" dirty="0"/>
              <a:t>Movement of carbohydrates through vascular system is called </a:t>
            </a:r>
            <a:r>
              <a:rPr lang="en-US" altLang="en-US" sz="2800" u="sng" dirty="0" smtClean="0"/>
              <a:t>translocation</a:t>
            </a:r>
            <a:endParaRPr lang="en-US" altLang="en-US" sz="2800" dirty="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28600" y="25146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altLang="en-US" dirty="0"/>
              <a:t>Carbohydrates produced in photosynthetic organs (usually leaves) and often stored in roots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28600" y="31242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altLang="en-US" dirty="0"/>
              <a:t>Movement of carbohydrates is through </a:t>
            </a:r>
            <a:r>
              <a:rPr lang="en-US" altLang="en-US" b="1" u="sng" dirty="0" smtClean="0"/>
              <a:t>phloem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altLang="en-US" dirty="0" smtClean="0"/>
              <a:t>Movement can be up and down a plant</a:t>
            </a:r>
            <a:endParaRPr lang="en-US" altLang="en-US" dirty="0"/>
          </a:p>
        </p:txBody>
      </p:sp>
      <p:pic>
        <p:nvPicPr>
          <p:cNvPr id="14349" name="Picture 13" descr="sieve-tube member.jpg                                          00000010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810000"/>
            <a:ext cx="2952750" cy="2530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uild="p" autoUpdateAnimBg="0"/>
      <p:bldP spid="14344" grpId="0" build="p" autoUpdateAnimBg="0"/>
      <p:bldP spid="1434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609600"/>
          </a:xfrm>
        </p:spPr>
        <p:txBody>
          <a:bodyPr/>
          <a:lstStyle/>
          <a:p>
            <a:r>
              <a:rPr lang="en-US" altLang="en-US"/>
              <a:t>How do plants transport carbohydrates?</a:t>
            </a:r>
          </a:p>
        </p:txBody>
      </p:sp>
      <p:pic>
        <p:nvPicPr>
          <p:cNvPr id="17422" name="Picture 14" descr="Mass-flow Diagram.jpg                                          00000010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900" y="1600200"/>
            <a:ext cx="2849563" cy="4648200"/>
          </a:xfrm>
          <a:prstGeom prst="rect">
            <a:avLst/>
          </a:prstGeom>
          <a:noFill/>
        </p:spPr>
      </p:pic>
      <p:pic>
        <p:nvPicPr>
          <p:cNvPr id="17424" name="Picture 16" descr="Mass Flow 2.jpg                                                00000010Macintosh HD                   ABA78158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795588"/>
            <a:ext cx="5181600" cy="3513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609600"/>
          </a:xfrm>
        </p:spPr>
        <p:txBody>
          <a:bodyPr/>
          <a:lstStyle/>
          <a:p>
            <a:r>
              <a:rPr lang="en-US" altLang="en-US"/>
              <a:t>How do plants get nutrients and water up xylem?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1524000"/>
            <a:ext cx="60245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en-US" sz="2800" dirty="0"/>
              <a:t>Water molecules sticks to walls of xylem (adhesion) and to each other (cohesion)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2971800"/>
            <a:ext cx="49529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en-US" sz="2800" dirty="0"/>
              <a:t>Water moves through </a:t>
            </a:r>
            <a:r>
              <a:rPr lang="en-US" altLang="en-US" sz="2800" dirty="0" smtClean="0"/>
              <a:t>xylem</a:t>
            </a:r>
            <a:endParaRPr lang="en-US" altLang="en-US" sz="2800" dirty="0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44196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en-US" sz="2800" dirty="0"/>
              <a:t>Air on leaf surfaces causes water to evaporate, creating a ‘pull’ on the water column 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0" y="5257800"/>
            <a:ext cx="86153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43000" lvl="2" indent="-228600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0" y="5334000"/>
            <a:ext cx="86153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altLang="en-US" dirty="0"/>
              <a:t>Process of evaporative water loss in plants is called </a:t>
            </a:r>
            <a:r>
              <a:rPr lang="en-US" altLang="en-US" u="sng" dirty="0"/>
              <a:t>transpiration</a:t>
            </a:r>
            <a:r>
              <a:rPr lang="en-US" altLang="en-US" dirty="0"/>
              <a:t>  </a:t>
            </a:r>
          </a:p>
        </p:txBody>
      </p:sp>
      <p:pic>
        <p:nvPicPr>
          <p:cNvPr id="5122" name="Picture 2" descr="http://www.phschool.com/science/biology_place/labbench/lab9/images/xylem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438400"/>
            <a:ext cx="3657601" cy="2011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 autoUpdateAnimBg="0"/>
      <p:bldP spid="10248" grpId="0" build="p" autoUpdateAnimBg="0"/>
      <p:bldP spid="10253" grpId="0" build="p" autoUpdateAnimBg="0"/>
      <p:bldP spid="10254" grpId="0" build="p" autoUpdateAnimBg="0"/>
      <p:bldP spid="1025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609600"/>
          </a:xfrm>
        </p:spPr>
        <p:txBody>
          <a:bodyPr/>
          <a:lstStyle/>
          <a:p>
            <a:r>
              <a:rPr lang="en-US" altLang="en-US"/>
              <a:t>Transpiration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28600" y="15240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en-US" sz="2800"/>
              <a:t>90% of water ‘absorbed’ by roots lost through transpiration in leaves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28600" y="24384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altLang="en-US" dirty="0"/>
              <a:t>Transpiration through </a:t>
            </a:r>
            <a:r>
              <a:rPr lang="en-US" altLang="en-US" u="sng" dirty="0"/>
              <a:t>stomata</a:t>
            </a:r>
            <a:r>
              <a:rPr lang="en-US" altLang="en-US" dirty="0"/>
              <a:t>, pores in </a:t>
            </a:r>
            <a:r>
              <a:rPr lang="en-US" altLang="en-US" dirty="0" smtClean="0"/>
              <a:t>leaves  </a:t>
            </a:r>
            <a:endParaRPr lang="en-US" altLang="en-US" dirty="0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28600" y="28194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altLang="en-US" dirty="0"/>
              <a:t>Transpiration rate regulated by two </a:t>
            </a:r>
            <a:r>
              <a:rPr lang="en-US" altLang="en-US" u="sng" dirty="0"/>
              <a:t>guard</a:t>
            </a:r>
            <a:r>
              <a:rPr lang="en-US" altLang="en-US" dirty="0"/>
              <a:t> </a:t>
            </a:r>
            <a:r>
              <a:rPr lang="en-US" altLang="en-US" u="sng" dirty="0"/>
              <a:t>cells</a:t>
            </a:r>
            <a:r>
              <a:rPr lang="en-US" altLang="en-US" dirty="0"/>
              <a:t> surrounding each </a:t>
            </a:r>
            <a:r>
              <a:rPr lang="en-US" altLang="en-US" dirty="0" smtClean="0"/>
              <a:t>stoma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altLang="en-US" dirty="0" smtClean="0"/>
              <a:t>Movement of water is only in one direction (from roots to leaves)</a:t>
            </a:r>
            <a:endParaRPr lang="en-US" altLang="en-US" dirty="0"/>
          </a:p>
        </p:txBody>
      </p:sp>
      <p:pic>
        <p:nvPicPr>
          <p:cNvPr id="12298" name="Picture 10" descr="Leaf X Section.jpg                                             00000010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770313"/>
            <a:ext cx="5740400" cy="2554287"/>
          </a:xfrm>
          <a:prstGeom prst="rect">
            <a:avLst/>
          </a:prstGeom>
          <a:noFill/>
        </p:spPr>
      </p:pic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5486400" y="5562600"/>
            <a:ext cx="304800" cy="2286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5257800" y="5410200"/>
            <a:ext cx="762000" cy="457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uild="p" autoUpdateAnimBg="0"/>
      <p:bldP spid="12296" grpId="0" build="p" autoUpdateAnimBg="0"/>
      <p:bldP spid="12297" grpId="0" build="p" autoUpdateAnimBg="0"/>
      <p:bldP spid="12299" grpId="0" animBg="1"/>
      <p:bldP spid="123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609600"/>
          </a:xfrm>
        </p:spPr>
        <p:txBody>
          <a:bodyPr/>
          <a:lstStyle/>
          <a:p>
            <a:r>
              <a:rPr lang="en-US" altLang="en-US" dirty="0"/>
              <a:t>Transpiration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28600" y="15240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en-US" sz="2800"/>
              <a:t>Action of guard cells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28600" y="19812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altLang="en-US" dirty="0"/>
              <a:t>Guard cells open when water moves into cells by </a:t>
            </a:r>
            <a:r>
              <a:rPr lang="en-US" altLang="en-US" dirty="0" smtClean="0"/>
              <a:t>osmosis</a:t>
            </a:r>
            <a:endParaRPr lang="en-US" altLang="en-US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191000" y="2438400"/>
            <a:ext cx="7848600" cy="3810000"/>
            <a:chOff x="2208" y="1536"/>
            <a:chExt cx="4992" cy="2400"/>
          </a:xfrm>
        </p:grpSpPr>
        <p:pic>
          <p:nvPicPr>
            <p:cNvPr id="13325" name="Picture 13" descr="Guard Cell Action.jpg                                          00000010Macintosh HD                   ABA78158:"/>
            <p:cNvPicPr>
              <a:picLocks noChangeAspect="1" noChangeArrowheads="1"/>
            </p:cNvPicPr>
            <p:nvPr/>
          </p:nvPicPr>
          <p:blipFill>
            <a:blip r:embed="rId2" cstate="print"/>
            <a:srcRect r="44341"/>
            <a:stretch>
              <a:fillRect/>
            </a:stretch>
          </p:blipFill>
          <p:spPr bwMode="auto">
            <a:xfrm>
              <a:off x="2208" y="1759"/>
              <a:ext cx="1890" cy="2177"/>
            </a:xfrm>
            <a:prstGeom prst="rect">
              <a:avLst/>
            </a:prstGeom>
            <a:noFill/>
          </p:spPr>
        </p:pic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5568" y="1536"/>
              <a:ext cx="1632" cy="23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7" name="Picture 6" descr="http://images.google.com/url?source=imgres&amp;ct=tbn&amp;q=http://www.nwconline.org/Ohia-leaf-stomata.jpg&amp;usg=AFQjCNGjVgQ_FNrNN0CSxaiG6cC_cTDH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429000"/>
            <a:ext cx="1686878" cy="2103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457</TotalTime>
  <Words>196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Kingdom Plantae</vt:lpstr>
      <vt:lpstr>How Does…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 Plantae</dc:title>
  <dc:creator>Mrs Milner</dc:creator>
  <cp:lastModifiedBy>EPISD</cp:lastModifiedBy>
  <cp:revision>54</cp:revision>
  <dcterms:created xsi:type="dcterms:W3CDTF">2009-11-04T05:32:35Z</dcterms:created>
  <dcterms:modified xsi:type="dcterms:W3CDTF">2014-04-08T15:51:53Z</dcterms:modified>
</cp:coreProperties>
</file>