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69" r:id="rId3"/>
    <p:sldId id="258" r:id="rId4"/>
    <p:sldId id="257" r:id="rId5"/>
    <p:sldId id="259" r:id="rId6"/>
    <p:sldId id="260" r:id="rId7"/>
    <p:sldId id="261" r:id="rId8"/>
    <p:sldId id="266" r:id="rId9"/>
    <p:sldId id="264" r:id="rId10"/>
    <p:sldId id="265" r:id="rId11"/>
    <p:sldId id="268" r:id="rId12"/>
    <p:sldId id="267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54B46-3127-49D6-99F5-8656FC930A6C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15832-D2AF-440D-9833-9AA898436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561-0DF5-460A-9E05-E61BD478184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D15E-06EB-4DCF-9EE7-0BD205F54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561-0DF5-460A-9E05-E61BD478184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D15E-06EB-4DCF-9EE7-0BD205F54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561-0DF5-460A-9E05-E61BD478184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D15E-06EB-4DCF-9EE7-0BD205F54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561-0DF5-460A-9E05-E61BD478184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D15E-06EB-4DCF-9EE7-0BD205F54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561-0DF5-460A-9E05-E61BD478184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D15E-06EB-4DCF-9EE7-0BD205F54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561-0DF5-460A-9E05-E61BD478184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D15E-06EB-4DCF-9EE7-0BD205F54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561-0DF5-460A-9E05-E61BD478184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D15E-06EB-4DCF-9EE7-0BD205F54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561-0DF5-460A-9E05-E61BD478184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D15E-06EB-4DCF-9EE7-0BD205F54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561-0DF5-460A-9E05-E61BD478184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D15E-06EB-4DCF-9EE7-0BD205F54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561-0DF5-460A-9E05-E61BD478184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D15E-06EB-4DCF-9EE7-0BD205F54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E561-0DF5-460A-9E05-E61BD478184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D15E-06EB-4DCF-9EE7-0BD205F54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4E561-0DF5-460A-9E05-E61BD478184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D15E-06EB-4DCF-9EE7-0BD205F54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r>
              <a:rPr lang="en-US" dirty="0" smtClean="0"/>
              <a:t>Taxonomy Learning Activities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tabLst>
                <a:tab pos="4406900" algn="l"/>
              </a:tabLst>
            </a:pPr>
            <a:r>
              <a:rPr lang="en-US" dirty="0" err="1" smtClean="0"/>
              <a:t>Cladogram</a:t>
            </a:r>
            <a:r>
              <a:rPr lang="en-US" dirty="0" smtClean="0"/>
              <a:t> Format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33600" y="1865531"/>
            <a:ext cx="6248400" cy="37346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867400" y="1865531"/>
            <a:ext cx="653144" cy="1143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343400" y="1872205"/>
            <a:ext cx="1066800" cy="17526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971800" y="1941731"/>
            <a:ext cx="1295400" cy="23688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524000" y="2024605"/>
            <a:ext cx="1600200" cy="29718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620000" y="1459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Organism 6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105400" y="1459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Organism 5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810000" y="1459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Organism 4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133600" y="1447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Organism 3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81000" y="152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Organism 2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838200" y="5345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Eubacteria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276600" y="4532531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Characteristic</a:t>
            </a:r>
          </a:p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4419600" y="3842266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Characteristic</a:t>
            </a:r>
          </a:p>
          <a:p>
            <a:pPr algn="ctr"/>
            <a:r>
              <a:rPr lang="en-US" sz="1200" dirty="0"/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15000" y="3119735"/>
            <a:ext cx="1219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Characteristic </a:t>
            </a:r>
          </a:p>
          <a:p>
            <a:pPr algn="ctr"/>
            <a:r>
              <a:rPr lang="en-US" sz="1200" dirty="0"/>
              <a:t>3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62800" y="2170331"/>
            <a:ext cx="1219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Characteristic </a:t>
            </a:r>
          </a:p>
          <a:p>
            <a:pPr algn="ctr"/>
            <a:r>
              <a:rPr lang="en-US" sz="12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7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Dichotomous Key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2209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dichotomous key is used to classify organisms</a:t>
            </a:r>
          </a:p>
          <a:p>
            <a:r>
              <a:rPr lang="en-US" dirty="0" smtClean="0"/>
              <a:t>Once the organism is classified, information about the organism can be determined</a:t>
            </a:r>
          </a:p>
          <a:p>
            <a:r>
              <a:rPr lang="en-US" dirty="0" smtClean="0"/>
              <a:t>This is useful because:</a:t>
            </a:r>
          </a:p>
          <a:p>
            <a:pPr lvl="1"/>
            <a:r>
              <a:rPr lang="en-US" dirty="0" smtClean="0"/>
              <a:t>It can show dangers to humans</a:t>
            </a:r>
          </a:p>
          <a:p>
            <a:pPr lvl="1"/>
            <a:r>
              <a:rPr lang="en-US" dirty="0" smtClean="0"/>
              <a:t>It can show effects on the ecosystem</a:t>
            </a:r>
          </a:p>
          <a:p>
            <a:pPr lvl="1"/>
            <a:r>
              <a:rPr lang="en-US" dirty="0" smtClean="0"/>
              <a:t>It can show changes in a species</a:t>
            </a:r>
            <a:endParaRPr lang="en-US" dirty="0"/>
          </a:p>
        </p:txBody>
      </p:sp>
      <p:pic>
        <p:nvPicPr>
          <p:cNvPr id="26626" name="Picture 2" descr="Plants , 7 Leaf Tree id Key Review : Dichotomous Keys Activity"/>
          <p:cNvPicPr>
            <a:picLocks noChangeAspect="1" noChangeArrowheads="1"/>
          </p:cNvPicPr>
          <p:nvPr/>
        </p:nvPicPr>
        <p:blipFill>
          <a:blip r:embed="rId2" cstate="print">
            <a:lum bright="47000" contrast="67000"/>
          </a:blip>
          <a:srcRect t="7143" b="36768"/>
          <a:stretch>
            <a:fillRect/>
          </a:stretch>
        </p:blipFill>
        <p:spPr bwMode="auto">
          <a:xfrm>
            <a:off x="4038600" y="2667001"/>
            <a:ext cx="5319427" cy="4114799"/>
          </a:xfrm>
          <a:prstGeom prst="rect">
            <a:avLst/>
          </a:prstGeom>
          <a:noFill/>
        </p:spPr>
      </p:pic>
      <p:pic>
        <p:nvPicPr>
          <p:cNvPr id="5" name="Picture 2" descr="Plants , 7 Leaf Tree id Key Review : Dichotomous Keys Activity"/>
          <p:cNvPicPr>
            <a:picLocks noChangeAspect="1" noChangeArrowheads="1"/>
          </p:cNvPicPr>
          <p:nvPr/>
        </p:nvPicPr>
        <p:blipFill>
          <a:blip r:embed="rId2" cstate="print">
            <a:lum bright="47000" contrast="67000"/>
          </a:blip>
          <a:srcRect t="66555" r="43178"/>
          <a:stretch>
            <a:fillRect/>
          </a:stretch>
        </p:blipFill>
        <p:spPr bwMode="auto">
          <a:xfrm>
            <a:off x="0" y="3581400"/>
            <a:ext cx="3886200" cy="3154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w4XiWWE4WrI/UY2mB2tEjGI/AAAAAAAAGKg/egorfzl4p4A/s1600/Screen+shot+2013-05-10+at+9.54.12+PM.png"/>
          <p:cNvPicPr>
            <a:picLocks noChangeAspect="1" noChangeArrowheads="1"/>
          </p:cNvPicPr>
          <p:nvPr/>
        </p:nvPicPr>
        <p:blipFill>
          <a:blip r:embed="rId2" cstate="print"/>
          <a:srcRect l="3919" t="3118" r="9862" b="6371"/>
          <a:stretch>
            <a:fillRect/>
          </a:stretch>
        </p:blipFill>
        <p:spPr bwMode="auto">
          <a:xfrm>
            <a:off x="1981200" y="0"/>
            <a:ext cx="5029200" cy="686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Taxonomony</a:t>
            </a:r>
            <a:r>
              <a:rPr lang="en-US" dirty="0" smtClean="0"/>
              <a:t> on </a:t>
            </a:r>
            <a:r>
              <a:rPr lang="en-US" dirty="0" err="1" smtClean="0"/>
              <a:t>OpenStax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Take notes from Biology </a:t>
            </a:r>
            <a:r>
              <a:rPr lang="en-US" dirty="0" err="1" smtClean="0"/>
              <a:t>OpenStax</a:t>
            </a:r>
            <a:r>
              <a:rPr lang="en-US" dirty="0" smtClean="0"/>
              <a:t> Textbook using taking the following information:</a:t>
            </a:r>
          </a:p>
          <a:p>
            <a:pPr lvl="1">
              <a:buNone/>
            </a:pPr>
            <a:r>
              <a:rPr lang="en-US" u="sng" dirty="0" smtClean="0"/>
              <a:t>Ch. 22</a:t>
            </a:r>
          </a:p>
          <a:p>
            <a:pPr lvl="1"/>
            <a:r>
              <a:rPr lang="en-US" dirty="0" smtClean="0"/>
              <a:t>Describe the GENERAL living conditions of </a:t>
            </a:r>
            <a:r>
              <a:rPr lang="en-US" dirty="0" err="1" smtClean="0"/>
              <a:t>Eubacteria</a:t>
            </a:r>
            <a:r>
              <a:rPr lang="en-US" dirty="0" smtClean="0"/>
              <a:t> (Bacteria) &amp; </a:t>
            </a:r>
            <a:r>
              <a:rPr lang="en-US" dirty="0" err="1" smtClean="0"/>
              <a:t>Archeabacteria</a:t>
            </a:r>
            <a:r>
              <a:rPr lang="en-US" dirty="0" smtClean="0"/>
              <a:t> (</a:t>
            </a:r>
            <a:r>
              <a:rPr lang="en-US" dirty="0" err="1" smtClean="0"/>
              <a:t>Archaea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u="sng" dirty="0" smtClean="0"/>
              <a:t>Ch. 23</a:t>
            </a:r>
          </a:p>
          <a:p>
            <a:pPr lvl="1"/>
            <a:r>
              <a:rPr lang="en-US" dirty="0" smtClean="0"/>
              <a:t>Describe 5 structural characteristics of </a:t>
            </a:r>
            <a:r>
              <a:rPr lang="en-US" dirty="0" err="1" smtClean="0"/>
              <a:t>Protista</a:t>
            </a:r>
            <a:endParaRPr lang="en-US" dirty="0" smtClean="0"/>
          </a:p>
          <a:p>
            <a:pPr lvl="1"/>
            <a:r>
              <a:rPr lang="en-US" dirty="0" smtClean="0"/>
              <a:t>Describe 2 ways </a:t>
            </a:r>
            <a:r>
              <a:rPr lang="en-US" dirty="0" err="1" smtClean="0"/>
              <a:t>Protista</a:t>
            </a:r>
            <a:r>
              <a:rPr lang="en-US" dirty="0" smtClean="0"/>
              <a:t> affect the ecosystem</a:t>
            </a:r>
          </a:p>
          <a:p>
            <a:pPr lvl="1">
              <a:buNone/>
            </a:pPr>
            <a:r>
              <a:rPr lang="en-US" u="sng" dirty="0" smtClean="0"/>
              <a:t>Ch. 24</a:t>
            </a:r>
          </a:p>
          <a:p>
            <a:pPr lvl="1"/>
            <a:r>
              <a:rPr lang="en-US" dirty="0" smtClean="0"/>
              <a:t>Describe 5 structural characteristics of Fungi</a:t>
            </a:r>
          </a:p>
          <a:p>
            <a:pPr lvl="1"/>
            <a:r>
              <a:rPr lang="en-US" dirty="0" smtClean="0"/>
              <a:t>Describe 2 ways Fungi affect the ecosystem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Taxonomony</a:t>
            </a:r>
            <a:r>
              <a:rPr lang="en-US" dirty="0" smtClean="0"/>
              <a:t> on </a:t>
            </a:r>
            <a:r>
              <a:rPr lang="en-US" dirty="0" err="1" smtClean="0"/>
              <a:t>OpenStax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Take notes from Biology </a:t>
            </a:r>
            <a:r>
              <a:rPr lang="en-US" dirty="0" err="1" smtClean="0"/>
              <a:t>OpenStax</a:t>
            </a:r>
            <a:r>
              <a:rPr lang="en-US" dirty="0" smtClean="0"/>
              <a:t> Textbook using taking the following information:</a:t>
            </a:r>
          </a:p>
          <a:p>
            <a:pPr lvl="1">
              <a:buNone/>
            </a:pPr>
            <a:r>
              <a:rPr lang="en-US" u="sng" dirty="0" smtClean="0"/>
              <a:t>Ch. 22</a:t>
            </a:r>
          </a:p>
          <a:p>
            <a:pPr lvl="1"/>
            <a:r>
              <a:rPr lang="en-US" dirty="0" smtClean="0"/>
              <a:t>Describe the GENERAL living conditions of </a:t>
            </a:r>
            <a:r>
              <a:rPr lang="en-US" dirty="0" err="1" smtClean="0"/>
              <a:t>Eubacteria</a:t>
            </a:r>
            <a:r>
              <a:rPr lang="en-US" dirty="0" smtClean="0"/>
              <a:t> (Bacteria) &amp; </a:t>
            </a:r>
            <a:r>
              <a:rPr lang="en-US" dirty="0" err="1" smtClean="0"/>
              <a:t>Archeabacteria</a:t>
            </a:r>
            <a:r>
              <a:rPr lang="en-US" dirty="0" smtClean="0"/>
              <a:t> (</a:t>
            </a:r>
            <a:r>
              <a:rPr lang="en-US" dirty="0" err="1" smtClean="0"/>
              <a:t>Archaea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u="sng" dirty="0" smtClean="0"/>
              <a:t>Ch. 23</a:t>
            </a:r>
          </a:p>
          <a:p>
            <a:pPr lvl="1"/>
            <a:r>
              <a:rPr lang="en-US" dirty="0" smtClean="0"/>
              <a:t>Describe 5 structural characteristics of </a:t>
            </a:r>
            <a:r>
              <a:rPr lang="en-US" dirty="0" err="1" smtClean="0"/>
              <a:t>Protista</a:t>
            </a:r>
            <a:endParaRPr lang="en-US" dirty="0" smtClean="0"/>
          </a:p>
          <a:p>
            <a:pPr lvl="1"/>
            <a:r>
              <a:rPr lang="en-US" dirty="0" smtClean="0"/>
              <a:t>Describe 2 ways </a:t>
            </a:r>
            <a:r>
              <a:rPr lang="en-US" dirty="0" err="1" smtClean="0"/>
              <a:t>Protista</a:t>
            </a:r>
            <a:r>
              <a:rPr lang="en-US" dirty="0" smtClean="0"/>
              <a:t> affect the ecosystem</a:t>
            </a:r>
          </a:p>
          <a:p>
            <a:pPr lvl="1">
              <a:buNone/>
            </a:pPr>
            <a:r>
              <a:rPr lang="en-US" u="sng" dirty="0" smtClean="0"/>
              <a:t>Ch. 24</a:t>
            </a:r>
          </a:p>
          <a:p>
            <a:pPr lvl="1"/>
            <a:r>
              <a:rPr lang="en-US" dirty="0" smtClean="0"/>
              <a:t>Describe 5 structural characteristics of Fungi</a:t>
            </a:r>
          </a:p>
          <a:p>
            <a:pPr lvl="1"/>
            <a:r>
              <a:rPr lang="en-US" dirty="0" smtClean="0"/>
              <a:t>Describe 2 ways Fungi affect the ecosystem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Taxonomony</a:t>
            </a:r>
            <a:r>
              <a:rPr lang="en-US" dirty="0" smtClean="0"/>
              <a:t> on </a:t>
            </a:r>
            <a:r>
              <a:rPr lang="en-US" dirty="0" err="1" smtClean="0"/>
              <a:t>OpenStax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Take notes from Biology </a:t>
            </a:r>
            <a:r>
              <a:rPr lang="en-US" dirty="0" err="1" smtClean="0"/>
              <a:t>OpenStax</a:t>
            </a:r>
            <a:r>
              <a:rPr lang="en-US" dirty="0" smtClean="0"/>
              <a:t> Textbook using taking the following information:</a:t>
            </a:r>
          </a:p>
          <a:p>
            <a:pPr lvl="1">
              <a:buNone/>
            </a:pPr>
            <a:r>
              <a:rPr lang="en-US" u="sng" dirty="0" smtClean="0"/>
              <a:t>Ch. 22</a:t>
            </a:r>
          </a:p>
          <a:p>
            <a:pPr lvl="1"/>
            <a:r>
              <a:rPr lang="en-US" dirty="0" smtClean="0"/>
              <a:t>Describe the GENERAL living conditions of </a:t>
            </a:r>
            <a:r>
              <a:rPr lang="en-US" dirty="0" err="1" smtClean="0"/>
              <a:t>Eubacteria</a:t>
            </a:r>
            <a:r>
              <a:rPr lang="en-US" dirty="0" smtClean="0"/>
              <a:t> (Bacteria) &amp; </a:t>
            </a:r>
            <a:r>
              <a:rPr lang="en-US" dirty="0" err="1" smtClean="0"/>
              <a:t>Archeabacteria</a:t>
            </a:r>
            <a:r>
              <a:rPr lang="en-US" dirty="0" smtClean="0"/>
              <a:t> (</a:t>
            </a:r>
            <a:r>
              <a:rPr lang="en-US" dirty="0" err="1" smtClean="0"/>
              <a:t>Archaea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u="sng" dirty="0" smtClean="0"/>
              <a:t>Ch. 23</a:t>
            </a:r>
          </a:p>
          <a:p>
            <a:pPr lvl="1"/>
            <a:r>
              <a:rPr lang="en-US" dirty="0" smtClean="0"/>
              <a:t>Describe 5 structural characteristics of </a:t>
            </a:r>
            <a:r>
              <a:rPr lang="en-US" dirty="0" err="1" smtClean="0"/>
              <a:t>Protista</a:t>
            </a:r>
            <a:endParaRPr lang="en-US" dirty="0" smtClean="0"/>
          </a:p>
          <a:p>
            <a:pPr lvl="1"/>
            <a:r>
              <a:rPr lang="en-US" dirty="0" smtClean="0"/>
              <a:t>Describe 2 ways </a:t>
            </a:r>
            <a:r>
              <a:rPr lang="en-US" dirty="0" err="1" smtClean="0"/>
              <a:t>Protista</a:t>
            </a:r>
            <a:r>
              <a:rPr lang="en-US" dirty="0" smtClean="0"/>
              <a:t> affect the ecosystem</a:t>
            </a:r>
          </a:p>
          <a:p>
            <a:pPr lvl="1">
              <a:buNone/>
            </a:pPr>
            <a:r>
              <a:rPr lang="en-US" u="sng" dirty="0" smtClean="0"/>
              <a:t>Ch. 24</a:t>
            </a:r>
          </a:p>
          <a:p>
            <a:pPr lvl="1"/>
            <a:r>
              <a:rPr lang="en-US" dirty="0" smtClean="0"/>
              <a:t>Describe 5 structural characteristics of Fungi</a:t>
            </a:r>
          </a:p>
          <a:p>
            <a:pPr lvl="1"/>
            <a:r>
              <a:rPr lang="en-US" dirty="0" smtClean="0"/>
              <a:t>Describe 2 ways Fungi affect the ecosystem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Taxonomony</a:t>
            </a:r>
            <a:r>
              <a:rPr lang="en-US" dirty="0" smtClean="0"/>
              <a:t> on </a:t>
            </a:r>
            <a:r>
              <a:rPr lang="en-US" dirty="0" err="1" smtClean="0"/>
              <a:t>OpenStax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Take notes from Biology </a:t>
            </a:r>
            <a:r>
              <a:rPr lang="en-US" dirty="0" err="1" smtClean="0"/>
              <a:t>OpenStax</a:t>
            </a:r>
            <a:r>
              <a:rPr lang="en-US" dirty="0" smtClean="0"/>
              <a:t> Textbook using taking the following information:</a:t>
            </a:r>
          </a:p>
          <a:p>
            <a:pPr lvl="1">
              <a:buNone/>
            </a:pPr>
            <a:r>
              <a:rPr lang="en-US" u="sng" dirty="0" smtClean="0"/>
              <a:t>Ch. 22</a:t>
            </a:r>
          </a:p>
          <a:p>
            <a:pPr lvl="1"/>
            <a:r>
              <a:rPr lang="en-US" dirty="0" smtClean="0"/>
              <a:t>Describe the GENERAL living conditions of </a:t>
            </a:r>
            <a:r>
              <a:rPr lang="en-US" dirty="0" err="1" smtClean="0"/>
              <a:t>Eubacteria</a:t>
            </a:r>
            <a:r>
              <a:rPr lang="en-US" dirty="0" smtClean="0"/>
              <a:t> (Bacteria) &amp; </a:t>
            </a:r>
            <a:r>
              <a:rPr lang="en-US" dirty="0" err="1" smtClean="0"/>
              <a:t>Archeabacteria</a:t>
            </a:r>
            <a:r>
              <a:rPr lang="en-US" dirty="0" smtClean="0"/>
              <a:t> (</a:t>
            </a:r>
            <a:r>
              <a:rPr lang="en-US" dirty="0" err="1" smtClean="0"/>
              <a:t>Archaea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u="sng" dirty="0" smtClean="0"/>
              <a:t>Ch. 23</a:t>
            </a:r>
          </a:p>
          <a:p>
            <a:pPr lvl="1"/>
            <a:r>
              <a:rPr lang="en-US" dirty="0" smtClean="0"/>
              <a:t>Describe 5 structural characteristics of </a:t>
            </a:r>
            <a:r>
              <a:rPr lang="en-US" dirty="0" err="1" smtClean="0"/>
              <a:t>Protista</a:t>
            </a:r>
            <a:endParaRPr lang="en-US" dirty="0" smtClean="0"/>
          </a:p>
          <a:p>
            <a:pPr lvl="1"/>
            <a:r>
              <a:rPr lang="en-US" dirty="0" smtClean="0"/>
              <a:t>Describe 2 ways </a:t>
            </a:r>
            <a:r>
              <a:rPr lang="en-US" dirty="0" err="1" smtClean="0"/>
              <a:t>Protista</a:t>
            </a:r>
            <a:r>
              <a:rPr lang="en-US" dirty="0" smtClean="0"/>
              <a:t> affect the ecosystem</a:t>
            </a:r>
          </a:p>
          <a:p>
            <a:pPr lvl="1">
              <a:buNone/>
            </a:pPr>
            <a:r>
              <a:rPr lang="en-US" u="sng" dirty="0" smtClean="0"/>
              <a:t>Ch. 24</a:t>
            </a:r>
          </a:p>
          <a:p>
            <a:pPr lvl="1"/>
            <a:r>
              <a:rPr lang="en-US" dirty="0" smtClean="0"/>
              <a:t>Describe 5 structural characteristics of Fungi</a:t>
            </a:r>
          </a:p>
          <a:p>
            <a:pPr lvl="1"/>
            <a:r>
              <a:rPr lang="en-US" dirty="0" smtClean="0"/>
              <a:t>Describe 2 ways Fungi affect the ecosystem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Taxonomony</a:t>
            </a:r>
            <a:r>
              <a:rPr lang="en-US" dirty="0" smtClean="0"/>
              <a:t> on </a:t>
            </a:r>
            <a:r>
              <a:rPr lang="en-US" dirty="0" err="1" smtClean="0"/>
              <a:t>OpenStax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Take notes from Biology </a:t>
            </a:r>
            <a:r>
              <a:rPr lang="en-US" dirty="0" err="1" smtClean="0"/>
              <a:t>OpenStax</a:t>
            </a:r>
            <a:r>
              <a:rPr lang="en-US" dirty="0" smtClean="0"/>
              <a:t> Textbook using taking the following information:</a:t>
            </a:r>
          </a:p>
          <a:p>
            <a:pPr lvl="1">
              <a:buNone/>
            </a:pPr>
            <a:r>
              <a:rPr lang="en-US" u="sng" dirty="0" smtClean="0"/>
              <a:t>Ch. 22</a:t>
            </a:r>
          </a:p>
          <a:p>
            <a:pPr lvl="1"/>
            <a:r>
              <a:rPr lang="en-US" dirty="0" smtClean="0"/>
              <a:t>Describe the GENERAL living conditions of </a:t>
            </a:r>
            <a:r>
              <a:rPr lang="en-US" dirty="0" err="1" smtClean="0"/>
              <a:t>Eubacteria</a:t>
            </a:r>
            <a:r>
              <a:rPr lang="en-US" dirty="0" smtClean="0"/>
              <a:t> (Bacteria) &amp; </a:t>
            </a:r>
            <a:r>
              <a:rPr lang="en-US" dirty="0" err="1" smtClean="0"/>
              <a:t>Archeabacteria</a:t>
            </a:r>
            <a:r>
              <a:rPr lang="en-US" dirty="0" smtClean="0"/>
              <a:t> (</a:t>
            </a:r>
            <a:r>
              <a:rPr lang="en-US" dirty="0" err="1" smtClean="0"/>
              <a:t>Archaea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u="sng" dirty="0" smtClean="0"/>
              <a:t>Ch. 23</a:t>
            </a:r>
          </a:p>
          <a:p>
            <a:pPr lvl="1"/>
            <a:r>
              <a:rPr lang="en-US" dirty="0" smtClean="0"/>
              <a:t>Describe 5 structural characteristics of </a:t>
            </a:r>
            <a:r>
              <a:rPr lang="en-US" dirty="0" err="1" smtClean="0"/>
              <a:t>Protista</a:t>
            </a:r>
            <a:endParaRPr lang="en-US" dirty="0" smtClean="0"/>
          </a:p>
          <a:p>
            <a:pPr lvl="1"/>
            <a:r>
              <a:rPr lang="en-US" dirty="0" smtClean="0"/>
              <a:t>Describe 2 ways </a:t>
            </a:r>
            <a:r>
              <a:rPr lang="en-US" dirty="0" err="1" smtClean="0"/>
              <a:t>Protista</a:t>
            </a:r>
            <a:r>
              <a:rPr lang="en-US" dirty="0" smtClean="0"/>
              <a:t> affect the ecosystem</a:t>
            </a:r>
          </a:p>
          <a:p>
            <a:pPr lvl="1">
              <a:buNone/>
            </a:pPr>
            <a:r>
              <a:rPr lang="en-US" u="sng" dirty="0" smtClean="0"/>
              <a:t>Ch. 24</a:t>
            </a:r>
          </a:p>
          <a:p>
            <a:pPr lvl="1"/>
            <a:r>
              <a:rPr lang="en-US" dirty="0" smtClean="0"/>
              <a:t>Describe 5 structural characteristics of Fungi</a:t>
            </a:r>
          </a:p>
          <a:p>
            <a:pPr lvl="1"/>
            <a:r>
              <a:rPr lang="en-US" dirty="0" smtClean="0"/>
              <a:t>Describe 2 ways Fungi affect the ecosystem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Taxonomony</a:t>
            </a:r>
            <a:r>
              <a:rPr lang="en-US" dirty="0" smtClean="0"/>
              <a:t> on </a:t>
            </a:r>
            <a:r>
              <a:rPr lang="en-US" dirty="0" err="1" smtClean="0"/>
              <a:t>OpenStax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Take notes from Biology </a:t>
            </a:r>
            <a:r>
              <a:rPr lang="en-US" dirty="0" err="1" smtClean="0"/>
              <a:t>OpenStax</a:t>
            </a:r>
            <a:r>
              <a:rPr lang="en-US" dirty="0" smtClean="0"/>
              <a:t> Textbook using taking the following information:</a:t>
            </a:r>
          </a:p>
          <a:p>
            <a:pPr lvl="1">
              <a:buNone/>
            </a:pPr>
            <a:r>
              <a:rPr lang="en-US" u="sng" dirty="0" smtClean="0"/>
              <a:t>Ch. 22</a:t>
            </a:r>
          </a:p>
          <a:p>
            <a:pPr lvl="1"/>
            <a:r>
              <a:rPr lang="en-US" dirty="0" smtClean="0"/>
              <a:t>Describe the GENERAL living conditions of </a:t>
            </a:r>
            <a:r>
              <a:rPr lang="en-US" dirty="0" err="1" smtClean="0"/>
              <a:t>Eubacteria</a:t>
            </a:r>
            <a:r>
              <a:rPr lang="en-US" dirty="0" smtClean="0"/>
              <a:t> (Bacteria) &amp; </a:t>
            </a:r>
            <a:r>
              <a:rPr lang="en-US" dirty="0" err="1" smtClean="0"/>
              <a:t>Archeabacteria</a:t>
            </a:r>
            <a:r>
              <a:rPr lang="en-US" dirty="0" smtClean="0"/>
              <a:t> (</a:t>
            </a:r>
            <a:r>
              <a:rPr lang="en-US" dirty="0" err="1" smtClean="0"/>
              <a:t>Archaea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u="sng" dirty="0" smtClean="0"/>
              <a:t>Ch. 23</a:t>
            </a:r>
          </a:p>
          <a:p>
            <a:pPr lvl="1"/>
            <a:r>
              <a:rPr lang="en-US" dirty="0" smtClean="0"/>
              <a:t>Describe 5 structural characteristics of </a:t>
            </a:r>
            <a:r>
              <a:rPr lang="en-US" dirty="0" err="1" smtClean="0"/>
              <a:t>Protista</a:t>
            </a:r>
            <a:endParaRPr lang="en-US" dirty="0" smtClean="0"/>
          </a:p>
          <a:p>
            <a:pPr lvl="1"/>
            <a:r>
              <a:rPr lang="en-US" dirty="0" smtClean="0"/>
              <a:t>Describe 2 ways </a:t>
            </a:r>
            <a:r>
              <a:rPr lang="en-US" dirty="0" err="1" smtClean="0"/>
              <a:t>Protista</a:t>
            </a:r>
            <a:r>
              <a:rPr lang="en-US" dirty="0" smtClean="0"/>
              <a:t> affect the ecosystem</a:t>
            </a:r>
          </a:p>
          <a:p>
            <a:pPr lvl="1">
              <a:buNone/>
            </a:pPr>
            <a:r>
              <a:rPr lang="en-US" u="sng" dirty="0" smtClean="0"/>
              <a:t>Ch. 24</a:t>
            </a:r>
          </a:p>
          <a:p>
            <a:pPr lvl="1"/>
            <a:r>
              <a:rPr lang="en-US" dirty="0" smtClean="0"/>
              <a:t>Describe 5 structural characteristics of Fungi</a:t>
            </a:r>
          </a:p>
          <a:p>
            <a:pPr lvl="1"/>
            <a:r>
              <a:rPr lang="en-US" dirty="0" smtClean="0"/>
              <a:t>Describe 2 ways Fungi affect the ecosystem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Study: Guarding against deadly, eight-legged “black widow” </a:t>
            </a:r>
            <a:r>
              <a:rPr lang="en-US" dirty="0" smtClean="0"/>
              <a:t>immigrants</a:t>
            </a:r>
          </a:p>
          <a:p>
            <a:pPr lvl="1"/>
            <a:r>
              <a:rPr lang="en-US" dirty="0" smtClean="0"/>
              <a:t>Read the article</a:t>
            </a:r>
          </a:p>
          <a:p>
            <a:pPr lvl="1"/>
            <a:r>
              <a:rPr lang="en-US" dirty="0" smtClean="0"/>
              <a:t>Answer Black Widow article questions in your notebook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Hierarchical System of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86000" cy="4525963"/>
          </a:xfrm>
        </p:spPr>
        <p:txBody>
          <a:bodyPr/>
          <a:lstStyle/>
          <a:p>
            <a:r>
              <a:rPr lang="en-US" dirty="0" smtClean="0"/>
              <a:t>Kingdom</a:t>
            </a:r>
          </a:p>
          <a:p>
            <a:r>
              <a:rPr lang="en-US" dirty="0" smtClean="0"/>
              <a:t>Phylum</a:t>
            </a:r>
          </a:p>
          <a:p>
            <a:r>
              <a:rPr lang="en-US" dirty="0" smtClean="0"/>
              <a:t>Class</a:t>
            </a:r>
          </a:p>
          <a:p>
            <a:r>
              <a:rPr lang="en-US" dirty="0" smtClean="0"/>
              <a:t>Order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Genus</a:t>
            </a:r>
          </a:p>
          <a:p>
            <a:r>
              <a:rPr lang="en-US" dirty="0" smtClean="0"/>
              <a:t>Species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00200"/>
            <a:ext cx="228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Philip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Soup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0" y="1600200"/>
            <a:ext cx="228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K___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P___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C___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1752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5181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Specific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2"/>
            <a:endCxn id="7" idx="0"/>
          </p:cNvCxnSpPr>
          <p:nvPr/>
        </p:nvCxnSpPr>
        <p:spPr>
          <a:xfrm>
            <a:off x="3314700" y="2133600"/>
            <a:ext cx="0" cy="3048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lassif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9342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Binomial Nomenclature is a two-name system that identifies an organism</a:t>
            </a:r>
          </a:p>
          <a:p>
            <a:r>
              <a:rPr lang="en-US" dirty="0" smtClean="0"/>
              <a:t>Names in Binomial Nomenclature:</a:t>
            </a:r>
          </a:p>
          <a:p>
            <a:pPr lvl="1"/>
            <a:r>
              <a:rPr lang="en-US" dirty="0" smtClean="0"/>
              <a:t>Both words are italicized, first is the genus and second is the species, &amp; the genus is always capitalized</a:t>
            </a:r>
          </a:p>
          <a:p>
            <a:pPr lvl="1"/>
            <a:r>
              <a:rPr lang="en-US" i="1" dirty="0" smtClean="0"/>
              <a:t>Genus species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Binomial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LACTOBACILLUS BULGARICUS</a:t>
            </a:r>
          </a:p>
          <a:p>
            <a:r>
              <a:rPr lang="en-US" dirty="0" smtClean="0"/>
              <a:t>BIFIDUS REGULARIS</a:t>
            </a:r>
          </a:p>
          <a:p>
            <a:r>
              <a:rPr lang="en-US" dirty="0" smtClean="0"/>
              <a:t>LACTOBACILLUS ACIDOPHILUS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these names correctly in binomial nomenclature.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two are most related? 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Circle the genus and underline the species of one of the organisms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Kingdoms, pp. 163-166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85520"/>
          <a:ext cx="9144001" cy="564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14"/>
                <a:gridCol w="1306286"/>
                <a:gridCol w="1752600"/>
                <a:gridCol w="1066800"/>
                <a:gridCol w="968829"/>
                <a:gridCol w="1306286"/>
                <a:gridCol w="130628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Eubacteria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Archaebacteria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Protista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Animal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Type </a:t>
                      </a:r>
                      <a:r>
                        <a:rPr lang="en-US" sz="1600" dirty="0" smtClean="0"/>
                        <a:t>(eukaryotic/</a:t>
                      </a:r>
                      <a:r>
                        <a:rPr lang="en-US" sz="1600" baseline="0" dirty="0" smtClean="0"/>
                        <a:t> prokaryotic)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Wall </a:t>
                      </a:r>
                      <a:r>
                        <a:rPr lang="en-US" sz="1600" dirty="0" smtClean="0"/>
                        <a:t>(yes/no)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 Source </a:t>
                      </a:r>
                      <a:r>
                        <a:rPr lang="en-US" sz="1600" dirty="0" smtClean="0"/>
                        <a:t>(heterotrophic/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err="1" smtClean="0"/>
                        <a:t>autotropic</a:t>
                      </a:r>
                      <a:r>
                        <a:rPr lang="en-US" sz="1600" dirty="0" smtClean="0"/>
                        <a:t>/ both)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Nucleus </a:t>
                      </a:r>
                      <a:r>
                        <a:rPr lang="en-US" sz="1600" dirty="0" smtClean="0"/>
                        <a:t>(yes/no)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#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multicellular</a:t>
                      </a:r>
                      <a:r>
                        <a:rPr lang="en-US" baseline="0" dirty="0" smtClean="0"/>
                        <a:t>/ single-celled)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Tissue</a:t>
                      </a:r>
                      <a:r>
                        <a:rPr lang="en-US" baseline="0" dirty="0" smtClean="0"/>
                        <a:t> Systems (yes/ no)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leston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57200"/>
            <a:ext cx="7162800" cy="444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Cladogram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00600"/>
            <a:ext cx="9067800" cy="205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A </a:t>
            </a:r>
            <a:r>
              <a:rPr lang="en-US" dirty="0" err="1" smtClean="0"/>
              <a:t>cladogram</a:t>
            </a:r>
            <a:r>
              <a:rPr lang="en-US" dirty="0" smtClean="0"/>
              <a:t> shows the evolutionary history of a species</a:t>
            </a:r>
          </a:p>
          <a:p>
            <a:pPr lvl="1"/>
            <a:r>
              <a:rPr lang="en-US" dirty="0" smtClean="0"/>
              <a:t>The diagram shows traits that developed with each new species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276600"/>
            <a:ext cx="3581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Characteristics:</a:t>
            </a:r>
          </a:p>
          <a:p>
            <a:pPr>
              <a:buNone/>
            </a:pPr>
            <a:r>
              <a:rPr lang="en-US" sz="2400" dirty="0" smtClean="0"/>
              <a:t>		No cell wall</a:t>
            </a:r>
          </a:p>
          <a:p>
            <a:pPr>
              <a:buNone/>
            </a:pPr>
            <a:r>
              <a:rPr lang="en-US" sz="2400" dirty="0" smtClean="0"/>
              <a:t>		Nucleus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dirty="0" err="1" smtClean="0"/>
              <a:t>Multicellular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Tissue systems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341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</a:t>
            </a:r>
            <a:r>
              <a:rPr lang="en-US" sz="3200" dirty="0" smtClean="0"/>
              <a:t>e a </a:t>
            </a:r>
            <a:r>
              <a:rPr lang="en-US" sz="3200" dirty="0" err="1" smtClean="0"/>
              <a:t>cladogram</a:t>
            </a:r>
            <a:r>
              <a:rPr lang="en-US" sz="3200" dirty="0" smtClean="0"/>
              <a:t> with the characteristics and organisms provided. Use the format on the next slide to complete the </a:t>
            </a:r>
            <a:r>
              <a:rPr lang="en-US" sz="3200" dirty="0" err="1" smtClean="0"/>
              <a:t>cladogram</a:t>
            </a:r>
            <a:r>
              <a:rPr lang="en-US" sz="3200" dirty="0" smtClean="0"/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3000" y="3246437"/>
            <a:ext cx="35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sz="2400" dirty="0" smtClean="0"/>
              <a:t>Organisms:</a:t>
            </a:r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Protista</a:t>
            </a:r>
            <a:endParaRPr lang="en-US" sz="2400" dirty="0" smtClean="0"/>
          </a:p>
          <a:p>
            <a:r>
              <a:rPr lang="en-US" sz="2400" dirty="0" smtClean="0"/>
              <a:t>	Plants</a:t>
            </a:r>
          </a:p>
          <a:p>
            <a:r>
              <a:rPr lang="en-US" sz="2400" dirty="0" smtClean="0"/>
              <a:t>	Animals</a:t>
            </a:r>
          </a:p>
          <a:p>
            <a:r>
              <a:rPr lang="en-US" sz="2400" dirty="0" smtClean="0"/>
              <a:t>	Fungi</a:t>
            </a:r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Archaebacteria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5726</TotalTime>
  <Words>288</Words>
  <Application>Microsoft Office PowerPoint</Application>
  <PresentationFormat>On-screen Show (4:3)</PresentationFormat>
  <Paragraphs>153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Taxonomy Learning Activities</vt:lpstr>
      <vt:lpstr>Classification</vt:lpstr>
      <vt:lpstr>Hierarchical System of Classification</vt:lpstr>
      <vt:lpstr>Slide 4</vt:lpstr>
      <vt:lpstr>Binomial Nomenclature</vt:lpstr>
      <vt:lpstr>Examples of Binomial Nomenclature</vt:lpstr>
      <vt:lpstr>Characteristics of Kingdoms, pp. 163-166</vt:lpstr>
      <vt:lpstr>Cladogram</vt:lpstr>
      <vt:lpstr>Evolution of the Kingdoms</vt:lpstr>
      <vt:lpstr>Cladogram Format</vt:lpstr>
      <vt:lpstr>Dichotomous Key</vt:lpstr>
      <vt:lpstr>Slide 12</vt:lpstr>
      <vt:lpstr>Taxonomony on OpenStax</vt:lpstr>
      <vt:lpstr>Taxonomony on OpenStax</vt:lpstr>
      <vt:lpstr>Taxonomony on OpenStax</vt:lpstr>
      <vt:lpstr>Taxonomony on OpenStax</vt:lpstr>
      <vt:lpstr>Taxonomony on OpenStax</vt:lpstr>
      <vt:lpstr>Taxonomony on OpenStax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EPISD</dc:creator>
  <cp:lastModifiedBy>EPISD</cp:lastModifiedBy>
  <cp:revision>8</cp:revision>
  <dcterms:created xsi:type="dcterms:W3CDTF">2015-03-02T18:05:37Z</dcterms:created>
  <dcterms:modified xsi:type="dcterms:W3CDTF">2015-03-20T15:17:01Z</dcterms:modified>
</cp:coreProperties>
</file>